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2.xml" ContentType="application/vnd.openxmlformats-officedocument.presentationml.tags+xml"/>
  <Override PartName="/ppt/notesSlides/notesSlide11.xml" ContentType="application/vnd.openxmlformats-officedocument.presentationml.notesSlide+xml"/>
  <Override PartName="/ppt/tags/tag3.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8"/>
  </p:notesMasterIdLst>
  <p:sldIdLst>
    <p:sldId id="257" r:id="rId5"/>
    <p:sldId id="4256" r:id="rId6"/>
    <p:sldId id="2728" r:id="rId7"/>
    <p:sldId id="276" r:id="rId8"/>
    <p:sldId id="4257" r:id="rId9"/>
    <p:sldId id="279" r:id="rId10"/>
    <p:sldId id="2742" r:id="rId11"/>
    <p:sldId id="278" r:id="rId12"/>
    <p:sldId id="2745" r:id="rId13"/>
    <p:sldId id="4258" r:id="rId14"/>
    <p:sldId id="4261" r:id="rId15"/>
    <p:sldId id="2746" r:id="rId16"/>
    <p:sldId id="272" r:id="rId17"/>
    <p:sldId id="4260" r:id="rId18"/>
    <p:sldId id="1187" r:id="rId19"/>
    <p:sldId id="2748" r:id="rId20"/>
    <p:sldId id="2749" r:id="rId21"/>
    <p:sldId id="2747" r:id="rId22"/>
    <p:sldId id="4259" r:id="rId23"/>
    <p:sldId id="262" r:id="rId24"/>
    <p:sldId id="263" r:id="rId25"/>
    <p:sldId id="312" r:id="rId26"/>
    <p:sldId id="271"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707F835-A2E2-4CD3-9A9F-B2C555520195}" v="1" dt="2022-05-16T15:20:38.091"/>
  </p1510:revLst>
</p1510:revInfo>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465"/>
    <p:restoredTop sz="68421" autoAdjust="0"/>
  </p:normalViewPr>
  <p:slideViewPr>
    <p:cSldViewPr snapToGrid="0" snapToObjects="1">
      <p:cViewPr varScale="1">
        <p:scale>
          <a:sx n="45" d="100"/>
          <a:sy n="45" d="100"/>
        </p:scale>
        <p:origin x="140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remiah Genest" userId="5257ffd1-9ee4-4482-8b77-08217a3e31b7" providerId="ADAL" clId="{5707F835-A2E2-4CD3-9A9F-B2C555520195}"/>
    <pc:docChg chg="modSld">
      <pc:chgData name="Jeremiah Genest" userId="5257ffd1-9ee4-4482-8b77-08217a3e31b7" providerId="ADAL" clId="{5707F835-A2E2-4CD3-9A9F-B2C555520195}" dt="2022-05-16T15:20:38.090" v="0"/>
      <pc:docMkLst>
        <pc:docMk/>
      </pc:docMkLst>
      <pc:sldChg chg="delSp modTransition modAnim">
        <pc:chgData name="Jeremiah Genest" userId="5257ffd1-9ee4-4482-8b77-08217a3e31b7" providerId="ADAL" clId="{5707F835-A2E2-4CD3-9A9F-B2C555520195}" dt="2022-05-16T15:20:38.090" v="0"/>
        <pc:sldMkLst>
          <pc:docMk/>
          <pc:sldMk cId="1312103417" sldId="257"/>
        </pc:sldMkLst>
        <pc:picChg chg="del">
          <ac:chgData name="Jeremiah Genest" userId="5257ffd1-9ee4-4482-8b77-08217a3e31b7" providerId="ADAL" clId="{5707F835-A2E2-4CD3-9A9F-B2C555520195}" dt="2022-05-16T15:20:38.090" v="0"/>
          <ac:picMkLst>
            <pc:docMk/>
            <pc:sldMk cId="1312103417" sldId="257"/>
            <ac:picMk id="4" creationId="{BF2924EF-219D-286D-8C83-2224BE7A32F2}"/>
          </ac:picMkLst>
        </pc:picChg>
      </pc:sldChg>
      <pc:sldChg chg="delSp modTransition modAnim">
        <pc:chgData name="Jeremiah Genest" userId="5257ffd1-9ee4-4482-8b77-08217a3e31b7" providerId="ADAL" clId="{5707F835-A2E2-4CD3-9A9F-B2C555520195}" dt="2022-05-16T15:20:38.090" v="0"/>
        <pc:sldMkLst>
          <pc:docMk/>
          <pc:sldMk cId="0" sldId="262"/>
        </pc:sldMkLst>
        <pc:picChg chg="del">
          <ac:chgData name="Jeremiah Genest" userId="5257ffd1-9ee4-4482-8b77-08217a3e31b7" providerId="ADAL" clId="{5707F835-A2E2-4CD3-9A9F-B2C555520195}" dt="2022-05-16T15:20:38.090" v="0"/>
          <ac:picMkLst>
            <pc:docMk/>
            <pc:sldMk cId="0" sldId="262"/>
            <ac:picMk id="4" creationId="{053D8C3D-075C-A82E-6D1F-EDE60A2C46F0}"/>
          </ac:picMkLst>
        </pc:picChg>
      </pc:sldChg>
      <pc:sldChg chg="delSp modTransition modAnim">
        <pc:chgData name="Jeremiah Genest" userId="5257ffd1-9ee4-4482-8b77-08217a3e31b7" providerId="ADAL" clId="{5707F835-A2E2-4CD3-9A9F-B2C555520195}" dt="2022-05-16T15:20:38.090" v="0"/>
        <pc:sldMkLst>
          <pc:docMk/>
          <pc:sldMk cId="0" sldId="263"/>
        </pc:sldMkLst>
        <pc:picChg chg="del">
          <ac:chgData name="Jeremiah Genest" userId="5257ffd1-9ee4-4482-8b77-08217a3e31b7" providerId="ADAL" clId="{5707F835-A2E2-4CD3-9A9F-B2C555520195}" dt="2022-05-16T15:20:38.090" v="0"/>
          <ac:picMkLst>
            <pc:docMk/>
            <pc:sldMk cId="0" sldId="263"/>
            <ac:picMk id="2" creationId="{1EEDB4A0-EBC2-025F-FC9A-77DCEEBF43D3}"/>
          </ac:picMkLst>
        </pc:picChg>
      </pc:sldChg>
      <pc:sldChg chg="modTransition">
        <pc:chgData name="Jeremiah Genest" userId="5257ffd1-9ee4-4482-8b77-08217a3e31b7" providerId="ADAL" clId="{5707F835-A2E2-4CD3-9A9F-B2C555520195}" dt="2022-05-16T15:20:38.090" v="0"/>
        <pc:sldMkLst>
          <pc:docMk/>
          <pc:sldMk cId="1382304261" sldId="271"/>
        </pc:sldMkLst>
      </pc:sldChg>
      <pc:sldChg chg="delSp modTransition modAnim">
        <pc:chgData name="Jeremiah Genest" userId="5257ffd1-9ee4-4482-8b77-08217a3e31b7" providerId="ADAL" clId="{5707F835-A2E2-4CD3-9A9F-B2C555520195}" dt="2022-05-16T15:20:38.090" v="0"/>
        <pc:sldMkLst>
          <pc:docMk/>
          <pc:sldMk cId="0" sldId="272"/>
        </pc:sldMkLst>
        <pc:picChg chg="del">
          <ac:chgData name="Jeremiah Genest" userId="5257ffd1-9ee4-4482-8b77-08217a3e31b7" providerId="ADAL" clId="{5707F835-A2E2-4CD3-9A9F-B2C555520195}" dt="2022-05-16T15:20:38.090" v="0"/>
          <ac:picMkLst>
            <pc:docMk/>
            <pc:sldMk cId="0" sldId="272"/>
            <ac:picMk id="2" creationId="{5676CB43-99F4-AC61-1369-CDFEC8D456F0}"/>
          </ac:picMkLst>
        </pc:picChg>
      </pc:sldChg>
      <pc:sldChg chg="delSp modTransition modAnim">
        <pc:chgData name="Jeremiah Genest" userId="5257ffd1-9ee4-4482-8b77-08217a3e31b7" providerId="ADAL" clId="{5707F835-A2E2-4CD3-9A9F-B2C555520195}" dt="2022-05-16T15:20:38.090" v="0"/>
        <pc:sldMkLst>
          <pc:docMk/>
          <pc:sldMk cId="686416172" sldId="276"/>
        </pc:sldMkLst>
        <pc:picChg chg="del">
          <ac:chgData name="Jeremiah Genest" userId="5257ffd1-9ee4-4482-8b77-08217a3e31b7" providerId="ADAL" clId="{5707F835-A2E2-4CD3-9A9F-B2C555520195}" dt="2022-05-16T15:20:38.090" v="0"/>
          <ac:picMkLst>
            <pc:docMk/>
            <pc:sldMk cId="686416172" sldId="276"/>
            <ac:picMk id="5" creationId="{566807C7-B698-47B9-01AA-3021A9BD2AB5}"/>
          </ac:picMkLst>
        </pc:picChg>
      </pc:sldChg>
      <pc:sldChg chg="delSp modTransition modAnim">
        <pc:chgData name="Jeremiah Genest" userId="5257ffd1-9ee4-4482-8b77-08217a3e31b7" providerId="ADAL" clId="{5707F835-A2E2-4CD3-9A9F-B2C555520195}" dt="2022-05-16T15:20:38.090" v="0"/>
        <pc:sldMkLst>
          <pc:docMk/>
          <pc:sldMk cId="1866385175" sldId="278"/>
        </pc:sldMkLst>
        <pc:picChg chg="del">
          <ac:chgData name="Jeremiah Genest" userId="5257ffd1-9ee4-4482-8b77-08217a3e31b7" providerId="ADAL" clId="{5707F835-A2E2-4CD3-9A9F-B2C555520195}" dt="2022-05-16T15:20:38.090" v="0"/>
          <ac:picMkLst>
            <pc:docMk/>
            <pc:sldMk cId="1866385175" sldId="278"/>
            <ac:picMk id="2" creationId="{9426D625-2AAE-8993-ED1F-6CFEC2895C29}"/>
          </ac:picMkLst>
        </pc:picChg>
      </pc:sldChg>
      <pc:sldChg chg="delSp modTransition modAnim">
        <pc:chgData name="Jeremiah Genest" userId="5257ffd1-9ee4-4482-8b77-08217a3e31b7" providerId="ADAL" clId="{5707F835-A2E2-4CD3-9A9F-B2C555520195}" dt="2022-05-16T15:20:38.090" v="0"/>
        <pc:sldMkLst>
          <pc:docMk/>
          <pc:sldMk cId="4094410594" sldId="279"/>
        </pc:sldMkLst>
        <pc:picChg chg="del">
          <ac:chgData name="Jeremiah Genest" userId="5257ffd1-9ee4-4482-8b77-08217a3e31b7" providerId="ADAL" clId="{5707F835-A2E2-4CD3-9A9F-B2C555520195}" dt="2022-05-16T15:20:38.090" v="0"/>
          <ac:picMkLst>
            <pc:docMk/>
            <pc:sldMk cId="4094410594" sldId="279"/>
            <ac:picMk id="2" creationId="{D9D7A0C7-4D3D-700A-652A-3AB8D24BB3D7}"/>
          </ac:picMkLst>
        </pc:picChg>
      </pc:sldChg>
      <pc:sldChg chg="delSp modTransition modAnim">
        <pc:chgData name="Jeremiah Genest" userId="5257ffd1-9ee4-4482-8b77-08217a3e31b7" providerId="ADAL" clId="{5707F835-A2E2-4CD3-9A9F-B2C555520195}" dt="2022-05-16T15:20:38.090" v="0"/>
        <pc:sldMkLst>
          <pc:docMk/>
          <pc:sldMk cId="1805672709" sldId="312"/>
        </pc:sldMkLst>
        <pc:picChg chg="del">
          <ac:chgData name="Jeremiah Genest" userId="5257ffd1-9ee4-4482-8b77-08217a3e31b7" providerId="ADAL" clId="{5707F835-A2E2-4CD3-9A9F-B2C555520195}" dt="2022-05-16T15:20:38.090" v="0"/>
          <ac:picMkLst>
            <pc:docMk/>
            <pc:sldMk cId="1805672709" sldId="312"/>
            <ac:picMk id="2" creationId="{7AE2FE2E-B997-E525-D494-B3536B8E9254}"/>
          </ac:picMkLst>
        </pc:picChg>
      </pc:sldChg>
      <pc:sldChg chg="delSp modTransition modAnim">
        <pc:chgData name="Jeremiah Genest" userId="5257ffd1-9ee4-4482-8b77-08217a3e31b7" providerId="ADAL" clId="{5707F835-A2E2-4CD3-9A9F-B2C555520195}" dt="2022-05-16T15:20:38.090" v="0"/>
        <pc:sldMkLst>
          <pc:docMk/>
          <pc:sldMk cId="1294171224" sldId="1187"/>
        </pc:sldMkLst>
        <pc:picChg chg="del">
          <ac:chgData name="Jeremiah Genest" userId="5257ffd1-9ee4-4482-8b77-08217a3e31b7" providerId="ADAL" clId="{5707F835-A2E2-4CD3-9A9F-B2C555520195}" dt="2022-05-16T15:20:38.090" v="0"/>
          <ac:picMkLst>
            <pc:docMk/>
            <pc:sldMk cId="1294171224" sldId="1187"/>
            <ac:picMk id="24" creationId="{AF2A397B-3F0E-C8C3-2173-A15F45A54E3F}"/>
          </ac:picMkLst>
        </pc:picChg>
      </pc:sldChg>
      <pc:sldChg chg="delSp modTransition modAnim">
        <pc:chgData name="Jeremiah Genest" userId="5257ffd1-9ee4-4482-8b77-08217a3e31b7" providerId="ADAL" clId="{5707F835-A2E2-4CD3-9A9F-B2C555520195}" dt="2022-05-16T15:20:38.090" v="0"/>
        <pc:sldMkLst>
          <pc:docMk/>
          <pc:sldMk cId="1935223717" sldId="2728"/>
        </pc:sldMkLst>
        <pc:picChg chg="del">
          <ac:chgData name="Jeremiah Genest" userId="5257ffd1-9ee4-4482-8b77-08217a3e31b7" providerId="ADAL" clId="{5707F835-A2E2-4CD3-9A9F-B2C555520195}" dt="2022-05-16T15:20:38.090" v="0"/>
          <ac:picMkLst>
            <pc:docMk/>
            <pc:sldMk cId="1935223717" sldId="2728"/>
            <ac:picMk id="6" creationId="{7DF38106-9BB8-E64A-0BC6-0AAF06053C54}"/>
          </ac:picMkLst>
        </pc:picChg>
      </pc:sldChg>
      <pc:sldChg chg="delSp modTransition modAnim">
        <pc:chgData name="Jeremiah Genest" userId="5257ffd1-9ee4-4482-8b77-08217a3e31b7" providerId="ADAL" clId="{5707F835-A2E2-4CD3-9A9F-B2C555520195}" dt="2022-05-16T15:20:38.090" v="0"/>
        <pc:sldMkLst>
          <pc:docMk/>
          <pc:sldMk cId="179758851" sldId="2742"/>
        </pc:sldMkLst>
        <pc:picChg chg="del">
          <ac:chgData name="Jeremiah Genest" userId="5257ffd1-9ee4-4482-8b77-08217a3e31b7" providerId="ADAL" clId="{5707F835-A2E2-4CD3-9A9F-B2C555520195}" dt="2022-05-16T15:20:38.090" v="0"/>
          <ac:picMkLst>
            <pc:docMk/>
            <pc:sldMk cId="179758851" sldId="2742"/>
            <ac:picMk id="10" creationId="{B743BC1C-F882-0D07-9387-69252ADA3B8E}"/>
          </ac:picMkLst>
        </pc:picChg>
      </pc:sldChg>
      <pc:sldChg chg="delSp modTransition modAnim">
        <pc:chgData name="Jeremiah Genest" userId="5257ffd1-9ee4-4482-8b77-08217a3e31b7" providerId="ADAL" clId="{5707F835-A2E2-4CD3-9A9F-B2C555520195}" dt="2022-05-16T15:20:38.090" v="0"/>
        <pc:sldMkLst>
          <pc:docMk/>
          <pc:sldMk cId="3493300701" sldId="2745"/>
        </pc:sldMkLst>
        <pc:picChg chg="del">
          <ac:chgData name="Jeremiah Genest" userId="5257ffd1-9ee4-4482-8b77-08217a3e31b7" providerId="ADAL" clId="{5707F835-A2E2-4CD3-9A9F-B2C555520195}" dt="2022-05-16T15:20:38.090" v="0"/>
          <ac:picMkLst>
            <pc:docMk/>
            <pc:sldMk cId="3493300701" sldId="2745"/>
            <ac:picMk id="5" creationId="{5FAE2BBD-2675-B2C6-8B61-79F3086E6F01}"/>
          </ac:picMkLst>
        </pc:picChg>
      </pc:sldChg>
      <pc:sldChg chg="delSp modTransition modAnim">
        <pc:chgData name="Jeremiah Genest" userId="5257ffd1-9ee4-4482-8b77-08217a3e31b7" providerId="ADAL" clId="{5707F835-A2E2-4CD3-9A9F-B2C555520195}" dt="2022-05-16T15:20:38.090" v="0"/>
        <pc:sldMkLst>
          <pc:docMk/>
          <pc:sldMk cId="466798115" sldId="2746"/>
        </pc:sldMkLst>
        <pc:picChg chg="del">
          <ac:chgData name="Jeremiah Genest" userId="5257ffd1-9ee4-4482-8b77-08217a3e31b7" providerId="ADAL" clId="{5707F835-A2E2-4CD3-9A9F-B2C555520195}" dt="2022-05-16T15:20:38.090" v="0"/>
          <ac:picMkLst>
            <pc:docMk/>
            <pc:sldMk cId="466798115" sldId="2746"/>
            <ac:picMk id="2" creationId="{295D132F-7294-B51D-401E-94D19C180EE6}"/>
          </ac:picMkLst>
        </pc:picChg>
      </pc:sldChg>
      <pc:sldChg chg="delSp modTransition modAnim">
        <pc:chgData name="Jeremiah Genest" userId="5257ffd1-9ee4-4482-8b77-08217a3e31b7" providerId="ADAL" clId="{5707F835-A2E2-4CD3-9A9F-B2C555520195}" dt="2022-05-16T15:20:38.090" v="0"/>
        <pc:sldMkLst>
          <pc:docMk/>
          <pc:sldMk cId="493804578" sldId="2747"/>
        </pc:sldMkLst>
        <pc:picChg chg="del">
          <ac:chgData name="Jeremiah Genest" userId="5257ffd1-9ee4-4482-8b77-08217a3e31b7" providerId="ADAL" clId="{5707F835-A2E2-4CD3-9A9F-B2C555520195}" dt="2022-05-16T15:20:38.090" v="0"/>
          <ac:picMkLst>
            <pc:docMk/>
            <pc:sldMk cId="493804578" sldId="2747"/>
            <ac:picMk id="4" creationId="{7A5FB66D-3F66-96E7-58A7-A0FF6FA6D52A}"/>
          </ac:picMkLst>
        </pc:picChg>
      </pc:sldChg>
      <pc:sldChg chg="delSp modTransition modAnim">
        <pc:chgData name="Jeremiah Genest" userId="5257ffd1-9ee4-4482-8b77-08217a3e31b7" providerId="ADAL" clId="{5707F835-A2E2-4CD3-9A9F-B2C555520195}" dt="2022-05-16T15:20:38.090" v="0"/>
        <pc:sldMkLst>
          <pc:docMk/>
          <pc:sldMk cId="119134453" sldId="2748"/>
        </pc:sldMkLst>
        <pc:picChg chg="del">
          <ac:chgData name="Jeremiah Genest" userId="5257ffd1-9ee4-4482-8b77-08217a3e31b7" providerId="ADAL" clId="{5707F835-A2E2-4CD3-9A9F-B2C555520195}" dt="2022-05-16T15:20:38.090" v="0"/>
          <ac:picMkLst>
            <pc:docMk/>
            <pc:sldMk cId="119134453" sldId="2748"/>
            <ac:picMk id="3" creationId="{2B57F890-57CA-D1C8-FF66-F0753636788A}"/>
          </ac:picMkLst>
        </pc:picChg>
      </pc:sldChg>
      <pc:sldChg chg="delSp modTransition modAnim">
        <pc:chgData name="Jeremiah Genest" userId="5257ffd1-9ee4-4482-8b77-08217a3e31b7" providerId="ADAL" clId="{5707F835-A2E2-4CD3-9A9F-B2C555520195}" dt="2022-05-16T15:20:38.090" v="0"/>
        <pc:sldMkLst>
          <pc:docMk/>
          <pc:sldMk cId="2673199272" sldId="2749"/>
        </pc:sldMkLst>
        <pc:picChg chg="del">
          <ac:chgData name="Jeremiah Genest" userId="5257ffd1-9ee4-4482-8b77-08217a3e31b7" providerId="ADAL" clId="{5707F835-A2E2-4CD3-9A9F-B2C555520195}" dt="2022-05-16T15:20:38.090" v="0"/>
          <ac:picMkLst>
            <pc:docMk/>
            <pc:sldMk cId="2673199272" sldId="2749"/>
            <ac:picMk id="2" creationId="{AE698D3C-EAC5-639F-B8A1-C417F53C1C07}"/>
          </ac:picMkLst>
        </pc:picChg>
      </pc:sldChg>
      <pc:sldChg chg="delSp modTransition modAnim">
        <pc:chgData name="Jeremiah Genest" userId="5257ffd1-9ee4-4482-8b77-08217a3e31b7" providerId="ADAL" clId="{5707F835-A2E2-4CD3-9A9F-B2C555520195}" dt="2022-05-16T15:20:38.090" v="0"/>
        <pc:sldMkLst>
          <pc:docMk/>
          <pc:sldMk cId="950439452" sldId="4256"/>
        </pc:sldMkLst>
        <pc:picChg chg="del">
          <ac:chgData name="Jeremiah Genest" userId="5257ffd1-9ee4-4482-8b77-08217a3e31b7" providerId="ADAL" clId="{5707F835-A2E2-4CD3-9A9F-B2C555520195}" dt="2022-05-16T15:20:38.090" v="0"/>
          <ac:picMkLst>
            <pc:docMk/>
            <pc:sldMk cId="950439452" sldId="4256"/>
            <ac:picMk id="8" creationId="{3388179A-8191-146A-5776-04B704EE57E9}"/>
          </ac:picMkLst>
        </pc:picChg>
      </pc:sldChg>
      <pc:sldChg chg="delSp modTransition modAnim">
        <pc:chgData name="Jeremiah Genest" userId="5257ffd1-9ee4-4482-8b77-08217a3e31b7" providerId="ADAL" clId="{5707F835-A2E2-4CD3-9A9F-B2C555520195}" dt="2022-05-16T15:20:38.090" v="0"/>
        <pc:sldMkLst>
          <pc:docMk/>
          <pc:sldMk cId="350939479" sldId="4257"/>
        </pc:sldMkLst>
        <pc:picChg chg="del">
          <ac:chgData name="Jeremiah Genest" userId="5257ffd1-9ee4-4482-8b77-08217a3e31b7" providerId="ADAL" clId="{5707F835-A2E2-4CD3-9A9F-B2C555520195}" dt="2022-05-16T15:20:38.090" v="0"/>
          <ac:picMkLst>
            <pc:docMk/>
            <pc:sldMk cId="350939479" sldId="4257"/>
            <ac:picMk id="2" creationId="{6A2B9B37-688C-B549-3865-D471CCF98E64}"/>
          </ac:picMkLst>
        </pc:picChg>
      </pc:sldChg>
      <pc:sldChg chg="delSp modTransition modAnim">
        <pc:chgData name="Jeremiah Genest" userId="5257ffd1-9ee4-4482-8b77-08217a3e31b7" providerId="ADAL" clId="{5707F835-A2E2-4CD3-9A9F-B2C555520195}" dt="2022-05-16T15:20:38.090" v="0"/>
        <pc:sldMkLst>
          <pc:docMk/>
          <pc:sldMk cId="131760754" sldId="4258"/>
        </pc:sldMkLst>
        <pc:picChg chg="del">
          <ac:chgData name="Jeremiah Genest" userId="5257ffd1-9ee4-4482-8b77-08217a3e31b7" providerId="ADAL" clId="{5707F835-A2E2-4CD3-9A9F-B2C555520195}" dt="2022-05-16T15:20:38.090" v="0"/>
          <ac:picMkLst>
            <pc:docMk/>
            <pc:sldMk cId="131760754" sldId="4258"/>
            <ac:picMk id="3" creationId="{B4682552-9CC7-35CC-4FE7-07D56FD4B6A9}"/>
          </ac:picMkLst>
        </pc:picChg>
      </pc:sldChg>
      <pc:sldChg chg="delSp modTransition modAnim">
        <pc:chgData name="Jeremiah Genest" userId="5257ffd1-9ee4-4482-8b77-08217a3e31b7" providerId="ADAL" clId="{5707F835-A2E2-4CD3-9A9F-B2C555520195}" dt="2022-05-16T15:20:38.090" v="0"/>
        <pc:sldMkLst>
          <pc:docMk/>
          <pc:sldMk cId="2755157192" sldId="4259"/>
        </pc:sldMkLst>
        <pc:picChg chg="del">
          <ac:chgData name="Jeremiah Genest" userId="5257ffd1-9ee4-4482-8b77-08217a3e31b7" providerId="ADAL" clId="{5707F835-A2E2-4CD3-9A9F-B2C555520195}" dt="2022-05-16T15:20:38.090" v="0"/>
          <ac:picMkLst>
            <pc:docMk/>
            <pc:sldMk cId="2755157192" sldId="4259"/>
            <ac:picMk id="2" creationId="{F5E6A285-6DB2-D36D-F956-867803CE3A87}"/>
          </ac:picMkLst>
        </pc:picChg>
      </pc:sldChg>
      <pc:sldChg chg="delSp modTransition modAnim">
        <pc:chgData name="Jeremiah Genest" userId="5257ffd1-9ee4-4482-8b77-08217a3e31b7" providerId="ADAL" clId="{5707F835-A2E2-4CD3-9A9F-B2C555520195}" dt="2022-05-16T15:20:38.090" v="0"/>
        <pc:sldMkLst>
          <pc:docMk/>
          <pc:sldMk cId="3293248297" sldId="4260"/>
        </pc:sldMkLst>
        <pc:picChg chg="del">
          <ac:chgData name="Jeremiah Genest" userId="5257ffd1-9ee4-4482-8b77-08217a3e31b7" providerId="ADAL" clId="{5707F835-A2E2-4CD3-9A9F-B2C555520195}" dt="2022-05-16T15:20:38.090" v="0"/>
          <ac:picMkLst>
            <pc:docMk/>
            <pc:sldMk cId="3293248297" sldId="4260"/>
            <ac:picMk id="2" creationId="{5CA09B93-6529-1723-1F48-94A7CDC50965}"/>
          </ac:picMkLst>
        </pc:picChg>
      </pc:sldChg>
      <pc:sldChg chg="delSp modTransition modAnim">
        <pc:chgData name="Jeremiah Genest" userId="5257ffd1-9ee4-4482-8b77-08217a3e31b7" providerId="ADAL" clId="{5707F835-A2E2-4CD3-9A9F-B2C555520195}" dt="2022-05-16T15:20:38.090" v="0"/>
        <pc:sldMkLst>
          <pc:docMk/>
          <pc:sldMk cId="808826991" sldId="4261"/>
        </pc:sldMkLst>
        <pc:picChg chg="del">
          <ac:chgData name="Jeremiah Genest" userId="5257ffd1-9ee4-4482-8b77-08217a3e31b7" providerId="ADAL" clId="{5707F835-A2E2-4CD3-9A9F-B2C555520195}" dt="2022-05-16T15:20:38.090" v="0"/>
          <ac:picMkLst>
            <pc:docMk/>
            <pc:sldMk cId="808826991" sldId="4261"/>
            <ac:picMk id="53" creationId="{7F6CD386-1602-40CE-A9C2-BC3E2522132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B136ED-71C6-40D3-920D-FAE2BF08F79E}" type="datetimeFigureOut">
              <a:rPr lang="en-US" smtClean="0"/>
              <a:t>5/16/2022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567035-AE9A-417C-AD8E-8C2E2EEFA48B}" type="slidenum">
              <a:rPr lang="en-US" smtClean="0"/>
              <a:t>‹#›</a:t>
            </a:fld>
            <a:endParaRPr lang="en-US"/>
          </a:p>
        </p:txBody>
      </p:sp>
    </p:spTree>
    <p:extLst>
      <p:ext uri="{BB962C8B-B14F-4D97-AF65-F5344CB8AC3E}">
        <p14:creationId xmlns:p14="http://schemas.microsoft.com/office/powerpoint/2010/main" val="32440856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8" Type="http://schemas.openxmlformats.org/officeDocument/2006/relationships/hyperlink" Target="https://investigationsquality.com/2021/03/20/principles-behind-a-good-system/" TargetMode="External"/><Relationship Id="rId13" Type="http://schemas.openxmlformats.org/officeDocument/2006/relationships/hyperlink" Target="https://investigationsquality.com/2021/03/16/culture-is-complex-experiment-for-success/" TargetMode="External"/><Relationship Id="rId3" Type="http://schemas.openxmlformats.org/officeDocument/2006/relationships/hyperlink" Target="https://investigationsquality.com/2021/03/05/combating-silo-thinking-is-part-of-the-job/" TargetMode="External"/><Relationship Id="rId7" Type="http://schemas.openxmlformats.org/officeDocument/2006/relationships/hyperlink" Target="https://investigationsquality.com/2022/01/17/process-architecture/" TargetMode="External"/><Relationship Id="rId12" Type="http://schemas.openxmlformats.org/officeDocument/2006/relationships/hyperlink" Target="https://investigationsquality.com/2019/07/28/overcoming-subjectivity-in-risk-management-and-decision-making-requires-a-culture-of-quality-and-excellence/" TargetMode="External"/><Relationship Id="rId2" Type="http://schemas.openxmlformats.org/officeDocument/2006/relationships/slide" Target="../slides/slide4.xml"/><Relationship Id="rId1" Type="http://schemas.openxmlformats.org/officeDocument/2006/relationships/notesMaster" Target="../notesMasters/notesMaster1.xml"/><Relationship Id="rId6" Type="http://schemas.openxmlformats.org/officeDocument/2006/relationships/hyperlink" Target="https://investigationsquality.com/2022/02/20/risk-hazard-and-harm/" TargetMode="External"/><Relationship Id="rId11" Type="http://schemas.openxmlformats.org/officeDocument/2006/relationships/hyperlink" Target="https://investigationsquality.com/2021/05/01/vision-and-psychology-safety-enable-change/" TargetMode="External"/><Relationship Id="rId5" Type="http://schemas.openxmlformats.org/officeDocument/2006/relationships/hyperlink" Target="https://investigationsquality.com/2021/03/06/process-owners/" TargetMode="External"/><Relationship Id="rId10" Type="http://schemas.openxmlformats.org/officeDocument/2006/relationships/hyperlink" Target="https://investigationsquality.com/2022/02/18/change-management-is-bigger-than-change-control-so-think-beyond-individual-changes/" TargetMode="External"/><Relationship Id="rId4" Type="http://schemas.openxmlformats.org/officeDocument/2006/relationships/hyperlink" Target="https://investigationsquality.com/2019/06/11/identify-and-engage-stakeholders/" TargetMode="External"/><Relationship Id="rId9" Type="http://schemas.openxmlformats.org/officeDocument/2006/relationships/hyperlink" Target="https://investigationsquality.com/2021/12/11/understanding-how-to-organize-process/" TargetMode="External"/><Relationship Id="rId14" Type="http://schemas.openxmlformats.org/officeDocument/2006/relationships/hyperlink" Target="https://investigationsquality.com/2021/03/14/quality-culture-is-fundamental-to-actually-providing-quality/" TargetMode="External"/></Relationships>
</file>

<file path=ppt/notesSlides/_rels/notesSlide4.xml.rels><?xml version="1.0" encoding="UTF-8" standalone="yes"?>
<Relationships xmlns="http://schemas.openxmlformats.org/package/2006/relationships"><Relationship Id="rId8" Type="http://schemas.openxmlformats.org/officeDocument/2006/relationships/hyperlink" Target="https://deming.org/break-down-barriers-between-departments/" TargetMode="External"/><Relationship Id="rId3" Type="http://schemas.openxmlformats.org/officeDocument/2006/relationships/hyperlink" Target="https://deming.org/create-constancy-of-purpose/" TargetMode="External"/><Relationship Id="rId7" Type="http://schemas.openxmlformats.org/officeDocument/2006/relationships/hyperlink" Target="https://deming.org/where-there-is-fear-you-do-not-get-honest-figures/" TargetMode="External"/><Relationship Id="rId2" Type="http://schemas.openxmlformats.org/officeDocument/2006/relationships/slide" Target="../slides/slide5.xml"/><Relationship Id="rId1" Type="http://schemas.openxmlformats.org/officeDocument/2006/relationships/notesMaster" Target="../notesMasters/notesMaster1.xml"/><Relationship Id="rId6" Type="http://schemas.openxmlformats.org/officeDocument/2006/relationships/hyperlink" Target="https://deming.org/institute-leadership/" TargetMode="External"/><Relationship Id="rId5" Type="http://schemas.openxmlformats.org/officeDocument/2006/relationships/hyperlink" Target="https://deming.org/institute-training-on-the-job/" TargetMode="External"/><Relationship Id="rId4" Type="http://schemas.openxmlformats.org/officeDocument/2006/relationships/hyperlink" Target="https://deming.org/haircuts-and-continuous-improvement/" TargetMode="External"/><Relationship Id="rId9" Type="http://schemas.openxmlformats.org/officeDocument/2006/relationships/hyperlink" Target="https://deming.org/the-transformation-is-everybodys-job/" TargetMode="External"/></Relationships>
</file>

<file path=ppt/notesSlides/_rels/notesSlide5.xml.rels><?xml version="1.0" encoding="UTF-8" standalone="yes"?>
<Relationships xmlns="http://schemas.openxmlformats.org/package/2006/relationships"><Relationship Id="rId8" Type="http://schemas.openxmlformats.org/officeDocument/2006/relationships/hyperlink" Target="https://investigationsquality.com/2019/06/15/driving-towards-a-culture-of-excellence/" TargetMode="External"/><Relationship Id="rId13" Type="http://schemas.openxmlformats.org/officeDocument/2006/relationships/hyperlink" Target="https://investigationsquality.com/2021/03/20/principles-behind-a-good-system/" TargetMode="External"/><Relationship Id="rId18" Type="http://schemas.openxmlformats.org/officeDocument/2006/relationships/hyperlink" Target="https://investigationsquality.com/2021/03/05/sensemaking-foresight-and-risk-management/" TargetMode="External"/><Relationship Id="rId3" Type="http://schemas.openxmlformats.org/officeDocument/2006/relationships/hyperlink" Target="https://investigationsquality.com/2021/03/16/culture-is-complex-experiment-for-success/" TargetMode="External"/><Relationship Id="rId21" Type="http://schemas.openxmlformats.org/officeDocument/2006/relationships/hyperlink" Target="https://investigationsquality.com/2021/04/13/team-feedback/" TargetMode="External"/><Relationship Id="rId7" Type="http://schemas.openxmlformats.org/officeDocument/2006/relationships/hyperlink" Target="https://investigationsquality.com/2021/03/23/changes-stems-from-learning-from-mistakes/" TargetMode="External"/><Relationship Id="rId12" Type="http://schemas.openxmlformats.org/officeDocument/2006/relationships/hyperlink" Target="https://investigationsquality.com/2021/03/21/democratic-leadership-style/" TargetMode="External"/><Relationship Id="rId17" Type="http://schemas.openxmlformats.org/officeDocument/2006/relationships/hyperlink" Target="https://investigationsquality.com/2019/06/21/mindsets-and-attitudes/" TargetMode="External"/><Relationship Id="rId2" Type="http://schemas.openxmlformats.org/officeDocument/2006/relationships/slide" Target="../slides/slide6.xml"/><Relationship Id="rId16" Type="http://schemas.openxmlformats.org/officeDocument/2006/relationships/hyperlink" Target="https://investigationsquality.com/2021/03/27/procedure-is-work-as-prescribed/" TargetMode="External"/><Relationship Id="rId20" Type="http://schemas.openxmlformats.org/officeDocument/2006/relationships/hyperlink" Target="https://investigationsquality.com/2021/02/17/psychological-safety-reflexivity-and-problem-solving/" TargetMode="External"/><Relationship Id="rId1" Type="http://schemas.openxmlformats.org/officeDocument/2006/relationships/notesMaster" Target="../notesMasters/notesMaster1.xml"/><Relationship Id="rId6" Type="http://schemas.openxmlformats.org/officeDocument/2006/relationships/hyperlink" Target="https://investigationsquality.com/2021/02/16/building-a-learning-culture/" TargetMode="External"/><Relationship Id="rId11" Type="http://schemas.openxmlformats.org/officeDocument/2006/relationships/hyperlink" Target="https://investigationsquality.com/2019/11/20/decision-quality/" TargetMode="External"/><Relationship Id="rId5" Type="http://schemas.openxmlformats.org/officeDocument/2006/relationships/hyperlink" Target="https://investigationsquality.com/2021/04/10/changes-changes-everywhere/" TargetMode="External"/><Relationship Id="rId15" Type="http://schemas.openxmlformats.org/officeDocument/2006/relationships/hyperlink" Target="https://investigationsquality.com/2021/04/14/process-and-procedure-complexity/" TargetMode="External"/><Relationship Id="rId10" Type="http://schemas.openxmlformats.org/officeDocument/2006/relationships/hyperlink" Target="https://investigationsquality.com/2021/03/05/combating-silo-thinking-is-part-of-the-job/" TargetMode="External"/><Relationship Id="rId19" Type="http://schemas.openxmlformats.org/officeDocument/2006/relationships/hyperlink" Target="https://investigationsquality.com/2021/04/03/storytelling-and-leaders/" TargetMode="External"/><Relationship Id="rId4" Type="http://schemas.openxmlformats.org/officeDocument/2006/relationships/hyperlink" Target="https://investigationsquality.com/2021/03/14/quality-culture-is-fundamental-to-actually-providing-quality/" TargetMode="External"/><Relationship Id="rId9" Type="http://schemas.openxmlformats.org/officeDocument/2006/relationships/hyperlink" Target="https://investigationsquality.com/2021/04/08/who-what-matrix/" TargetMode="External"/><Relationship Id="rId14" Type="http://schemas.openxmlformats.org/officeDocument/2006/relationships/hyperlink" Target="https://investigationsquality.com/2020/03/20/procedure-lifecycle/"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8" Type="http://schemas.openxmlformats.org/officeDocument/2006/relationships/hyperlink" Target="https://investigationsquality.com/2021/02/27/cvs-and-jds-and-training-plans/" TargetMode="External"/><Relationship Id="rId3" Type="http://schemas.openxmlformats.org/officeDocument/2006/relationships/hyperlink" Target="https://investigationsquality.com/2021/02/18/being-a-quality-salesperson/" TargetMode="External"/><Relationship Id="rId7" Type="http://schemas.openxmlformats.org/officeDocument/2006/relationships/hyperlink" Target="https://investigationsquality.com/2021/02/16/building-a-learning-culture/" TargetMode="External"/><Relationship Id="rId2" Type="http://schemas.openxmlformats.org/officeDocument/2006/relationships/slide" Target="../slides/slide13.xml"/><Relationship Id="rId1" Type="http://schemas.openxmlformats.org/officeDocument/2006/relationships/notesMaster" Target="../notesMasters/notesMaster1.xml"/><Relationship Id="rId6" Type="http://schemas.openxmlformats.org/officeDocument/2006/relationships/hyperlink" Target="https://investigationsquality.com/2021/03/05/combating-silo-thinking-is-part-of-the-job/" TargetMode="External"/><Relationship Id="rId5" Type="http://schemas.openxmlformats.org/officeDocument/2006/relationships/hyperlink" Target="https://investigationsquality.com/2021/02/11/what-prevents-us-from-improving-systems/" TargetMode="External"/><Relationship Id="rId4" Type="http://schemas.openxmlformats.org/officeDocument/2006/relationships/hyperlink" Target="https://investigationsquality.com/2021/02/17/psychological-safety-reflexivity-and-problem-solving/" TargetMode="External"/><Relationship Id="rId9" Type="http://schemas.openxmlformats.org/officeDocument/2006/relationships/hyperlink" Target="https://investigationsquality.com/2020/03/20/procedure-lifecycle/" TargetMode="Externa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investigationsquality.com/2021/02/16/building-a-learning-culture/"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s://investigationsquality.com/2019/08/25/driving-for-mature-quality-organizations-fda-recent-perspective/"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A567035-AE9A-417C-AD8E-8C2E2EEFA48B}" type="slidenum">
              <a:rPr lang="en-US" smtClean="0"/>
              <a:t>1</a:t>
            </a:fld>
            <a:endParaRPr lang="en-US"/>
          </a:p>
        </p:txBody>
      </p:sp>
    </p:spTree>
    <p:extLst>
      <p:ext uri="{BB962C8B-B14F-4D97-AF65-F5344CB8AC3E}">
        <p14:creationId xmlns:p14="http://schemas.microsoft.com/office/powerpoint/2010/main" val="21222015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E5F87E1-0C2E-AA41-89FA-21DC31F9F333}" type="slidenum">
              <a:rPr lang="en-US" smtClean="0"/>
              <a:t>3</a:t>
            </a:fld>
            <a:endParaRPr lang="en-US"/>
          </a:p>
        </p:txBody>
      </p:sp>
    </p:spTree>
    <p:extLst>
      <p:ext uri="{BB962C8B-B14F-4D97-AF65-F5344CB8AC3E}">
        <p14:creationId xmlns:p14="http://schemas.microsoft.com/office/powerpoint/2010/main" val="37292924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383838"/>
                </a:solidFill>
                <a:effectLst/>
                <a:latin typeface="Georgia" panose="02040502050405020303" pitchFamily="18" charset="0"/>
              </a:rPr>
              <a:t>Governance and ownership challenges often arise in an organization for four reasons:</a:t>
            </a:r>
          </a:p>
          <a:p>
            <a:pPr algn="l">
              <a:buFont typeface="+mj-lt"/>
              <a:buAutoNum type="arabicPeriod"/>
            </a:pPr>
            <a:r>
              <a:rPr lang="en-US" b="0" i="0" dirty="0">
                <a:solidFill>
                  <a:srgbClr val="383838"/>
                </a:solidFill>
                <a:effectLst/>
                <a:latin typeface="Georgia" panose="02040502050405020303" pitchFamily="18" charset="0"/>
              </a:rPr>
              <a:t>Business stakeholders who resist assuming ownership of their own processes, data and/or knowledge, or have balkanized/</a:t>
            </a:r>
            <a:r>
              <a:rPr lang="en-US" b="0" i="0" u="none" strike="noStrike" dirty="0">
                <a:solidFill>
                  <a:srgbClr val="0087BE"/>
                </a:solidFill>
                <a:effectLst/>
                <a:latin typeface="Georgia" panose="02040502050405020303" pitchFamily="18" charset="0"/>
                <a:hlinkClick r:id="rId3"/>
              </a:rPr>
              <a:t>siloed </a:t>
            </a:r>
            <a:r>
              <a:rPr lang="en-US" b="0" i="0" dirty="0">
                <a:solidFill>
                  <a:srgbClr val="383838"/>
                </a:solidFill>
                <a:effectLst/>
                <a:latin typeface="Georgia" panose="02040502050405020303" pitchFamily="18" charset="0"/>
              </a:rPr>
              <a:t>accountability</a:t>
            </a:r>
          </a:p>
          <a:p>
            <a:pPr algn="l">
              <a:buFont typeface="+mj-lt"/>
              <a:buAutoNum type="arabicPeriod"/>
            </a:pPr>
            <a:r>
              <a:rPr lang="en-US" b="0" i="0" dirty="0">
                <a:solidFill>
                  <a:srgbClr val="383838"/>
                </a:solidFill>
                <a:effectLst/>
                <a:latin typeface="Georgia" panose="02040502050405020303" pitchFamily="18" charset="0"/>
              </a:rPr>
              <a:t>Turf wars or power struggles between groups of stakeholders</a:t>
            </a:r>
          </a:p>
          <a:p>
            <a:pPr algn="l">
              <a:buFont typeface="+mj-lt"/>
              <a:buAutoNum type="arabicPeriod"/>
            </a:pPr>
            <a:r>
              <a:rPr lang="en-US" b="0" i="0" dirty="0">
                <a:solidFill>
                  <a:srgbClr val="383838"/>
                </a:solidFill>
                <a:effectLst/>
                <a:latin typeface="Georgia" panose="02040502050405020303" pitchFamily="18" charset="0"/>
              </a:rPr>
              <a:t>Lack of maturity in one or more areas</a:t>
            </a:r>
          </a:p>
          <a:p>
            <a:pPr algn="l">
              <a:buFont typeface="+mj-lt"/>
              <a:buAutoNum type="arabicPeriod"/>
            </a:pPr>
            <a:r>
              <a:rPr lang="en-US" b="0" i="0" dirty="0">
                <a:solidFill>
                  <a:srgbClr val="383838"/>
                </a:solidFill>
                <a:effectLst/>
                <a:latin typeface="Georgia" panose="02040502050405020303" pitchFamily="18" charset="0"/>
              </a:rPr>
              <a:t>Resistance to established governance rules</a:t>
            </a:r>
          </a:p>
          <a:p>
            <a:pPr algn="l"/>
            <a:r>
              <a:rPr lang="en-US" b="1" i="0" dirty="0">
                <a:solidFill>
                  <a:srgbClr val="333332"/>
                </a:solidFill>
                <a:effectLst/>
                <a:latin typeface="-apple-system"/>
              </a:rPr>
              <a:t>The Business Struggles with Accountability</a:t>
            </a:r>
          </a:p>
          <a:p>
            <a:pPr algn="l"/>
            <a:r>
              <a:rPr lang="en-US" b="0" i="0" dirty="0">
                <a:solidFill>
                  <a:srgbClr val="383838"/>
                </a:solidFill>
                <a:effectLst/>
                <a:latin typeface="Georgia" panose="02040502050405020303" pitchFamily="18" charset="0"/>
              </a:rPr>
              <a:t>Processes often have a number of </a:t>
            </a:r>
            <a:r>
              <a:rPr lang="en-US" b="0" i="0" u="none" strike="noStrike" dirty="0">
                <a:solidFill>
                  <a:srgbClr val="0087BE"/>
                </a:solidFill>
                <a:effectLst/>
                <a:latin typeface="Georgia" panose="02040502050405020303" pitchFamily="18" charset="0"/>
                <a:hlinkClick r:id="rId4"/>
              </a:rPr>
              <a:t>stakeholders</a:t>
            </a:r>
            <a:r>
              <a:rPr lang="en-US" b="0" i="0" dirty="0">
                <a:solidFill>
                  <a:srgbClr val="383838"/>
                </a:solidFill>
                <a:effectLst/>
                <a:latin typeface="Georgia" panose="02040502050405020303" pitchFamily="18" charset="0"/>
              </a:rPr>
              <a:t>, but no apparent </a:t>
            </a:r>
            <a:r>
              <a:rPr lang="en-US" b="0" i="0" u="none" strike="noStrike" dirty="0">
                <a:solidFill>
                  <a:srgbClr val="0087BE"/>
                </a:solidFill>
                <a:effectLst/>
                <a:latin typeface="Georgia" panose="02040502050405020303" pitchFamily="18" charset="0"/>
                <a:hlinkClick r:id="rId5"/>
              </a:rPr>
              <a:t>owners</a:t>
            </a:r>
            <a:r>
              <a:rPr lang="en-US" b="0" i="0" dirty="0">
                <a:solidFill>
                  <a:srgbClr val="383838"/>
                </a:solidFill>
                <a:effectLst/>
                <a:latin typeface="Georgia" panose="02040502050405020303" pitchFamily="18" charset="0"/>
              </a:rPr>
              <a:t>. This results in opportunity costs as compulsory process changes (e.g. legislative requirements, systems capacity, or company structural changes) or process improvements are not implemented because the business process owner is unaware of the change, or no clear business process owner has been identified which leads to an increase in </a:t>
            </a:r>
            <a:r>
              <a:rPr lang="en-US" b="0" i="0" u="none" strike="noStrike" dirty="0">
                <a:solidFill>
                  <a:srgbClr val="0087BE"/>
                </a:solidFill>
                <a:effectLst/>
                <a:latin typeface="Georgia" panose="02040502050405020303" pitchFamily="18" charset="0"/>
                <a:hlinkClick r:id="rId6"/>
              </a:rPr>
              <a:t>risk</a:t>
            </a:r>
            <a:r>
              <a:rPr lang="en-US" b="0" i="0" dirty="0">
                <a:solidFill>
                  <a:srgbClr val="383838"/>
                </a:solidFill>
                <a:effectLst/>
                <a:latin typeface="Georgia" panose="02040502050405020303" pitchFamily="18" charset="0"/>
              </a:rPr>
              <a:t>.</a:t>
            </a:r>
          </a:p>
          <a:p>
            <a:pPr algn="l"/>
            <a:r>
              <a:rPr lang="en-US" b="0" i="0" dirty="0">
                <a:solidFill>
                  <a:srgbClr val="383838"/>
                </a:solidFill>
                <a:effectLst/>
                <a:latin typeface="Georgia" panose="02040502050405020303" pitchFamily="18" charset="0"/>
              </a:rPr>
              <a:t>Sometimes processes have a number of stakeholders who all think they are the owners of parts of the process or the whole process. When this overlap happens, each supposed owner often identifies their own strategy for the process and issues their own process change instructions to conform to their understanding of the purpose of the business process. These conflicting instructions lead to frustration and confusion by all parties involved.</a:t>
            </a:r>
          </a:p>
          <a:p>
            <a:pPr algn="l"/>
            <a:r>
              <a:rPr lang="en-US" b="0" i="0" dirty="0">
                <a:solidFill>
                  <a:srgbClr val="383838"/>
                </a:solidFill>
                <a:effectLst/>
                <a:latin typeface="Georgia" panose="02040502050405020303" pitchFamily="18" charset="0"/>
              </a:rPr>
              <a:t>Lack of accountability in </a:t>
            </a:r>
            <a:r>
              <a:rPr lang="en-US" b="0" i="0" u="none" strike="noStrike" dirty="0">
                <a:solidFill>
                  <a:srgbClr val="0087BE"/>
                </a:solidFill>
                <a:effectLst/>
                <a:latin typeface="Georgia" panose="02040502050405020303" pitchFamily="18" charset="0"/>
                <a:hlinkClick r:id="rId7"/>
              </a:rPr>
              <a:t>process </a:t>
            </a:r>
            <a:r>
              <a:rPr lang="en-US" b="0" i="0" dirty="0">
                <a:solidFill>
                  <a:srgbClr val="383838"/>
                </a:solidFill>
                <a:effectLst/>
                <a:latin typeface="Georgia" panose="02040502050405020303" pitchFamily="18" charset="0"/>
              </a:rPr>
              <a:t>and </a:t>
            </a:r>
            <a:r>
              <a:rPr lang="en-US" b="0" i="0" u="none" strike="noStrike" dirty="0">
                <a:solidFill>
                  <a:srgbClr val="0087BE"/>
                </a:solidFill>
                <a:effectLst/>
                <a:latin typeface="Georgia" panose="02040502050405020303" pitchFamily="18" charset="0"/>
                <a:hlinkClick r:id="rId8"/>
              </a:rPr>
              <a:t>system </a:t>
            </a:r>
            <a:r>
              <a:rPr lang="en-US" b="0" i="0" dirty="0">
                <a:solidFill>
                  <a:srgbClr val="383838"/>
                </a:solidFill>
                <a:effectLst/>
                <a:latin typeface="Georgia" panose="02040502050405020303" pitchFamily="18" charset="0"/>
              </a:rPr>
              <a:t>leads to inefficient </a:t>
            </a:r>
            <a:r>
              <a:rPr lang="en-US" b="0" i="0" u="none" strike="noStrike" dirty="0">
                <a:solidFill>
                  <a:srgbClr val="0087BE"/>
                </a:solidFill>
                <a:effectLst/>
                <a:latin typeface="Georgia" panose="02040502050405020303" pitchFamily="18" charset="0"/>
                <a:hlinkClick r:id="rId9"/>
              </a:rPr>
              <a:t>processes</a:t>
            </a:r>
            <a:r>
              <a:rPr lang="en-US" b="0" i="0" dirty="0">
                <a:solidFill>
                  <a:srgbClr val="383838"/>
                </a:solidFill>
                <a:effectLst/>
                <a:latin typeface="Georgia" panose="02040502050405020303" pitchFamily="18" charset="0"/>
              </a:rPr>
              <a:t>, organizational disharmony, and wasted energy that can be better spent on process improvements.</a:t>
            </a:r>
          </a:p>
          <a:p>
            <a:pPr algn="l"/>
            <a:r>
              <a:rPr lang="en-US" b="1" i="0" dirty="0">
                <a:solidFill>
                  <a:srgbClr val="333332"/>
                </a:solidFill>
                <a:effectLst/>
                <a:latin typeface="-apple-system"/>
              </a:rPr>
              <a:t>Turf Wars</a:t>
            </a:r>
          </a:p>
          <a:p>
            <a:pPr algn="l"/>
            <a:r>
              <a:rPr lang="en-US" b="0" i="0" dirty="0">
                <a:solidFill>
                  <a:srgbClr val="383838"/>
                </a:solidFill>
                <a:effectLst/>
                <a:latin typeface="Georgia" panose="02040502050405020303" pitchFamily="18" charset="0"/>
              </a:rPr>
              <a:t>Due to silo thinking there can be subdivided processes, owned by different parts of the organization. For example, count how many types of </a:t>
            </a:r>
            <a:r>
              <a:rPr lang="en-US" b="0" i="0" u="none" strike="noStrike" dirty="0">
                <a:solidFill>
                  <a:srgbClr val="0087BE"/>
                </a:solidFill>
                <a:effectLst/>
                <a:latin typeface="Georgia" panose="02040502050405020303" pitchFamily="18" charset="0"/>
                <a:hlinkClick r:id="rId10"/>
              </a:rPr>
              <a:t>change control</a:t>
            </a:r>
            <a:r>
              <a:rPr lang="en-US" b="0" i="0" dirty="0">
                <a:solidFill>
                  <a:srgbClr val="383838"/>
                </a:solidFill>
                <a:effectLst/>
                <a:latin typeface="Georgia" panose="02040502050405020303" pitchFamily="18" charset="0"/>
              </a:rPr>
              <a:t> your organization has. This requires </a:t>
            </a:r>
            <a:r>
              <a:rPr lang="en-US" b="0" i="0" u="none" strike="noStrike" dirty="0">
                <a:solidFill>
                  <a:srgbClr val="0087BE"/>
                </a:solidFill>
                <a:effectLst/>
                <a:latin typeface="Georgia" panose="02040502050405020303" pitchFamily="18" charset="0"/>
                <a:hlinkClick r:id="rId3"/>
              </a:rPr>
              <a:t>silos </a:t>
            </a:r>
            <a:r>
              <a:rPr lang="en-US" b="0" i="0" dirty="0">
                <a:solidFill>
                  <a:srgbClr val="383838"/>
                </a:solidFill>
                <a:effectLst/>
                <a:latin typeface="Georgia" panose="02040502050405020303" pitchFamily="18" charset="0"/>
              </a:rPr>
              <a:t>to be broken down, and this takes </a:t>
            </a:r>
            <a:r>
              <a:rPr lang="en-US" b="0" i="0" u="none" strike="noStrike" dirty="0">
                <a:solidFill>
                  <a:srgbClr val="0087BE"/>
                </a:solidFill>
                <a:effectLst/>
                <a:latin typeface="Georgia" panose="02040502050405020303" pitchFamily="18" charset="0"/>
                <a:hlinkClick r:id="rId11"/>
              </a:rPr>
              <a:t>time</a:t>
            </a:r>
            <a:r>
              <a:rPr lang="en-US" b="0" i="0" dirty="0">
                <a:solidFill>
                  <a:srgbClr val="383838"/>
                </a:solidFill>
                <a:effectLst/>
                <a:latin typeface="Georgia" panose="02040502050405020303" pitchFamily="18" charset="0"/>
              </a:rPr>
              <a:t>.</a:t>
            </a:r>
          </a:p>
          <a:p>
            <a:pPr algn="l"/>
            <a:r>
              <a:rPr lang="en-US" b="1" i="0" dirty="0">
                <a:solidFill>
                  <a:srgbClr val="333332"/>
                </a:solidFill>
                <a:effectLst/>
                <a:latin typeface="-apple-system"/>
              </a:rPr>
              <a:t>Lack of Maturity</a:t>
            </a:r>
          </a:p>
          <a:p>
            <a:pPr algn="l"/>
            <a:r>
              <a:rPr lang="en-US" b="0" i="0" dirty="0">
                <a:solidFill>
                  <a:srgbClr val="383838"/>
                </a:solidFill>
                <a:effectLst/>
                <a:latin typeface="Georgia" panose="02040502050405020303" pitchFamily="18" charset="0"/>
              </a:rPr>
              <a:t>Governance is challenging if process </a:t>
            </a:r>
            <a:r>
              <a:rPr lang="en-US" b="0" i="0" u="none" strike="noStrike" dirty="0">
                <a:solidFill>
                  <a:srgbClr val="0087BE"/>
                </a:solidFill>
                <a:effectLst/>
                <a:latin typeface="Georgia" panose="02040502050405020303" pitchFamily="18" charset="0"/>
                <a:hlinkClick r:id="rId12"/>
              </a:rPr>
              <a:t>maturity </a:t>
            </a:r>
            <a:r>
              <a:rPr lang="en-US" b="0" i="0" dirty="0">
                <a:solidFill>
                  <a:srgbClr val="383838"/>
                </a:solidFill>
                <a:effectLst/>
                <a:latin typeface="Georgia" panose="02040502050405020303" pitchFamily="18" charset="0"/>
              </a:rPr>
              <a:t>is uneven across the </a:t>
            </a:r>
            <a:r>
              <a:rPr lang="en-US" b="0" i="0" u="none" strike="noStrike" dirty="0">
                <a:solidFill>
                  <a:srgbClr val="0087BE"/>
                </a:solidFill>
                <a:effectLst/>
                <a:latin typeface="Georgia" panose="02040502050405020303" pitchFamily="18" charset="0"/>
                <a:hlinkClick r:id="rId13"/>
              </a:rPr>
              <a:t>organization</a:t>
            </a:r>
            <a:r>
              <a:rPr lang="en-US" b="0" i="0" dirty="0">
                <a:solidFill>
                  <a:srgbClr val="383838"/>
                </a:solidFill>
                <a:effectLst/>
                <a:latin typeface="Georgia" panose="02040502050405020303" pitchFamily="18" charset="0"/>
              </a:rPr>
              <a:t>.</a:t>
            </a:r>
          </a:p>
          <a:p>
            <a:pPr algn="l"/>
            <a:r>
              <a:rPr lang="en-US" b="1" i="0" dirty="0">
                <a:solidFill>
                  <a:srgbClr val="333332"/>
                </a:solidFill>
                <a:effectLst/>
                <a:latin typeface="-apple-system"/>
              </a:rPr>
              <a:t>Failure to Adhere to Governance</a:t>
            </a:r>
          </a:p>
          <a:p>
            <a:pPr algn="l"/>
            <a:r>
              <a:rPr lang="en-US" b="0" i="0" dirty="0">
                <a:solidFill>
                  <a:srgbClr val="383838"/>
                </a:solidFill>
                <a:effectLst/>
                <a:latin typeface="Georgia" panose="02040502050405020303" pitchFamily="18" charset="0"/>
              </a:rPr>
              <a:t>It can be hard to get the business to apply policy and standard </a:t>
            </a:r>
            <a:r>
              <a:rPr lang="en-US" b="0" i="0" u="none" strike="noStrike" dirty="0">
                <a:solidFill>
                  <a:srgbClr val="0087BE"/>
                </a:solidFill>
                <a:effectLst/>
                <a:latin typeface="Georgia" panose="02040502050405020303" pitchFamily="18" charset="0"/>
                <a:hlinkClick r:id="rId14"/>
              </a:rPr>
              <a:t>consistently</a:t>
            </a:r>
            <a:r>
              <a:rPr lang="en-US" b="0" i="0" dirty="0">
                <a:solidFill>
                  <a:srgbClr val="383838"/>
                </a:solidFill>
                <a:effectLst/>
                <a:latin typeface="Georgia" panose="02040502050405020303" pitchFamily="18" charset="0"/>
              </a:rPr>
              <a:t>.</a:t>
            </a:r>
          </a:p>
          <a:p>
            <a:endParaRPr lang="en-US" dirty="0"/>
          </a:p>
        </p:txBody>
      </p:sp>
      <p:sp>
        <p:nvSpPr>
          <p:cNvPr id="4" name="Slide Number Placeholder 3"/>
          <p:cNvSpPr>
            <a:spLocks noGrp="1"/>
          </p:cNvSpPr>
          <p:nvPr>
            <p:ph type="sldNum" sz="quarter" idx="5"/>
          </p:nvPr>
        </p:nvSpPr>
        <p:spPr/>
        <p:txBody>
          <a:bodyPr/>
          <a:lstStyle/>
          <a:p>
            <a:fld id="{BA567035-AE9A-417C-AD8E-8C2E2EEFA48B}" type="slidenum">
              <a:rPr lang="en-US" smtClean="0"/>
              <a:t>4</a:t>
            </a:fld>
            <a:endParaRPr lang="en-US"/>
          </a:p>
        </p:txBody>
      </p:sp>
    </p:spTree>
    <p:extLst>
      <p:ext uri="{BB962C8B-B14F-4D97-AF65-F5344CB8AC3E}">
        <p14:creationId xmlns:p14="http://schemas.microsoft.com/office/powerpoint/2010/main" val="17802830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US" b="1" i="0" dirty="0">
                <a:solidFill>
                  <a:srgbClr val="4B4F58"/>
                </a:solidFill>
                <a:effectLst/>
                <a:latin typeface="Source Sans Pro" panose="020B0503030403020204" pitchFamily="34" charset="0"/>
              </a:rPr>
              <a:t>1.</a:t>
            </a:r>
            <a:r>
              <a:rPr lang="en-US" b="0" i="0" dirty="0">
                <a:solidFill>
                  <a:srgbClr val="4B4F58"/>
                </a:solidFill>
                <a:effectLst/>
                <a:latin typeface="Source Sans Pro" panose="020B0503030403020204" pitchFamily="34" charset="0"/>
              </a:rPr>
              <a:t> Create </a:t>
            </a:r>
            <a:r>
              <a:rPr lang="en-US" b="0" i="0" u="none" strike="noStrike" dirty="0">
                <a:solidFill>
                  <a:srgbClr val="249CD2"/>
                </a:solidFill>
                <a:effectLst/>
                <a:latin typeface="Source Sans Pro" panose="020B0503030403020204" pitchFamily="34" charset="0"/>
                <a:hlinkClick r:id="rId3" tooltip="Constancy of Purpose"/>
              </a:rPr>
              <a:t>constancy of purpose</a:t>
            </a:r>
            <a:r>
              <a:rPr lang="en-US" b="0" i="0" dirty="0">
                <a:solidFill>
                  <a:srgbClr val="4B4F58"/>
                </a:solidFill>
                <a:effectLst/>
                <a:latin typeface="Source Sans Pro" panose="020B0503030403020204" pitchFamily="34" charset="0"/>
              </a:rPr>
              <a:t> toward improvement of product and service, with the aim to become competitive and to stay in business, and to provide jobs.</a:t>
            </a:r>
          </a:p>
          <a:p>
            <a:pPr algn="l" fontAlgn="base"/>
            <a:r>
              <a:rPr lang="en-US" b="1" i="0" dirty="0">
                <a:solidFill>
                  <a:srgbClr val="4B4F58"/>
                </a:solidFill>
                <a:effectLst/>
                <a:latin typeface="Source Sans Pro" panose="020B0503030403020204" pitchFamily="34" charset="0"/>
              </a:rPr>
              <a:t>5.</a:t>
            </a:r>
            <a:r>
              <a:rPr lang="en-US" b="0" i="0" dirty="0">
                <a:solidFill>
                  <a:srgbClr val="4B4F58"/>
                </a:solidFill>
                <a:effectLst/>
                <a:latin typeface="Source Sans Pro" panose="020B0503030403020204" pitchFamily="34" charset="0"/>
              </a:rPr>
              <a:t> </a:t>
            </a:r>
            <a:r>
              <a:rPr lang="en-US" b="0" i="0" u="none" strike="noStrike" dirty="0">
                <a:solidFill>
                  <a:srgbClr val="249CD2"/>
                </a:solidFill>
                <a:effectLst/>
                <a:latin typeface="Source Sans Pro" panose="020B0503030403020204" pitchFamily="34" charset="0"/>
                <a:hlinkClick r:id="rId4" tooltip="Improve Constantly"/>
              </a:rPr>
              <a:t>Improve constantly and forever the system of production and service</a:t>
            </a:r>
            <a:r>
              <a:rPr lang="en-US" b="0" i="0" dirty="0">
                <a:solidFill>
                  <a:srgbClr val="4B4F58"/>
                </a:solidFill>
                <a:effectLst/>
                <a:latin typeface="Source Sans Pro" panose="020B0503030403020204" pitchFamily="34" charset="0"/>
              </a:rPr>
              <a:t>, to improve quality and productivity, and thus constantly decrease costs.</a:t>
            </a:r>
          </a:p>
          <a:p>
            <a:pPr algn="l" fontAlgn="base"/>
            <a:r>
              <a:rPr lang="en-US" b="1" i="0" dirty="0">
                <a:solidFill>
                  <a:srgbClr val="4B4F58"/>
                </a:solidFill>
                <a:effectLst/>
                <a:latin typeface="Source Sans Pro" panose="020B0503030403020204" pitchFamily="34" charset="0"/>
              </a:rPr>
              <a:t>6.</a:t>
            </a:r>
            <a:r>
              <a:rPr lang="en-US" b="0" i="0" dirty="0">
                <a:solidFill>
                  <a:srgbClr val="4B4F58"/>
                </a:solidFill>
                <a:effectLst/>
                <a:latin typeface="Source Sans Pro" panose="020B0503030403020204" pitchFamily="34" charset="0"/>
              </a:rPr>
              <a:t> </a:t>
            </a:r>
            <a:r>
              <a:rPr lang="en-US" b="0" i="0" u="none" strike="noStrike" dirty="0">
                <a:solidFill>
                  <a:srgbClr val="249CD2"/>
                </a:solidFill>
                <a:effectLst/>
                <a:latin typeface="Source Sans Pro" panose="020B0503030403020204" pitchFamily="34" charset="0"/>
                <a:hlinkClick r:id="rId5" tooltip="Institute Training"/>
              </a:rPr>
              <a:t>Institute training on the job.</a:t>
            </a:r>
            <a:endParaRPr lang="en-US" b="0" i="0" dirty="0">
              <a:solidFill>
                <a:srgbClr val="4B4F58"/>
              </a:solidFill>
              <a:effectLst/>
              <a:latin typeface="Source Sans Pro" panose="020B0503030403020204" pitchFamily="34" charset="0"/>
            </a:endParaRPr>
          </a:p>
          <a:p>
            <a:pPr algn="l" fontAlgn="base"/>
            <a:r>
              <a:rPr lang="en-US" b="1" i="0" dirty="0">
                <a:solidFill>
                  <a:srgbClr val="4B4F58"/>
                </a:solidFill>
                <a:effectLst/>
                <a:latin typeface="Source Sans Pro" panose="020B0503030403020204" pitchFamily="34" charset="0"/>
              </a:rPr>
              <a:t>7.</a:t>
            </a:r>
            <a:r>
              <a:rPr lang="en-US" b="0" i="0" dirty="0">
                <a:solidFill>
                  <a:srgbClr val="4B4F58"/>
                </a:solidFill>
                <a:effectLst/>
                <a:latin typeface="Source Sans Pro" panose="020B0503030403020204" pitchFamily="34" charset="0"/>
              </a:rPr>
              <a:t> </a:t>
            </a:r>
            <a:r>
              <a:rPr lang="en-US" b="0" i="0" u="none" strike="noStrike" dirty="0">
                <a:solidFill>
                  <a:srgbClr val="249CD2"/>
                </a:solidFill>
                <a:effectLst/>
                <a:latin typeface="Source Sans Pro" panose="020B0503030403020204" pitchFamily="34" charset="0"/>
                <a:hlinkClick r:id="rId6" tooltip="Institute leadership"/>
              </a:rPr>
              <a:t>Institute leadership.</a:t>
            </a:r>
            <a:r>
              <a:rPr lang="en-US" b="0" i="0" dirty="0">
                <a:solidFill>
                  <a:srgbClr val="4B4F58"/>
                </a:solidFill>
                <a:effectLst/>
                <a:latin typeface="Source Sans Pro" panose="020B0503030403020204" pitchFamily="34" charset="0"/>
              </a:rPr>
              <a:t> The aim of supervision should be to help people and machines and gadgets to do a better job. Supervision of management is in need of overhaul, as well as supervision of production workers.</a:t>
            </a:r>
          </a:p>
          <a:p>
            <a:pPr algn="l" fontAlgn="base"/>
            <a:r>
              <a:rPr lang="en-US" b="1" i="0" dirty="0">
                <a:solidFill>
                  <a:srgbClr val="4B4F58"/>
                </a:solidFill>
                <a:effectLst/>
                <a:latin typeface="Source Sans Pro" panose="020B0503030403020204" pitchFamily="34" charset="0"/>
              </a:rPr>
              <a:t>8.</a:t>
            </a:r>
            <a:r>
              <a:rPr lang="en-US" b="0" i="0" dirty="0">
                <a:solidFill>
                  <a:srgbClr val="4B4F58"/>
                </a:solidFill>
                <a:effectLst/>
                <a:latin typeface="Source Sans Pro" panose="020B0503030403020204" pitchFamily="34" charset="0"/>
              </a:rPr>
              <a:t> </a:t>
            </a:r>
            <a:r>
              <a:rPr lang="en-US" b="0" i="0" u="none" strike="noStrike" dirty="0">
                <a:solidFill>
                  <a:srgbClr val="249CD2"/>
                </a:solidFill>
                <a:effectLst/>
                <a:latin typeface="Source Sans Pro" panose="020B0503030403020204" pitchFamily="34" charset="0"/>
                <a:hlinkClick r:id="rId7" tooltip="Drive out fear"/>
              </a:rPr>
              <a:t>Drive out fear</a:t>
            </a:r>
            <a:r>
              <a:rPr lang="en-US" b="0" i="0" dirty="0">
                <a:solidFill>
                  <a:srgbClr val="4B4F58"/>
                </a:solidFill>
                <a:effectLst/>
                <a:latin typeface="Source Sans Pro" panose="020B0503030403020204" pitchFamily="34" charset="0"/>
              </a:rPr>
              <a:t>, so that everyone may work effectively for the company.</a:t>
            </a:r>
          </a:p>
          <a:p>
            <a:pPr algn="l" fontAlgn="base"/>
            <a:r>
              <a:rPr lang="en-US" b="1" i="0" dirty="0">
                <a:solidFill>
                  <a:srgbClr val="4B4F58"/>
                </a:solidFill>
                <a:effectLst/>
                <a:latin typeface="Source Sans Pro" panose="020B0503030403020204" pitchFamily="34" charset="0"/>
              </a:rPr>
              <a:t>9.</a:t>
            </a:r>
            <a:r>
              <a:rPr lang="en-US" b="0" i="0" dirty="0">
                <a:solidFill>
                  <a:srgbClr val="4B4F58"/>
                </a:solidFill>
                <a:effectLst/>
                <a:latin typeface="Source Sans Pro" panose="020B0503030403020204" pitchFamily="34" charset="0"/>
              </a:rPr>
              <a:t> </a:t>
            </a:r>
            <a:r>
              <a:rPr lang="en-US" b="0" i="0" u="none" strike="noStrike" dirty="0">
                <a:solidFill>
                  <a:srgbClr val="249CD2"/>
                </a:solidFill>
                <a:effectLst/>
                <a:latin typeface="Source Sans Pro" panose="020B0503030403020204" pitchFamily="34" charset="0"/>
                <a:hlinkClick r:id="rId8" tooltip="Break down barriers"/>
              </a:rPr>
              <a:t>Break down barriers</a:t>
            </a:r>
            <a:r>
              <a:rPr lang="en-US" b="0" i="0" dirty="0">
                <a:solidFill>
                  <a:srgbClr val="4B4F58"/>
                </a:solidFill>
                <a:effectLst/>
                <a:latin typeface="Source Sans Pro" panose="020B0503030403020204" pitchFamily="34" charset="0"/>
              </a:rPr>
              <a:t> between departments. People in research, design, sales, and production must work as a team, to foresee problems of production and in use that may be encountered with the product or service.</a:t>
            </a:r>
          </a:p>
          <a:p>
            <a:pPr algn="l" fontAlgn="base"/>
            <a:r>
              <a:rPr lang="en-US" b="1" i="0" dirty="0">
                <a:solidFill>
                  <a:srgbClr val="4B4F58"/>
                </a:solidFill>
                <a:effectLst/>
                <a:latin typeface="Source Sans Pro" panose="020B0503030403020204" pitchFamily="34" charset="0"/>
              </a:rPr>
              <a:t>14.</a:t>
            </a:r>
            <a:r>
              <a:rPr lang="en-US" b="0" i="0" dirty="0">
                <a:solidFill>
                  <a:srgbClr val="4B4F58"/>
                </a:solidFill>
                <a:effectLst/>
                <a:latin typeface="Source Sans Pro" panose="020B0503030403020204" pitchFamily="34" charset="0"/>
              </a:rPr>
              <a:t> Put everybody in the company to work to accomplish the transformation. </a:t>
            </a:r>
            <a:r>
              <a:rPr lang="en-US" b="0" i="0" u="none" strike="noStrike" dirty="0">
                <a:solidFill>
                  <a:srgbClr val="249CD2"/>
                </a:solidFill>
                <a:effectLst/>
                <a:latin typeface="Source Sans Pro" panose="020B0503030403020204" pitchFamily="34" charset="0"/>
                <a:hlinkClick r:id="rId9" tooltip="The transformation is everybody's job"/>
              </a:rPr>
              <a:t>The transformation is everybody's job</a:t>
            </a:r>
            <a:r>
              <a:rPr lang="en-US" b="0" i="0" dirty="0">
                <a:solidFill>
                  <a:srgbClr val="4B4F58"/>
                </a:solidFill>
                <a:effectLst/>
                <a:latin typeface="Source Sans Pro" panose="020B0503030403020204" pitchFamily="34" charset="0"/>
              </a:rPr>
              <a:t>.</a:t>
            </a:r>
          </a:p>
          <a:p>
            <a:endParaRPr lang="en-US" dirty="0"/>
          </a:p>
        </p:txBody>
      </p:sp>
      <p:sp>
        <p:nvSpPr>
          <p:cNvPr id="4" name="Slide Number Placeholder 3"/>
          <p:cNvSpPr>
            <a:spLocks noGrp="1"/>
          </p:cNvSpPr>
          <p:nvPr>
            <p:ph type="sldNum" sz="quarter" idx="5"/>
          </p:nvPr>
        </p:nvSpPr>
        <p:spPr/>
        <p:txBody>
          <a:bodyPr/>
          <a:lstStyle/>
          <a:p>
            <a:fld id="{BA567035-AE9A-417C-AD8E-8C2E2EEFA48B}" type="slidenum">
              <a:rPr lang="en-US" smtClean="0"/>
              <a:t>5</a:t>
            </a:fld>
            <a:endParaRPr lang="en-US"/>
          </a:p>
        </p:txBody>
      </p:sp>
    </p:spTree>
    <p:extLst>
      <p:ext uri="{BB962C8B-B14F-4D97-AF65-F5344CB8AC3E}">
        <p14:creationId xmlns:p14="http://schemas.microsoft.com/office/powerpoint/2010/main" val="22022299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u="none" strike="noStrike" dirty="0">
                <a:solidFill>
                  <a:srgbClr val="0087BE"/>
                </a:solidFill>
                <a:effectLst/>
                <a:latin typeface="Georgia" panose="02040502050405020303" pitchFamily="18" charset="0"/>
                <a:hlinkClick r:id="rId3"/>
              </a:rPr>
              <a:t>Building </a:t>
            </a:r>
            <a:r>
              <a:rPr lang="en-US" b="0" i="0" u="none" strike="noStrike" dirty="0">
                <a:solidFill>
                  <a:srgbClr val="0087BE"/>
                </a:solidFill>
                <a:effectLst/>
                <a:latin typeface="Georgia" panose="02040502050405020303" pitchFamily="18" charset="0"/>
                <a:hlinkClick r:id="rId4"/>
              </a:rPr>
              <a:t>culture </a:t>
            </a:r>
            <a:r>
              <a:rPr lang="en-US" b="0" i="0" dirty="0">
                <a:solidFill>
                  <a:srgbClr val="383838"/>
                </a:solidFill>
                <a:effectLst/>
                <a:latin typeface="Georgia" panose="02040502050405020303" pitchFamily="18" charset="0"/>
              </a:rPr>
              <a:t>means </a:t>
            </a:r>
            <a:r>
              <a:rPr lang="en-US" b="0" i="0" u="none" strike="noStrike" dirty="0">
                <a:solidFill>
                  <a:srgbClr val="0087BE"/>
                </a:solidFill>
                <a:effectLst/>
                <a:latin typeface="Georgia" panose="02040502050405020303" pitchFamily="18" charset="0"/>
                <a:hlinkClick r:id="rId5"/>
              </a:rPr>
              <a:t>change</a:t>
            </a:r>
            <a:r>
              <a:rPr lang="en-US" b="0" i="0" dirty="0">
                <a:solidFill>
                  <a:srgbClr val="383838"/>
                </a:solidFill>
                <a:effectLst/>
                <a:latin typeface="Georgia" panose="02040502050405020303" pitchFamily="18" charset="0"/>
              </a:rPr>
              <a:t>. There are a lot of </a:t>
            </a:r>
            <a:r>
              <a:rPr lang="en-US" b="0" i="0" u="none" strike="noStrike" dirty="0">
                <a:solidFill>
                  <a:srgbClr val="0087BE"/>
                </a:solidFill>
                <a:effectLst/>
                <a:latin typeface="Georgia" panose="02040502050405020303" pitchFamily="18" charset="0"/>
                <a:hlinkClick r:id="rId6"/>
              </a:rPr>
              <a:t>models </a:t>
            </a:r>
            <a:r>
              <a:rPr lang="en-US" b="0" i="0" dirty="0">
                <a:solidFill>
                  <a:srgbClr val="383838"/>
                </a:solidFill>
                <a:effectLst/>
                <a:latin typeface="Georgia" panose="02040502050405020303" pitchFamily="18" charset="0"/>
              </a:rPr>
              <a:t>for </a:t>
            </a:r>
            <a:r>
              <a:rPr lang="en-US" b="0" i="0" u="none" strike="noStrike" dirty="0">
                <a:solidFill>
                  <a:srgbClr val="0087BE"/>
                </a:solidFill>
                <a:effectLst/>
                <a:latin typeface="Georgia" panose="02040502050405020303" pitchFamily="18" charset="0"/>
                <a:hlinkClick r:id="rId7"/>
              </a:rPr>
              <a:t>change </a:t>
            </a:r>
            <a:r>
              <a:rPr lang="en-US" b="0" i="0" dirty="0">
                <a:solidFill>
                  <a:srgbClr val="383838"/>
                </a:solidFill>
                <a:effectLst/>
                <a:latin typeface="Georgia" panose="02040502050405020303" pitchFamily="18" charset="0"/>
              </a:rPr>
              <a:t>out there, but for the work we pursue around building a culture of quality and </a:t>
            </a:r>
            <a:r>
              <a:rPr lang="en-US" b="0" i="0" u="none" strike="noStrike" dirty="0">
                <a:solidFill>
                  <a:srgbClr val="0087BE"/>
                </a:solidFill>
                <a:effectLst/>
                <a:latin typeface="Georgia" panose="02040502050405020303" pitchFamily="18" charset="0"/>
                <a:hlinkClick r:id="rId8"/>
              </a:rPr>
              <a:t>excellence </a:t>
            </a:r>
            <a:r>
              <a:rPr lang="en-US" b="0" i="0" dirty="0">
                <a:solidFill>
                  <a:srgbClr val="383838"/>
                </a:solidFill>
                <a:effectLst/>
                <a:latin typeface="Georgia" panose="02040502050405020303" pitchFamily="18" charset="0"/>
              </a:rPr>
              <a:t>I think there are few better than John Kotter’s model.</a:t>
            </a:r>
          </a:p>
          <a:p>
            <a:pPr algn="l"/>
            <a:r>
              <a:rPr lang="en-US" b="0" i="0" dirty="0">
                <a:solidFill>
                  <a:srgbClr val="383838"/>
                </a:solidFill>
                <a:effectLst/>
                <a:latin typeface="Georgia" panose="02040502050405020303" pitchFamily="18" charset="0"/>
              </a:rPr>
              <a:t>Kotter sets forth </a:t>
            </a:r>
            <a:r>
              <a:rPr lang="en-US" b="1" i="0" dirty="0">
                <a:solidFill>
                  <a:srgbClr val="383838"/>
                </a:solidFill>
                <a:effectLst/>
                <a:latin typeface="Georgia" panose="02040502050405020303" pitchFamily="18" charset="0"/>
              </a:rPr>
              <a:t>Eight Accelerators of Change</a:t>
            </a:r>
            <a:r>
              <a:rPr lang="en-US" b="0" i="0" dirty="0">
                <a:solidFill>
                  <a:srgbClr val="383838"/>
                </a:solidFill>
                <a:effectLst/>
                <a:latin typeface="Georgia" panose="02040502050405020303" pitchFamily="18" charset="0"/>
              </a:rPr>
              <a:t> which can be leveraged in cultural change:</a:t>
            </a:r>
          </a:p>
          <a:p>
            <a:pPr algn="l"/>
            <a:r>
              <a:rPr lang="en-US" b="1" dirty="0" err="1">
                <a:effectLst/>
              </a:rPr>
              <a:t>AcceleratorFocus</a:t>
            </a:r>
            <a:r>
              <a:rPr lang="en-US" b="1" dirty="0">
                <a:effectLst/>
              </a:rPr>
              <a:t> when building </a:t>
            </a:r>
            <a:r>
              <a:rPr lang="en-US" b="1" dirty="0" err="1">
                <a:effectLst/>
              </a:rPr>
              <a:t>Culture</a:t>
            </a:r>
            <a:r>
              <a:rPr lang="en-US" b="0" dirty="0" err="1">
                <a:effectLst/>
              </a:rPr>
              <a:t>Create</a:t>
            </a:r>
            <a:r>
              <a:rPr lang="en-US" b="0" dirty="0">
                <a:effectLst/>
              </a:rPr>
              <a:t> a Sense of Urgency around a</a:t>
            </a:r>
            <a:br>
              <a:rPr lang="en-US" b="0" dirty="0">
                <a:effectLst/>
              </a:rPr>
            </a:br>
            <a:r>
              <a:rPr lang="en-US" b="0" dirty="0">
                <a:effectLst/>
              </a:rPr>
              <a:t>Big </a:t>
            </a:r>
            <a:r>
              <a:rPr lang="en-US" b="0" dirty="0" err="1">
                <a:effectLst/>
              </a:rPr>
              <a:t>OpportunityThe</a:t>
            </a:r>
            <a:r>
              <a:rPr lang="en-US" b="0" dirty="0">
                <a:effectLst/>
              </a:rPr>
              <a:t> urgency here is the strategic threats from having a less-than-robust quality culture and the opportunities it creates. This is the </a:t>
            </a:r>
            <a:r>
              <a:rPr lang="en-US" b="0" u="none" strike="noStrike" dirty="0">
                <a:solidFill>
                  <a:srgbClr val="0087BE"/>
                </a:solidFill>
                <a:effectLst/>
                <a:hlinkClick r:id="rId4"/>
              </a:rPr>
              <a:t>True North</a:t>
            </a:r>
            <a:r>
              <a:rPr lang="en-US" b="0" dirty="0">
                <a:effectLst/>
              </a:rPr>
              <a:t>. With this accelerator working, large </a:t>
            </a:r>
            <a:r>
              <a:rPr lang="en-US" b="0" u="none" strike="noStrike" dirty="0">
                <a:solidFill>
                  <a:srgbClr val="0087BE"/>
                </a:solidFill>
                <a:effectLst/>
                <a:hlinkClick r:id="rId9"/>
              </a:rPr>
              <a:t>groups </a:t>
            </a:r>
            <a:r>
              <a:rPr lang="en-US" b="0" dirty="0">
                <a:effectLst/>
              </a:rPr>
              <a:t>of people are committed to building and improving a culture of quality.</a:t>
            </a:r>
            <a:br>
              <a:rPr lang="en-US" b="0" dirty="0">
                <a:effectLst/>
              </a:rPr>
            </a:br>
            <a:br>
              <a:rPr lang="en-US" b="0" dirty="0">
                <a:effectLst/>
              </a:rPr>
            </a:br>
            <a:r>
              <a:rPr lang="en-US" b="0" dirty="0">
                <a:effectLst/>
              </a:rPr>
              <a:t>The translation of the sense of urgency from leadership down to the working level is a constant need. People must understand the argument laid out by leadership, but it needs to be linked with their own needs and less about the business need 5 years out. This is pretty fundamental, if folks don’t see how the culture vision will make immediate changes to their work then it will never be prioritized.</a:t>
            </a:r>
            <a:br>
              <a:rPr lang="en-US" b="0" dirty="0">
                <a:effectLst/>
              </a:rPr>
            </a:br>
            <a:br>
              <a:rPr lang="en-US" b="0" dirty="0">
                <a:effectLst/>
              </a:rPr>
            </a:br>
            <a:r>
              <a:rPr lang="en-US" b="0" dirty="0">
                <a:effectLst/>
              </a:rPr>
              <a:t>It is advantageous to have several different facets of this urgency that might appear to different </a:t>
            </a:r>
            <a:r>
              <a:rPr lang="en-US" b="0" u="none" strike="noStrike" dirty="0">
                <a:solidFill>
                  <a:srgbClr val="0087BE"/>
                </a:solidFill>
                <a:effectLst/>
                <a:hlinkClick r:id="rId10"/>
              </a:rPr>
              <a:t>segments </a:t>
            </a:r>
            <a:r>
              <a:rPr lang="en-US" b="0" dirty="0">
                <a:effectLst/>
              </a:rPr>
              <a:t>in the organization. Manufacturing may be focused on human error reduction while research is excited around innovation. Both are moving forward in a similar </a:t>
            </a:r>
            <a:r>
              <a:rPr lang="en-US" b="0" dirty="0" err="1">
                <a:effectLst/>
              </a:rPr>
              <a:t>direction.Build</a:t>
            </a:r>
            <a:r>
              <a:rPr lang="en-US" b="0" dirty="0">
                <a:effectLst/>
              </a:rPr>
              <a:t> and evolve a guiding </a:t>
            </a:r>
            <a:r>
              <a:rPr lang="en-US" b="0" dirty="0" err="1">
                <a:effectLst/>
              </a:rPr>
              <a:t>coalitionYou</a:t>
            </a:r>
            <a:r>
              <a:rPr lang="en-US" b="0" dirty="0">
                <a:effectLst/>
              </a:rPr>
              <a:t> need a coalition throughout the organization deeply committed to a culture of quality and the benefits it will bring. Culture will never happen when it is viewed as a quality initiative only. Ideally there will be lots of branches and initiatives moving in the same direction. Communicating between these elements of the change initiatives and leveraging between initiatives is vital.</a:t>
            </a:r>
            <a:br>
              <a:rPr lang="en-US" b="0" dirty="0">
                <a:effectLst/>
              </a:rPr>
            </a:br>
            <a:br>
              <a:rPr lang="en-US" b="0" dirty="0">
                <a:effectLst/>
              </a:rPr>
            </a:br>
            <a:r>
              <a:rPr lang="en-US" b="0" dirty="0">
                <a:effectLst/>
              </a:rPr>
              <a:t>This is about fostering an environment that turns around the big opportunity and gives the member the opportunity to be different and creative. As a result, the participants of the coalition will find ways to work together different from their ordinary habits. This will increase the speed of </a:t>
            </a:r>
            <a:r>
              <a:rPr lang="en-US" b="0" u="none" strike="noStrike" dirty="0">
                <a:solidFill>
                  <a:srgbClr val="0087BE"/>
                </a:solidFill>
                <a:effectLst/>
                <a:hlinkClick r:id="rId11"/>
              </a:rPr>
              <a:t>decision-making</a:t>
            </a:r>
            <a:r>
              <a:rPr lang="en-US" b="0" dirty="0">
                <a:effectLst/>
              </a:rPr>
              <a:t> and enables the organization to be more </a:t>
            </a:r>
            <a:r>
              <a:rPr lang="en-US" b="0" dirty="0" err="1">
                <a:effectLst/>
              </a:rPr>
              <a:t>agile.Form</a:t>
            </a:r>
            <a:r>
              <a:rPr lang="en-US" b="0" dirty="0">
                <a:effectLst/>
              </a:rPr>
              <a:t> a change vision and strategic </a:t>
            </a:r>
            <a:r>
              <a:rPr lang="en-US" b="0" dirty="0" err="1">
                <a:effectLst/>
              </a:rPr>
              <a:t>initiativesArticulating</a:t>
            </a:r>
            <a:r>
              <a:rPr lang="en-US" b="0" dirty="0">
                <a:effectLst/>
              </a:rPr>
              <a:t> the vision of culture shows a fit to strategic opportunities can move you with speed and agility to that vision. By choosing a few strategic opportunities around culture you can move quickly to </a:t>
            </a:r>
            <a:r>
              <a:rPr lang="en-US" b="0" dirty="0" err="1">
                <a:effectLst/>
              </a:rPr>
              <a:t>them.Enlist</a:t>
            </a:r>
            <a:r>
              <a:rPr lang="en-US" b="0" dirty="0">
                <a:effectLst/>
              </a:rPr>
              <a:t> a volunteer </a:t>
            </a:r>
            <a:r>
              <a:rPr lang="en-US" b="0" dirty="0" err="1">
                <a:effectLst/>
              </a:rPr>
              <a:t>army</a:t>
            </a:r>
            <a:r>
              <a:rPr lang="en-US" b="0" u="none" strike="noStrike" dirty="0" err="1">
                <a:solidFill>
                  <a:srgbClr val="0087BE"/>
                </a:solidFill>
                <a:effectLst/>
                <a:hlinkClick r:id="rId12"/>
              </a:rPr>
              <a:t>Communicate</a:t>
            </a:r>
            <a:r>
              <a:rPr lang="en-US" b="0" u="none" strike="noStrike" dirty="0">
                <a:solidFill>
                  <a:srgbClr val="0087BE"/>
                </a:solidFill>
                <a:effectLst/>
                <a:hlinkClick r:id="rId12"/>
              </a:rPr>
              <a:t> </a:t>
            </a:r>
            <a:r>
              <a:rPr lang="en-US" b="0" dirty="0">
                <a:effectLst/>
              </a:rPr>
              <a:t>in ways that lead large numbers of people to buy into the vision and want to help. You want to excite and mobilize as many active and passive members of the organization as </a:t>
            </a:r>
            <a:r>
              <a:rPr lang="en-US" b="0" dirty="0" err="1">
                <a:effectLst/>
              </a:rPr>
              <a:t>possible.Enable</a:t>
            </a:r>
            <a:r>
              <a:rPr lang="en-US" b="0" dirty="0">
                <a:effectLst/>
              </a:rPr>
              <a:t> action by removing </a:t>
            </a:r>
            <a:r>
              <a:rPr lang="en-US" b="0" dirty="0" err="1">
                <a:effectLst/>
              </a:rPr>
              <a:t>barriersWork</a:t>
            </a:r>
            <a:r>
              <a:rPr lang="en-US" b="0" dirty="0">
                <a:effectLst/>
              </a:rPr>
              <a:t> swiftly to achieve initiatives and continue to find new ones that are strategically relevant. Identify barriers that are slowing down the growth of a quality culture and remove </a:t>
            </a:r>
            <a:r>
              <a:rPr lang="en-US" b="0" dirty="0" err="1">
                <a:effectLst/>
              </a:rPr>
              <a:t>them.Generate</a:t>
            </a:r>
            <a:r>
              <a:rPr lang="en-US" b="0" dirty="0">
                <a:effectLst/>
              </a:rPr>
              <a:t> (and celebrate) short-term </a:t>
            </a:r>
            <a:r>
              <a:rPr lang="en-US" b="0" dirty="0" err="1">
                <a:effectLst/>
              </a:rPr>
              <a:t>winsLook</a:t>
            </a:r>
            <a:r>
              <a:rPr lang="en-US" b="0" dirty="0">
                <a:effectLst/>
              </a:rPr>
              <a:t> for wins big and most specially small and celebrate them. These wins, and their celebration, have psychological power and play a crucial role in building and sustaining culture transformation. The created credibility helps to develop a certain standing for the network within the organization and can also convince people, who did not have a positive attitude towards the network </a:t>
            </a:r>
            <a:r>
              <a:rPr lang="en-US" b="0" dirty="0" err="1">
                <a:effectLst/>
              </a:rPr>
              <a:t>before.Sustain</a:t>
            </a:r>
            <a:r>
              <a:rPr lang="en-US" b="0" dirty="0">
                <a:effectLst/>
              </a:rPr>
              <a:t> </a:t>
            </a:r>
            <a:r>
              <a:rPr lang="en-US" b="0" dirty="0" err="1">
                <a:effectLst/>
              </a:rPr>
              <a:t>accelerationDon’t</a:t>
            </a:r>
            <a:r>
              <a:rPr lang="en-US" b="0" dirty="0">
                <a:effectLst/>
              </a:rPr>
              <a:t> let a few wins slow you down. Keep going, keep growing, keep doing and celebrating. This accelerator helps to keep the spirit within the employees up and motivates them further to strive for the big opportunity of developing and reaping the </a:t>
            </a:r>
            <a:r>
              <a:rPr lang="en-US" b="0" u="none" strike="noStrike" dirty="0">
                <a:solidFill>
                  <a:srgbClr val="0087BE"/>
                </a:solidFill>
                <a:effectLst/>
                <a:hlinkClick r:id="rId13"/>
              </a:rPr>
              <a:t>benefits </a:t>
            </a:r>
            <a:r>
              <a:rPr lang="en-US" b="0" dirty="0">
                <a:effectLst/>
              </a:rPr>
              <a:t>of a quality </a:t>
            </a:r>
            <a:r>
              <a:rPr lang="en-US" b="0" dirty="0" err="1">
                <a:effectLst/>
              </a:rPr>
              <a:t>culture.Institute</a:t>
            </a:r>
            <a:r>
              <a:rPr lang="en-US" b="0" dirty="0">
                <a:effectLst/>
              </a:rPr>
              <a:t> </a:t>
            </a:r>
            <a:r>
              <a:rPr lang="en-US" b="0" dirty="0" err="1">
                <a:effectLst/>
              </a:rPr>
              <a:t>change</a:t>
            </a:r>
            <a:r>
              <a:rPr lang="en-US" b="0" u="none" strike="noStrike" dirty="0" err="1">
                <a:solidFill>
                  <a:srgbClr val="0087BE"/>
                </a:solidFill>
                <a:effectLst/>
                <a:hlinkClick r:id="rId14"/>
              </a:rPr>
              <a:t>Institutionalize</a:t>
            </a:r>
            <a:r>
              <a:rPr lang="en-US" b="0" u="none" strike="noStrike" dirty="0">
                <a:solidFill>
                  <a:srgbClr val="0087BE"/>
                </a:solidFill>
                <a:effectLst/>
                <a:hlinkClick r:id="rId14"/>
              </a:rPr>
              <a:t> </a:t>
            </a:r>
            <a:r>
              <a:rPr lang="en-US" b="0" dirty="0">
                <a:effectLst/>
              </a:rPr>
              <a:t>the changes in </a:t>
            </a:r>
            <a:r>
              <a:rPr lang="en-US" b="0" u="none" strike="noStrike" dirty="0">
                <a:solidFill>
                  <a:srgbClr val="0087BE"/>
                </a:solidFill>
                <a:effectLst/>
                <a:hlinkClick r:id="rId15"/>
              </a:rPr>
              <a:t>process </a:t>
            </a:r>
            <a:r>
              <a:rPr lang="en-US" b="0" dirty="0">
                <a:effectLst/>
              </a:rPr>
              <a:t>and </a:t>
            </a:r>
            <a:r>
              <a:rPr lang="en-US" b="0" u="none" strike="noStrike" dirty="0">
                <a:solidFill>
                  <a:srgbClr val="0087BE"/>
                </a:solidFill>
                <a:effectLst/>
                <a:hlinkClick r:id="rId16"/>
              </a:rPr>
              <a:t>procedure</a:t>
            </a:r>
            <a:r>
              <a:rPr lang="en-US" b="0" dirty="0">
                <a:effectLst/>
              </a:rPr>
              <a:t>, in way of working and </a:t>
            </a:r>
            <a:r>
              <a:rPr lang="en-US" b="0" u="none" strike="noStrike" dirty="0" err="1">
                <a:solidFill>
                  <a:srgbClr val="0087BE"/>
                </a:solidFill>
                <a:effectLst/>
                <a:hlinkClick r:id="rId17"/>
              </a:rPr>
              <a:t>behavior</a:t>
            </a:r>
            <a:r>
              <a:rPr lang="en-US" b="0" dirty="0" err="1">
                <a:effectLst/>
              </a:rPr>
              <a:t>.</a:t>
            </a:r>
            <a:r>
              <a:rPr lang="en-US" dirty="0" err="1"/>
              <a:t>Kotter’s</a:t>
            </a:r>
            <a:r>
              <a:rPr lang="en-US" dirty="0"/>
              <a:t> 8 Accelerators of </a:t>
            </a:r>
            <a:r>
              <a:rPr lang="en-US" dirty="0" err="1"/>
              <a:t>Change</a:t>
            </a:r>
            <a:r>
              <a:rPr lang="en-US" b="0" i="0" dirty="0" err="1">
                <a:solidFill>
                  <a:srgbClr val="383838"/>
                </a:solidFill>
                <a:effectLst/>
                <a:latin typeface="Georgia" panose="02040502050405020303" pitchFamily="18" charset="0"/>
              </a:rPr>
              <a:t>Kotter</a:t>
            </a:r>
            <a:r>
              <a:rPr lang="en-US" b="0" i="0" dirty="0">
                <a:solidFill>
                  <a:srgbClr val="383838"/>
                </a:solidFill>
                <a:effectLst/>
                <a:latin typeface="Georgia" panose="02040502050405020303" pitchFamily="18" charset="0"/>
              </a:rPr>
              <a:t> also lists five principles:</a:t>
            </a:r>
          </a:p>
          <a:p>
            <a:r>
              <a:rPr lang="en-US" b="1" dirty="0" err="1">
                <a:effectLst/>
              </a:rPr>
              <a:t>PrincipleExplanation</a:t>
            </a:r>
            <a:r>
              <a:rPr lang="en-US" b="0" dirty="0" err="1">
                <a:effectLst/>
              </a:rPr>
              <a:t>Many</a:t>
            </a:r>
            <a:r>
              <a:rPr lang="en-US" b="0" dirty="0">
                <a:effectLst/>
              </a:rPr>
              <a:t> people active in the change, not just the</a:t>
            </a:r>
            <a:br>
              <a:rPr lang="en-US" b="0" dirty="0">
                <a:effectLst/>
              </a:rPr>
            </a:br>
            <a:r>
              <a:rPr lang="en-US" b="0" dirty="0">
                <a:effectLst/>
              </a:rPr>
              <a:t>usual few </a:t>
            </a:r>
            <a:r>
              <a:rPr lang="en-US" b="0" dirty="0" err="1">
                <a:effectLst/>
              </a:rPr>
              <a:t>folksThe</a:t>
            </a:r>
            <a:r>
              <a:rPr lang="en-US" b="0" dirty="0">
                <a:effectLst/>
              </a:rPr>
              <a:t> engagement of a large number of people for part-time involvement in the change, as opposed to relying on the same few people to work it full </a:t>
            </a:r>
            <a:r>
              <a:rPr lang="en-US" b="0" dirty="0" err="1">
                <a:effectLst/>
              </a:rPr>
              <a:t>time.A</a:t>
            </a:r>
            <a:r>
              <a:rPr lang="en-US" b="0" dirty="0">
                <a:effectLst/>
              </a:rPr>
              <a:t> want-to and a get-to (not just a</a:t>
            </a:r>
            <a:br>
              <a:rPr lang="en-US" b="0" dirty="0">
                <a:effectLst/>
              </a:rPr>
            </a:br>
            <a:r>
              <a:rPr lang="en-US" b="0" dirty="0">
                <a:effectLst/>
              </a:rPr>
              <a:t>have-to) mind-</a:t>
            </a:r>
            <a:r>
              <a:rPr lang="en-US" b="0" dirty="0" err="1">
                <a:effectLst/>
              </a:rPr>
              <a:t>setPeople</a:t>
            </a:r>
            <a:r>
              <a:rPr lang="en-US" b="0" dirty="0">
                <a:effectLst/>
              </a:rPr>
              <a:t> need to want to be change agents and feel that as change agents they have the power to make the change happen. They need to have the ‘spirit of volunteerism” and there needs to be enthusiasm for quality and </a:t>
            </a:r>
            <a:r>
              <a:rPr lang="en-US" b="0" dirty="0" err="1">
                <a:effectLst/>
              </a:rPr>
              <a:t>excellence.Action</a:t>
            </a:r>
            <a:r>
              <a:rPr lang="en-US" b="0" dirty="0">
                <a:effectLst/>
              </a:rPr>
              <a:t> that is head and heart </a:t>
            </a:r>
            <a:r>
              <a:rPr lang="en-US" b="0" dirty="0" err="1">
                <a:effectLst/>
              </a:rPr>
              <a:t>drivenPeople</a:t>
            </a:r>
            <a:r>
              <a:rPr lang="en-US" b="0" dirty="0">
                <a:effectLst/>
              </a:rPr>
              <a:t> need to be motivated to participate not only by logical arguments based on a business case. Rather there must be an emotional element that drives their engagement.</a:t>
            </a:r>
            <a:br>
              <a:rPr lang="en-US" b="0" dirty="0">
                <a:effectLst/>
              </a:rPr>
            </a:br>
            <a:br>
              <a:rPr lang="en-US" b="0" dirty="0">
                <a:effectLst/>
              </a:rPr>
            </a:br>
            <a:r>
              <a:rPr lang="en-US" b="0" dirty="0">
                <a:effectLst/>
              </a:rPr>
              <a:t>The Burning Platform element of Culture will undoubtedly speak to the head but also must speak to the heart. In the pharmaceutical industry the Heart elements of the burning platform could include getting medicines to market quicker for the patient as well as making workers lives better.</a:t>
            </a:r>
            <a:br>
              <a:rPr lang="en-US" b="0" dirty="0">
                <a:effectLst/>
              </a:rPr>
            </a:br>
            <a:br>
              <a:rPr lang="en-US" b="0" dirty="0">
                <a:effectLst/>
              </a:rPr>
            </a:br>
            <a:r>
              <a:rPr lang="en-US" b="0" u="none" strike="noStrike" dirty="0">
                <a:solidFill>
                  <a:srgbClr val="0087BE"/>
                </a:solidFill>
                <a:effectLst/>
                <a:hlinkClick r:id="rId18"/>
              </a:rPr>
              <a:t>Sensemaking </a:t>
            </a:r>
            <a:r>
              <a:rPr lang="en-US" b="0" dirty="0">
                <a:effectLst/>
              </a:rPr>
              <a:t>and </a:t>
            </a:r>
            <a:r>
              <a:rPr lang="en-US" b="0" u="none" strike="noStrike" dirty="0">
                <a:solidFill>
                  <a:srgbClr val="0087BE"/>
                </a:solidFill>
                <a:effectLst/>
                <a:hlinkClick r:id="rId19"/>
              </a:rPr>
              <a:t>storytelling </a:t>
            </a:r>
            <a:r>
              <a:rPr lang="en-US" b="0" dirty="0">
                <a:effectLst/>
              </a:rPr>
              <a:t>are </a:t>
            </a:r>
            <a:r>
              <a:rPr lang="en-US" b="0" dirty="0" err="1">
                <a:effectLst/>
              </a:rPr>
              <a:t>key.Much</a:t>
            </a:r>
            <a:r>
              <a:rPr lang="en-US" b="0" dirty="0">
                <a:effectLst/>
              </a:rPr>
              <a:t> more leadership, not just</a:t>
            </a:r>
            <a:br>
              <a:rPr lang="en-US" b="0" dirty="0">
                <a:effectLst/>
              </a:rPr>
            </a:br>
            <a:r>
              <a:rPr lang="en-US" b="0" dirty="0">
                <a:effectLst/>
              </a:rPr>
              <a:t>more </a:t>
            </a:r>
            <a:r>
              <a:rPr lang="en-US" b="0" dirty="0" err="1">
                <a:effectLst/>
              </a:rPr>
              <a:t>managementLeadership</a:t>
            </a:r>
            <a:r>
              <a:rPr lang="en-US" b="0" dirty="0">
                <a:effectLst/>
              </a:rPr>
              <a:t> is about vision and inspired action and management is about project management and budget reviews. The secondary operating system needs more of the former.</a:t>
            </a:r>
            <a:br>
              <a:rPr lang="en-US" b="0" dirty="0">
                <a:effectLst/>
              </a:rPr>
            </a:br>
            <a:br>
              <a:rPr lang="en-US" b="0" dirty="0">
                <a:effectLst/>
              </a:rPr>
            </a:br>
            <a:r>
              <a:rPr lang="en-US" b="0" u="none" strike="noStrike" dirty="0">
                <a:solidFill>
                  <a:srgbClr val="0087BE"/>
                </a:solidFill>
                <a:effectLst/>
                <a:hlinkClick r:id="rId12"/>
              </a:rPr>
              <a:t>Democratic leadership</a:t>
            </a:r>
            <a:r>
              <a:rPr lang="en-US" b="0" dirty="0">
                <a:effectLst/>
              </a:rPr>
              <a:t>, utilizing </a:t>
            </a:r>
            <a:r>
              <a:rPr lang="en-US" b="0" u="none" strike="noStrike" dirty="0">
                <a:solidFill>
                  <a:srgbClr val="0087BE"/>
                </a:solidFill>
                <a:effectLst/>
                <a:hlinkClick r:id="rId20"/>
              </a:rPr>
              <a:t>reflection </a:t>
            </a:r>
            <a:r>
              <a:rPr lang="en-US" b="0" dirty="0">
                <a:effectLst/>
              </a:rPr>
              <a:t>and </a:t>
            </a:r>
            <a:r>
              <a:rPr lang="en-US" b="0" u="none" strike="noStrike" dirty="0">
                <a:solidFill>
                  <a:srgbClr val="0087BE"/>
                </a:solidFill>
                <a:effectLst/>
                <a:hlinkClick r:id="rId21"/>
              </a:rPr>
              <a:t>feedback </a:t>
            </a:r>
            <a:r>
              <a:rPr lang="en-US" b="0" dirty="0">
                <a:effectLst/>
              </a:rPr>
              <a:t>is critical for the leader to maintain behaviors that support the change idea and do not contradict </a:t>
            </a:r>
            <a:r>
              <a:rPr lang="en-US" b="0" dirty="0" err="1">
                <a:effectLst/>
              </a:rPr>
              <a:t>it.Two</a:t>
            </a:r>
            <a:r>
              <a:rPr lang="en-US" b="0" dirty="0">
                <a:effectLst/>
              </a:rPr>
              <a:t> systems, one </a:t>
            </a:r>
            <a:r>
              <a:rPr lang="en-US" b="0" dirty="0" err="1">
                <a:effectLst/>
              </a:rPr>
              <a:t>organizationThe</a:t>
            </a:r>
            <a:r>
              <a:rPr lang="en-US" b="0" dirty="0">
                <a:effectLst/>
              </a:rPr>
              <a:t> network and the hierarchy must be inseparable and in constant communication. The idea of a network approach to change is critical here.. Change needs to sit next to traditional ways of working to truly be able to make a difference.</a:t>
            </a:r>
            <a:br>
              <a:rPr lang="en-US" b="0" dirty="0">
                <a:effectLst/>
              </a:rPr>
            </a:br>
            <a:br>
              <a:rPr lang="en-US" b="0" dirty="0">
                <a:effectLst/>
              </a:rPr>
            </a:br>
            <a:r>
              <a:rPr lang="en-US" b="0" dirty="0">
                <a:effectLst/>
              </a:rPr>
              <a:t>The network has a start-up character, which allows working flexible and agile on the change process and taking fast decisions</a:t>
            </a:r>
            <a:endParaRPr lang="en-US" dirty="0"/>
          </a:p>
        </p:txBody>
      </p:sp>
      <p:sp>
        <p:nvSpPr>
          <p:cNvPr id="4" name="Slide Number Placeholder 3"/>
          <p:cNvSpPr>
            <a:spLocks noGrp="1"/>
          </p:cNvSpPr>
          <p:nvPr>
            <p:ph type="sldNum" sz="quarter" idx="5"/>
          </p:nvPr>
        </p:nvSpPr>
        <p:spPr/>
        <p:txBody>
          <a:bodyPr/>
          <a:lstStyle/>
          <a:p>
            <a:fld id="{BA567035-AE9A-417C-AD8E-8C2E2EEFA48B}" type="slidenum">
              <a:rPr lang="en-US" smtClean="0"/>
              <a:t>6</a:t>
            </a:fld>
            <a:endParaRPr lang="en-US"/>
          </a:p>
        </p:txBody>
      </p:sp>
    </p:spTree>
    <p:extLst>
      <p:ext uri="{BB962C8B-B14F-4D97-AF65-F5344CB8AC3E}">
        <p14:creationId xmlns:p14="http://schemas.microsoft.com/office/powerpoint/2010/main" val="6099010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CA2D21D1-52E2-420B-B491-CFF6D7BB79FB}" type="slidenum">
              <a:rPr lang="en-US" smtClean="0"/>
              <a:pPr/>
              <a:t>7</a:t>
            </a:fld>
            <a:endParaRPr lang="en-US"/>
          </a:p>
        </p:txBody>
      </p:sp>
    </p:spTree>
    <p:extLst>
      <p:ext uri="{BB962C8B-B14F-4D97-AF65-F5344CB8AC3E}">
        <p14:creationId xmlns:p14="http://schemas.microsoft.com/office/powerpoint/2010/main" val="18190907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baseline="0" dirty="0">
                <a:solidFill>
                  <a:srgbClr val="000000"/>
                </a:solidFill>
                <a:latin typeface="Calibri" panose="020F0502020204030204" pitchFamily="34" charset="0"/>
              </a:rPr>
              <a:t>Process frameworks and models ignite understanding. By establishing a framework, organizations are better able to understand core processes as well as supporting processes, and they can plainly see how the supporting processes affect the performance of core processes. </a:t>
            </a:r>
          </a:p>
          <a:p>
            <a:endParaRPr lang="en-US" sz="1800" b="0" i="0" u="none" strike="noStrike" baseline="0" dirty="0">
              <a:solidFill>
                <a:srgbClr val="000000"/>
              </a:solidFill>
              <a:latin typeface="Calibri" panose="020F0502020204030204" pitchFamily="34" charset="0"/>
            </a:endParaRPr>
          </a:p>
          <a:p>
            <a:r>
              <a:rPr lang="en-US" sz="1800" b="0" i="0" u="none" strike="noStrike" baseline="0" dirty="0">
                <a:solidFill>
                  <a:srgbClr val="000000"/>
                </a:solidFill>
                <a:latin typeface="Calibri" panose="020F0502020204030204" pitchFamily="34" charset="0"/>
              </a:rPr>
              <a:t>Attempting process management without a model is a losing battle. Models make abstract, complex processes more tangible by providing a concrete illustration of how processes work and how they fit together. When an organization can visualize how its processes interact, it can better coordinate improvement projects, choose measures, and manage personnel. </a:t>
            </a:r>
          </a:p>
          <a:p>
            <a:endParaRPr lang="en-US" sz="1800" b="0" i="0" u="none" strike="noStrike" baseline="0" dirty="0">
              <a:solidFill>
                <a:srgbClr val="000000"/>
              </a:solidFill>
              <a:latin typeface="Calibri" panose="020F0502020204030204" pitchFamily="34" charset="0"/>
            </a:endParaRPr>
          </a:p>
          <a:p>
            <a:r>
              <a:rPr lang="en-US" sz="1800" b="1" i="0" u="none" strike="noStrike" baseline="0" dirty="0">
                <a:solidFill>
                  <a:srgbClr val="523078"/>
                </a:solidFill>
                <a:latin typeface="Segoe UI" panose="020B0502040204020203" pitchFamily="34" charset="0"/>
              </a:rPr>
              <a:t>Subcategories of Process Models </a:t>
            </a:r>
            <a:endParaRPr lang="en-US" sz="1800" b="0" i="0" u="none" strike="noStrike" baseline="0" dirty="0">
              <a:solidFill>
                <a:srgbClr val="523078"/>
              </a:solidFill>
              <a:latin typeface="Segoe UI" panose="020B0502040204020203" pitchFamily="34" charset="0"/>
            </a:endParaRPr>
          </a:p>
          <a:p>
            <a:r>
              <a:rPr lang="en-US" sz="1800" b="0" i="0" u="none" strike="noStrike" baseline="0" dirty="0">
                <a:solidFill>
                  <a:srgbClr val="000000"/>
                </a:solidFill>
                <a:latin typeface="Calibri" panose="020F0502020204030204" pitchFamily="34" charset="0"/>
              </a:rPr>
              <a:t>The following concepts comprise the major components involved in the process model tenet: </a:t>
            </a:r>
          </a:p>
          <a:p>
            <a:r>
              <a:rPr lang="en-US" sz="1800" b="0" i="0" u="none" strike="noStrike" baseline="0" dirty="0">
                <a:solidFill>
                  <a:srgbClr val="1C73B5"/>
                </a:solidFill>
                <a:latin typeface="Segoe UI" panose="020B0502040204020203" pitchFamily="34" charset="0"/>
              </a:rPr>
              <a:t>» </a:t>
            </a:r>
            <a:r>
              <a:rPr lang="en-US" sz="1800" b="1" i="0" u="none" strike="noStrike" baseline="0" dirty="0">
                <a:solidFill>
                  <a:srgbClr val="0099CE"/>
                </a:solidFill>
                <a:latin typeface="Calibri" panose="020F0502020204030204" pitchFamily="34" charset="0"/>
              </a:rPr>
              <a:t>Process documentation</a:t>
            </a:r>
            <a:r>
              <a:rPr lang="en-US" sz="1800" b="0" i="0" u="none" strike="noStrike" baseline="0" dirty="0">
                <a:solidFill>
                  <a:srgbClr val="000000"/>
                </a:solidFill>
                <a:latin typeface="Calibri" panose="020F0502020204030204" pitchFamily="34" charset="0"/>
              </a:rPr>
              <a:t>—Is the capture and codification of a process, including the information necessary to conduct the process, which can include the use of RACI, SIPOCS, and knowledge maps. </a:t>
            </a:r>
          </a:p>
          <a:p>
            <a:r>
              <a:rPr lang="en-US" sz="1800" b="0" i="0" u="none" strike="noStrike" baseline="0" dirty="0">
                <a:solidFill>
                  <a:srgbClr val="1C73B5"/>
                </a:solidFill>
                <a:latin typeface="Segoe UI" panose="020B0502040204020203" pitchFamily="34" charset="0"/>
              </a:rPr>
              <a:t>» </a:t>
            </a:r>
            <a:r>
              <a:rPr lang="en-US" sz="1800" b="1" i="0" u="none" strike="noStrike" baseline="0" dirty="0">
                <a:solidFill>
                  <a:srgbClr val="0099CE"/>
                </a:solidFill>
                <a:latin typeface="Calibri" panose="020F0502020204030204" pitchFamily="34" charset="0"/>
              </a:rPr>
              <a:t>Framework</a:t>
            </a:r>
            <a:r>
              <a:rPr lang="en-US" sz="1800" b="0" i="0" u="none" strike="noStrike" baseline="0" dirty="0">
                <a:solidFill>
                  <a:srgbClr val="000000"/>
                </a:solidFill>
                <a:latin typeface="Calibri" panose="020F0502020204030204" pitchFamily="34" charset="0"/>
              </a:rPr>
              <a:t>—Is a “hierarchical decomposition” of a business that describes the work an organization does in terms of process groups, processes, and activities </a:t>
            </a:r>
          </a:p>
          <a:p>
            <a:r>
              <a:rPr lang="en-US" sz="1800" b="0" i="0" u="none" strike="noStrike" baseline="0" dirty="0">
                <a:solidFill>
                  <a:srgbClr val="1C73B5"/>
                </a:solidFill>
                <a:latin typeface="Segoe UI" panose="020B0502040204020203" pitchFamily="34" charset="0"/>
              </a:rPr>
              <a:t>» </a:t>
            </a:r>
            <a:r>
              <a:rPr lang="en-US" sz="1800" b="1" i="0" u="none" strike="noStrike" baseline="0" dirty="0">
                <a:solidFill>
                  <a:srgbClr val="0099CE"/>
                </a:solidFill>
                <a:latin typeface="Calibri" panose="020F0502020204030204" pitchFamily="34" charset="0"/>
              </a:rPr>
              <a:t>Process design</a:t>
            </a:r>
            <a:r>
              <a:rPr lang="en-US" sz="1800" b="0" i="0" u="none" strike="noStrike" baseline="0" dirty="0">
                <a:solidFill>
                  <a:srgbClr val="000000"/>
                </a:solidFill>
                <a:latin typeface="Calibri" panose="020F0502020204030204" pitchFamily="34" charset="0"/>
              </a:rPr>
              <a:t>—the activity of determining workflow, technology needs, and requirements for implementing a process. It can include the use of tools like flowcharts and simulation software. </a:t>
            </a:r>
          </a:p>
          <a:p>
            <a:r>
              <a:rPr lang="en-US" sz="1800" b="0" i="0" u="none" strike="noStrike" baseline="0" dirty="0">
                <a:solidFill>
                  <a:srgbClr val="1C73B5"/>
                </a:solidFill>
                <a:latin typeface="Segoe UI" panose="020B0502040204020203" pitchFamily="34" charset="0"/>
              </a:rPr>
              <a:t>» </a:t>
            </a:r>
            <a:r>
              <a:rPr lang="en-US" sz="1800" b="1" i="0" u="none" strike="noStrike" baseline="0" dirty="0">
                <a:solidFill>
                  <a:srgbClr val="0099CE"/>
                </a:solidFill>
                <a:latin typeface="Calibri" panose="020F0502020204030204" pitchFamily="34" charset="0"/>
              </a:rPr>
              <a:t>Process variation</a:t>
            </a:r>
            <a:r>
              <a:rPr lang="en-US" sz="1800" b="0" i="0" u="none" strike="noStrike" baseline="0" dirty="0">
                <a:solidFill>
                  <a:srgbClr val="000000"/>
                </a:solidFill>
                <a:latin typeface="Calibri" panose="020F0502020204030204" pitchFamily="34" charset="0"/>
              </a:rPr>
              <a:t>—Includes the various forms and variants of processes. Mature organizations indicate the rules where process can vary from the enterprise-wide standards. This is typically based on role of the process in providing a competitive differentiator and business line or regional considerations. </a:t>
            </a:r>
          </a:p>
          <a:p>
            <a:r>
              <a:rPr lang="en-US" sz="1800" b="0" i="0" u="none" strike="noStrike" baseline="0" dirty="0">
                <a:solidFill>
                  <a:srgbClr val="1C73B5"/>
                </a:solidFill>
                <a:latin typeface="Segoe UI" panose="020B0502040204020203" pitchFamily="34" charset="0"/>
              </a:rPr>
              <a:t>» </a:t>
            </a:r>
            <a:r>
              <a:rPr lang="en-US" sz="1800" b="1" i="0" u="none" strike="noStrike" baseline="0" dirty="0">
                <a:solidFill>
                  <a:srgbClr val="0099CE"/>
                </a:solidFill>
                <a:latin typeface="Calibri" panose="020F0502020204030204" pitchFamily="34" charset="0"/>
              </a:rPr>
              <a:t>Accessibility</a:t>
            </a:r>
            <a:r>
              <a:rPr lang="en-US" sz="1800" b="0" i="0" u="none" strike="noStrike" baseline="0" dirty="0">
                <a:solidFill>
                  <a:srgbClr val="000000"/>
                </a:solidFill>
                <a:latin typeface="Calibri" panose="020F0502020204030204" pitchFamily="34" charset="0"/>
              </a:rPr>
              <a:t>—This term refers to the storage and controls around accessing process-related information. </a:t>
            </a:r>
          </a:p>
          <a:p>
            <a:r>
              <a:rPr lang="en-US" sz="1800" b="0" i="0" u="none" strike="noStrike" baseline="0" dirty="0">
                <a:solidFill>
                  <a:srgbClr val="1C73B5"/>
                </a:solidFill>
                <a:latin typeface="Segoe UI" panose="020B0502040204020203" pitchFamily="34" charset="0"/>
              </a:rPr>
              <a:t>» </a:t>
            </a:r>
            <a:r>
              <a:rPr lang="en-US" sz="1800" b="1" i="0" u="none" strike="noStrike" baseline="0" dirty="0">
                <a:solidFill>
                  <a:srgbClr val="0099CE"/>
                </a:solidFill>
                <a:latin typeface="Calibri" panose="020F0502020204030204" pitchFamily="34" charset="0"/>
              </a:rPr>
              <a:t>Expertise</a:t>
            </a:r>
            <a:r>
              <a:rPr lang="en-US" sz="1800" b="0" i="0" u="none" strike="noStrike" baseline="0" dirty="0">
                <a:solidFill>
                  <a:srgbClr val="000000"/>
                </a:solidFill>
                <a:latin typeface="Calibri" panose="020F0502020204030204" pitchFamily="34" charset="0"/>
              </a:rPr>
              <a:t>—Is the identification and scope of subject matter experts involved in the organization’s process efforts. </a:t>
            </a:r>
          </a:p>
          <a:p>
            <a:endParaRPr lang="en-US" sz="1800" b="0" i="0" u="none" strike="noStrike" baseline="0" dirty="0">
              <a:solidFill>
                <a:srgbClr val="000000"/>
              </a:solidFill>
              <a:latin typeface="Calibri" panose="020F0502020204030204" pitchFamily="34" charset="0"/>
            </a:endParaRPr>
          </a:p>
          <a:p>
            <a:r>
              <a:rPr lang="en-US" sz="1800" b="0" i="0" u="none" strike="noStrike" baseline="0" dirty="0">
                <a:solidFill>
                  <a:srgbClr val="000000"/>
                </a:solidFill>
                <a:latin typeface="Calibri" panose="020F0502020204030204" pitchFamily="34" charset="0"/>
              </a:rPr>
              <a:t>Process frameworks illustrate a hierarchy or decomposition of processes. </a:t>
            </a:r>
            <a:endParaRPr lang="en-IN" dirty="0"/>
          </a:p>
        </p:txBody>
      </p:sp>
      <p:sp>
        <p:nvSpPr>
          <p:cNvPr id="4" name="Slide Number Placeholder 3"/>
          <p:cNvSpPr>
            <a:spLocks noGrp="1"/>
          </p:cNvSpPr>
          <p:nvPr>
            <p:ph type="sldNum" sz="quarter" idx="10"/>
          </p:nvPr>
        </p:nvSpPr>
        <p:spPr/>
        <p:txBody>
          <a:bodyPr/>
          <a:lstStyle/>
          <a:p>
            <a:fld id="{CA2D21D1-52E2-420B-B491-CFF6D7BB79FB}" type="slidenum">
              <a:rPr lang="en-US" smtClean="0"/>
              <a:pPr/>
              <a:t>9</a:t>
            </a:fld>
            <a:endParaRPr lang="en-US"/>
          </a:p>
        </p:txBody>
      </p:sp>
    </p:spTree>
    <p:extLst>
      <p:ext uri="{BB962C8B-B14F-4D97-AF65-F5344CB8AC3E}">
        <p14:creationId xmlns:p14="http://schemas.microsoft.com/office/powerpoint/2010/main" val="6669133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A567035-AE9A-417C-AD8E-8C2E2EEFA48B}" type="slidenum">
              <a:rPr lang="en-US" smtClean="0"/>
              <a:t>10</a:t>
            </a:fld>
            <a:endParaRPr lang="en-US"/>
          </a:p>
        </p:txBody>
      </p:sp>
    </p:spTree>
    <p:extLst>
      <p:ext uri="{BB962C8B-B14F-4D97-AF65-F5344CB8AC3E}">
        <p14:creationId xmlns:p14="http://schemas.microsoft.com/office/powerpoint/2010/main" val="19893501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7"/>
        <p:cNvGrpSpPr/>
        <p:nvPr/>
      </p:nvGrpSpPr>
      <p:grpSpPr>
        <a:xfrm>
          <a:off x="0" y="0"/>
          <a:ext cx="0" cy="0"/>
          <a:chOff x="0" y="0"/>
          <a:chExt cx="0" cy="0"/>
        </a:xfrm>
      </p:grpSpPr>
      <p:sp>
        <p:nvSpPr>
          <p:cNvPr id="688" name="Google Shape;688;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algn="l"/>
            <a:r>
              <a:rPr lang="en-US" b="0" i="0" dirty="0">
                <a:solidFill>
                  <a:srgbClr val="383838"/>
                </a:solidFill>
                <a:effectLst/>
                <a:latin typeface="Georgia" panose="02040502050405020303" pitchFamily="18" charset="0"/>
              </a:rPr>
              <a:t>Process owners are a fundamental and visible difference part of building a process oriented organizations and are crucial to striving for an effective organization. As the </a:t>
            </a:r>
            <a:r>
              <a:rPr lang="en-US" b="0" i="0" u="none" strike="noStrike" dirty="0">
                <a:solidFill>
                  <a:srgbClr val="0087BE"/>
                </a:solidFill>
                <a:effectLst/>
                <a:latin typeface="Georgia" panose="02040502050405020303" pitchFamily="18" charset="0"/>
                <a:hlinkClick r:id="rId3"/>
              </a:rPr>
              <a:t>champion </a:t>
            </a:r>
            <a:r>
              <a:rPr lang="en-US" b="0" i="0" dirty="0">
                <a:solidFill>
                  <a:srgbClr val="383838"/>
                </a:solidFill>
                <a:effectLst/>
                <a:latin typeface="Georgia" panose="02040502050405020303" pitchFamily="18" charset="0"/>
              </a:rPr>
              <a:t>of a process, they take overall responsibility for process </a:t>
            </a:r>
            <a:r>
              <a:rPr lang="en-US" b="0" i="0" u="none" strike="noStrike" dirty="0">
                <a:solidFill>
                  <a:srgbClr val="0087BE"/>
                </a:solidFill>
                <a:effectLst/>
                <a:latin typeface="Georgia" panose="02040502050405020303" pitchFamily="18" charset="0"/>
                <a:hlinkClick r:id="rId4"/>
              </a:rPr>
              <a:t>performance </a:t>
            </a:r>
            <a:r>
              <a:rPr lang="en-US" b="0" i="0" dirty="0">
                <a:solidFill>
                  <a:srgbClr val="383838"/>
                </a:solidFill>
                <a:effectLst/>
                <a:latin typeface="Georgia" panose="02040502050405020303" pitchFamily="18" charset="0"/>
              </a:rPr>
              <a:t>and </a:t>
            </a:r>
            <a:r>
              <a:rPr lang="en-US" b="0" i="0" u="none" strike="noStrike" dirty="0">
                <a:solidFill>
                  <a:srgbClr val="0087BE"/>
                </a:solidFill>
                <a:effectLst/>
                <a:latin typeface="Georgia" panose="02040502050405020303" pitchFamily="18" charset="0"/>
                <a:hlinkClick r:id="rId5"/>
              </a:rPr>
              <a:t>coordinate </a:t>
            </a:r>
            <a:r>
              <a:rPr lang="en-US" b="0" i="0" dirty="0">
                <a:solidFill>
                  <a:srgbClr val="383838"/>
                </a:solidFill>
                <a:effectLst/>
                <a:latin typeface="Georgia" panose="02040502050405020303" pitchFamily="18" charset="0"/>
              </a:rPr>
              <a:t>all the interfaces in cross-functional processes.</a:t>
            </a:r>
          </a:p>
          <a:p>
            <a:pPr algn="l"/>
            <a:endParaRPr lang="en-US" b="0" i="0" dirty="0">
              <a:solidFill>
                <a:srgbClr val="383838"/>
              </a:solidFill>
              <a:effectLst/>
              <a:latin typeface="Georgia" panose="02040502050405020303" pitchFamily="18" charset="0"/>
            </a:endParaRPr>
          </a:p>
          <a:p>
            <a:pPr algn="l"/>
            <a:r>
              <a:rPr lang="en-US" b="0" i="0" dirty="0">
                <a:solidFill>
                  <a:srgbClr val="383838"/>
                </a:solidFill>
                <a:effectLst/>
                <a:latin typeface="Georgia" panose="02040502050405020303" pitchFamily="18" charset="0"/>
              </a:rPr>
              <a:t>Being a process owner should be the critical part of a person’s job, so they can shepherd the evolution of processes and to keep the organization always moving forward and prevent the reversion to less effective processes.</a:t>
            </a:r>
          </a:p>
          <a:p>
            <a:pPr algn="l"/>
            <a:endParaRPr lang="en-US" b="0" i="0" dirty="0">
              <a:solidFill>
                <a:srgbClr val="383838"/>
              </a:solidFill>
              <a:effectLst/>
              <a:latin typeface="Georgia" panose="02040502050405020303" pitchFamily="18" charset="0"/>
            </a:endParaRPr>
          </a:p>
          <a:p>
            <a:pPr algn="l"/>
            <a:r>
              <a:rPr lang="en-US" b="0" i="0" dirty="0">
                <a:solidFill>
                  <a:srgbClr val="383838"/>
                </a:solidFill>
                <a:effectLst/>
                <a:latin typeface="Georgia" panose="02040502050405020303" pitchFamily="18" charset="0"/>
              </a:rPr>
              <a:t>The process owner plays a fundamental role in managing the interfaces between key processes with the objective of preventing horizontal </a:t>
            </a:r>
            <a:r>
              <a:rPr lang="en-US" b="0" i="0" u="none" strike="noStrike" dirty="0">
                <a:solidFill>
                  <a:srgbClr val="0087BE"/>
                </a:solidFill>
                <a:effectLst/>
                <a:latin typeface="Georgia" panose="02040502050405020303" pitchFamily="18" charset="0"/>
                <a:hlinkClick r:id="rId6"/>
              </a:rPr>
              <a:t>silos</a:t>
            </a:r>
            <a:r>
              <a:rPr lang="en-US" b="0" i="0" dirty="0">
                <a:solidFill>
                  <a:srgbClr val="383838"/>
                </a:solidFill>
                <a:effectLst/>
                <a:latin typeface="Georgia" panose="02040502050405020303" pitchFamily="18" charset="0"/>
              </a:rPr>
              <a:t> and has overall responsibility of the performance of the end-to-end process, utilizing metrics to track, measure and monitor the status and drive continuous improvement initiatives. Process owners ensure that staff are adequately trained and allocated to processes. As this may result in conflicts arising between process owners, teams, and functional management it is critical that process owners exist in a wider community of practice with appropriate governance and senior leadership support.</a:t>
            </a:r>
          </a:p>
          <a:p>
            <a:pPr algn="l"/>
            <a:endParaRPr lang="en-US" b="0" i="0" dirty="0">
              <a:solidFill>
                <a:srgbClr val="383838"/>
              </a:solidFill>
              <a:effectLst/>
              <a:latin typeface="Georgia" panose="02040502050405020303" pitchFamily="18" charset="0"/>
            </a:endParaRPr>
          </a:p>
          <a:p>
            <a:pPr algn="l"/>
            <a:r>
              <a:rPr lang="en-US" b="0" i="0" dirty="0">
                <a:solidFill>
                  <a:srgbClr val="383838"/>
                </a:solidFill>
                <a:effectLst/>
                <a:latin typeface="Georgia" panose="02040502050405020303" pitchFamily="18" charset="0"/>
              </a:rPr>
              <a:t>Process owners are accountable for designing processes; day-to-day management of processes; and fostering process related </a:t>
            </a:r>
            <a:r>
              <a:rPr lang="en-US" b="0" i="0" u="none" strike="noStrike" dirty="0">
                <a:solidFill>
                  <a:srgbClr val="0087BE"/>
                </a:solidFill>
                <a:effectLst/>
                <a:latin typeface="Georgia" panose="02040502050405020303" pitchFamily="18" charset="0"/>
                <a:hlinkClick r:id="rId7"/>
              </a:rPr>
              <a:t>learning</a:t>
            </a:r>
            <a:r>
              <a:rPr lang="en-US" b="0" i="0" dirty="0">
                <a:solidFill>
                  <a:srgbClr val="383838"/>
                </a:solidFill>
                <a:effectLst/>
                <a:latin typeface="Georgia" panose="02040502050405020303" pitchFamily="18" charset="0"/>
              </a:rPr>
              <a:t>.</a:t>
            </a:r>
          </a:p>
          <a:p>
            <a:pPr algn="l"/>
            <a:r>
              <a:rPr lang="en-US" b="0" i="0" dirty="0">
                <a:solidFill>
                  <a:srgbClr val="383838"/>
                </a:solidFill>
                <a:effectLst/>
                <a:latin typeface="Georgia" panose="02040502050405020303" pitchFamily="18" charset="0"/>
              </a:rPr>
              <a:t>Process owners must ensure that process staff are trained to have both organizational knowledge and process knowledge. To assist in staff </a:t>
            </a:r>
            <a:r>
              <a:rPr lang="en-US" b="0" i="0" u="none" strike="noStrike" dirty="0">
                <a:solidFill>
                  <a:srgbClr val="0087BE"/>
                </a:solidFill>
                <a:effectLst/>
                <a:latin typeface="Georgia" panose="02040502050405020303" pitchFamily="18" charset="0"/>
                <a:hlinkClick r:id="rId8"/>
              </a:rPr>
              <a:t>training</a:t>
            </a:r>
            <a:r>
              <a:rPr lang="en-US" b="0" i="0" dirty="0">
                <a:solidFill>
                  <a:srgbClr val="383838"/>
                </a:solidFill>
                <a:effectLst/>
                <a:latin typeface="Georgia" panose="02040502050405020303" pitchFamily="18" charset="0"/>
              </a:rPr>
              <a:t>, processes, standards and </a:t>
            </a:r>
            <a:r>
              <a:rPr lang="en-US" b="0" i="0" u="none" strike="noStrike" dirty="0">
                <a:solidFill>
                  <a:srgbClr val="0087BE"/>
                </a:solidFill>
                <a:effectLst/>
                <a:latin typeface="Georgia" panose="02040502050405020303" pitchFamily="18" charset="0"/>
                <a:hlinkClick r:id="rId9"/>
              </a:rPr>
              <a:t>procedures </a:t>
            </a:r>
            <a:r>
              <a:rPr lang="en-US" b="0" i="0" dirty="0">
                <a:solidFill>
                  <a:srgbClr val="383838"/>
                </a:solidFill>
                <a:effectLst/>
                <a:latin typeface="Georgia" panose="02040502050405020303" pitchFamily="18" charset="0"/>
              </a:rPr>
              <a:t>should be documented, maintained, and reviewed regularly.</a:t>
            </a:r>
          </a:p>
          <a:p>
            <a:pPr algn="l"/>
            <a:endParaRPr lang="en-US" b="0" i="0" dirty="0">
              <a:solidFill>
                <a:srgbClr val="383838"/>
              </a:solidFill>
              <a:effectLst/>
              <a:latin typeface="Georgia" panose="02040502050405020303" pitchFamily="18" charset="0"/>
            </a:endParaRPr>
          </a:p>
          <a:p>
            <a:pPr marL="0" lvl="0" indent="0" algn="l" rtl="0">
              <a:spcBef>
                <a:spcPts val="0"/>
              </a:spcBef>
              <a:spcAft>
                <a:spcPts val="0"/>
              </a:spcAft>
              <a:buNone/>
            </a:pPr>
            <a:endParaRPr dirty="0"/>
          </a:p>
        </p:txBody>
      </p:sp>
      <p:sp>
        <p:nvSpPr>
          <p:cNvPr id="689" name="Google Shape;68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383838"/>
                </a:solidFill>
                <a:effectLst/>
                <a:latin typeface="Georgia" panose="02040502050405020303" pitchFamily="18" charset="0"/>
              </a:rPr>
              <a:t>Process Owners should be supported by the right infrastructure. You cannot be a SME on a end-to-end-process, provide governance and drive improvement and be expected to be a world class tech writer, training developer and technology implementer. The process owner leads and sets the direction for those activities.</a:t>
            </a:r>
          </a:p>
          <a:p>
            <a:pPr algn="l"/>
            <a:r>
              <a:rPr lang="en-US" b="0" i="0" dirty="0">
                <a:solidFill>
                  <a:srgbClr val="383838"/>
                </a:solidFill>
                <a:effectLst/>
                <a:latin typeface="Georgia" panose="02040502050405020303" pitchFamily="18" charset="0"/>
              </a:rPr>
              <a:t>The process owner sits in a central role as we build </a:t>
            </a:r>
            <a:r>
              <a:rPr lang="en-US" b="0" i="0" u="none" strike="noStrike" dirty="0">
                <a:solidFill>
                  <a:srgbClr val="0087BE"/>
                </a:solidFill>
                <a:effectLst/>
                <a:latin typeface="Georgia" panose="02040502050405020303" pitchFamily="18" charset="0"/>
                <a:hlinkClick r:id="rId3"/>
              </a:rPr>
              <a:t>culture </a:t>
            </a:r>
            <a:r>
              <a:rPr lang="en-US" b="0" i="0" dirty="0">
                <a:solidFill>
                  <a:srgbClr val="383838"/>
                </a:solidFill>
                <a:effectLst/>
                <a:latin typeface="Georgia" panose="02040502050405020303" pitchFamily="18" charset="0"/>
              </a:rPr>
              <a:t>and drive for </a:t>
            </a:r>
            <a:r>
              <a:rPr lang="en-US" b="0" i="0" u="none" strike="noStrike" dirty="0">
                <a:solidFill>
                  <a:srgbClr val="0087BE"/>
                </a:solidFill>
                <a:effectLst/>
                <a:latin typeface="Georgia" panose="02040502050405020303" pitchFamily="18" charset="0"/>
                <a:hlinkClick r:id="rId4"/>
              </a:rPr>
              <a:t>maturity</a:t>
            </a:r>
            <a:r>
              <a:rPr lang="en-US" b="0" i="0" dirty="0">
                <a:solidFill>
                  <a:srgbClr val="383838"/>
                </a:solidFill>
                <a:effectLst/>
                <a:latin typeface="Georgia" panose="02040502050405020303" pitchFamily="18" charset="0"/>
              </a:rPr>
              <a:t>.</a:t>
            </a:r>
          </a:p>
          <a:p>
            <a:endParaRPr lang="en-US" dirty="0"/>
          </a:p>
        </p:txBody>
      </p:sp>
      <p:sp>
        <p:nvSpPr>
          <p:cNvPr id="4" name="Slide Number Placeholder 3"/>
          <p:cNvSpPr>
            <a:spLocks noGrp="1"/>
          </p:cNvSpPr>
          <p:nvPr>
            <p:ph type="sldNum" sz="quarter" idx="5"/>
          </p:nvPr>
        </p:nvSpPr>
        <p:spPr/>
        <p:txBody>
          <a:bodyPr/>
          <a:lstStyle/>
          <a:p>
            <a:fld id="{BA567035-AE9A-417C-AD8E-8C2E2EEFA48B}" type="slidenum">
              <a:rPr lang="en-US" smtClean="0"/>
              <a:t>14</a:t>
            </a:fld>
            <a:endParaRPr lang="en-US"/>
          </a:p>
        </p:txBody>
      </p:sp>
    </p:spTree>
    <p:extLst>
      <p:ext uri="{BB962C8B-B14F-4D97-AF65-F5344CB8AC3E}">
        <p14:creationId xmlns:p14="http://schemas.microsoft.com/office/powerpoint/2010/main" val="33242937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Governance is a critical tenet because it assigns accountability for process activities. Governance encompasses all the structural elements that help process management function. It is concerned with roles, responsibility, accountability, oversight, sponsorship, and management structures. The governance of process management often dictates the efficiency and speed at which an organization implements and embeds process management into its practices. Subcategories of Governance The following concepts comprise the major components involved in the governance tenet: » Governance team—body of decision makers responsible and accountable for process management efforts within the organization » Roles—formal or informal process management roles and responsibilities that align with the organizational or functional roles (e.g., formal process owners) » Process management approach—the standards, methodologies, and tools used for process initiatives within the organization » Interaction model—the visibility of process management throughout the organization and the standard operating procedures connecting them</a:t>
            </a:r>
          </a:p>
        </p:txBody>
      </p:sp>
      <p:sp>
        <p:nvSpPr>
          <p:cNvPr id="4" name="Slide Number Placeholder 3"/>
          <p:cNvSpPr>
            <a:spLocks noGrp="1"/>
          </p:cNvSpPr>
          <p:nvPr>
            <p:ph type="sldNum" sz="quarter" idx="5"/>
          </p:nvPr>
        </p:nvSpPr>
        <p:spPr/>
        <p:txBody>
          <a:bodyPr/>
          <a:lstStyle/>
          <a:p>
            <a:fld id="{BA567035-AE9A-417C-AD8E-8C2E2EEFA48B}" type="slidenum">
              <a:rPr lang="en-US" smtClean="0"/>
              <a:t>15</a:t>
            </a:fld>
            <a:endParaRPr lang="en-US"/>
          </a:p>
        </p:txBody>
      </p:sp>
    </p:spTree>
    <p:extLst>
      <p:ext uri="{BB962C8B-B14F-4D97-AF65-F5344CB8AC3E}">
        <p14:creationId xmlns:p14="http://schemas.microsoft.com/office/powerpoint/2010/main" val="42246355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3"/>
        <p:cNvGrpSpPr/>
        <p:nvPr/>
      </p:nvGrpSpPr>
      <p:grpSpPr>
        <a:xfrm>
          <a:off x="0" y="0"/>
          <a:ext cx="0" cy="0"/>
          <a:chOff x="0" y="0"/>
          <a:chExt cx="0" cy="0"/>
        </a:xfrm>
      </p:grpSpPr>
      <p:sp>
        <p:nvSpPr>
          <p:cNvPr id="864" name="Google Shape;864;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5" name="Google Shape;86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0"/>
        <p:cNvGrpSpPr/>
        <p:nvPr/>
      </p:nvGrpSpPr>
      <p:grpSpPr>
        <a:xfrm>
          <a:off x="0" y="0"/>
          <a:ext cx="0" cy="0"/>
          <a:chOff x="0" y="0"/>
          <a:chExt cx="0" cy="0"/>
        </a:xfrm>
      </p:grpSpPr>
      <p:sp>
        <p:nvSpPr>
          <p:cNvPr id="871" name="Google Shape;871;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2" name="Google Shape;872;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Q4 Title Slide">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8" name="Text Placeholder 5">
            <a:extLst>
              <a:ext uri="{FF2B5EF4-FFF2-40B4-BE49-F238E27FC236}">
                <a16:creationId xmlns:a16="http://schemas.microsoft.com/office/drawing/2014/main" id="{0D2332B6-13E4-1D43-8BE7-C4D7BCA0652F}"/>
              </a:ext>
            </a:extLst>
          </p:cNvPr>
          <p:cNvSpPr>
            <a:spLocks noGrp="1"/>
          </p:cNvSpPr>
          <p:nvPr>
            <p:ph type="body" sz="quarter" idx="4294967295" hasCustomPrompt="1"/>
          </p:nvPr>
        </p:nvSpPr>
        <p:spPr>
          <a:xfrm>
            <a:off x="4407292" y="5007960"/>
            <a:ext cx="7332500" cy="1599317"/>
          </a:xfrm>
        </p:spPr>
        <p:txBody>
          <a:bodyPr>
            <a:normAutofit lnSpcReduction="10000"/>
          </a:bodyPr>
          <a:lstStyle/>
          <a:p>
            <a:pPr marL="0" indent="0">
              <a:buNone/>
            </a:pPr>
            <a:r>
              <a:rPr lang="en-US" sz="2000" b="0" dirty="0">
                <a:solidFill>
                  <a:srgbClr val="92D050"/>
                </a:solidFill>
              </a:rPr>
              <a:t>PRESENTER’S NAME,</a:t>
            </a:r>
            <a:br>
              <a:rPr lang="en-US" sz="2000" b="0" dirty="0">
                <a:solidFill>
                  <a:srgbClr val="92D050"/>
                </a:solidFill>
              </a:rPr>
            </a:br>
            <a:r>
              <a:rPr lang="en-US" sz="2000" b="0" i="1" dirty="0">
                <a:solidFill>
                  <a:srgbClr val="92D050"/>
                </a:solidFill>
              </a:rPr>
              <a:t>Occupation</a:t>
            </a:r>
          </a:p>
          <a:p>
            <a:pPr marL="0" indent="0">
              <a:buNone/>
            </a:pPr>
            <a:endParaRPr lang="en-US" sz="2000" b="0" dirty="0">
              <a:solidFill>
                <a:schemeClr val="tx1"/>
              </a:solidFill>
            </a:endParaRPr>
          </a:p>
          <a:p>
            <a:pPr marL="0" indent="0">
              <a:buNone/>
            </a:pPr>
            <a:endParaRPr lang="en-US" sz="2000" b="0" dirty="0">
              <a:solidFill>
                <a:schemeClr val="tx1"/>
              </a:solidFill>
            </a:endParaRPr>
          </a:p>
          <a:p>
            <a:pPr marL="0" indent="0">
              <a:buNone/>
            </a:pPr>
            <a:r>
              <a:rPr lang="en-US" sz="2000" b="0" dirty="0">
                <a:solidFill>
                  <a:schemeClr val="tx1"/>
                </a:solidFill>
              </a:rPr>
              <a:t>February DD, 2022</a:t>
            </a:r>
          </a:p>
        </p:txBody>
      </p:sp>
      <p:sp>
        <p:nvSpPr>
          <p:cNvPr id="10" name="Subtitle 4">
            <a:extLst>
              <a:ext uri="{FF2B5EF4-FFF2-40B4-BE49-F238E27FC236}">
                <a16:creationId xmlns:a16="http://schemas.microsoft.com/office/drawing/2014/main" id="{697C5D19-7797-9F4F-8F03-D16711EE2C5B}"/>
              </a:ext>
            </a:extLst>
          </p:cNvPr>
          <p:cNvSpPr>
            <a:spLocks noGrp="1"/>
          </p:cNvSpPr>
          <p:nvPr>
            <p:ph type="subTitle" idx="4294967295"/>
          </p:nvPr>
        </p:nvSpPr>
        <p:spPr>
          <a:xfrm>
            <a:off x="4407292" y="3096601"/>
            <a:ext cx="7332500" cy="664797"/>
          </a:xfrm>
        </p:spPr>
        <p:txBody>
          <a:bodyPr>
            <a:normAutofit fontScale="92500" lnSpcReduction="10000"/>
          </a:bodyPr>
          <a:lstStyle/>
          <a:p>
            <a:pPr marL="0" indent="0">
              <a:buNone/>
            </a:pPr>
            <a:r>
              <a:rPr lang="en-US" sz="2400" b="0" dirty="0">
                <a:solidFill>
                  <a:schemeClr val="tx1"/>
                </a:solidFill>
              </a:rPr>
              <a:t>Please do not change positions </a:t>
            </a:r>
            <a:br>
              <a:rPr lang="en-US" sz="2400" b="0" dirty="0">
                <a:solidFill>
                  <a:schemeClr val="tx1"/>
                </a:solidFill>
              </a:rPr>
            </a:br>
            <a:r>
              <a:rPr lang="en-US" sz="2400" b="0" dirty="0">
                <a:solidFill>
                  <a:schemeClr val="tx1"/>
                </a:solidFill>
              </a:rPr>
              <a:t>or alignments of text boxes.</a:t>
            </a:r>
          </a:p>
        </p:txBody>
      </p:sp>
      <p:sp>
        <p:nvSpPr>
          <p:cNvPr id="11" name="Title 3">
            <a:extLst>
              <a:ext uri="{FF2B5EF4-FFF2-40B4-BE49-F238E27FC236}">
                <a16:creationId xmlns:a16="http://schemas.microsoft.com/office/drawing/2014/main" id="{A5AC3052-B967-6541-9DCC-304F365023D7}"/>
              </a:ext>
            </a:extLst>
          </p:cNvPr>
          <p:cNvSpPr>
            <a:spLocks noGrp="1"/>
          </p:cNvSpPr>
          <p:nvPr>
            <p:ph type="ctrTitle"/>
          </p:nvPr>
        </p:nvSpPr>
        <p:spPr>
          <a:xfrm>
            <a:off x="4407293" y="1698770"/>
            <a:ext cx="7332499" cy="498598"/>
          </a:xfrm>
        </p:spPr>
        <p:txBody>
          <a:bodyPr anchor="ctr">
            <a:normAutofit fontScale="90000"/>
          </a:bodyPr>
          <a:lstStyle/>
          <a:p>
            <a:r>
              <a:rPr lang="en-US" sz="3600" b="0" dirty="0">
                <a:solidFill>
                  <a:schemeClr val="tx1"/>
                </a:solidFill>
              </a:rPr>
              <a:t>CREATE A MEMORABLE TITLE</a:t>
            </a:r>
          </a:p>
        </p:txBody>
      </p:sp>
    </p:spTree>
    <p:extLst>
      <p:ext uri="{BB962C8B-B14F-4D97-AF65-F5344CB8AC3E}">
        <p14:creationId xmlns:p14="http://schemas.microsoft.com/office/powerpoint/2010/main" val="6438455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Q4 Intro Slide">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B51DE-49AD-AA43-BA3C-4BE07BA51650}"/>
              </a:ext>
            </a:extLst>
          </p:cNvPr>
          <p:cNvSpPr>
            <a:spLocks noGrp="1"/>
          </p:cNvSpPr>
          <p:nvPr>
            <p:ph type="title" hasCustomPrompt="1"/>
          </p:nvPr>
        </p:nvSpPr>
        <p:spPr>
          <a:xfrm>
            <a:off x="1386348" y="578702"/>
            <a:ext cx="10200590" cy="1384995"/>
          </a:xfrm>
        </p:spPr>
        <p:txBody>
          <a:bodyPr wrap="square" lIns="0" tIns="0" rIns="0" bIns="274320" anchor="t" anchorCtr="0">
            <a:spAutoFit/>
          </a:bodyPr>
          <a:lstStyle>
            <a:lvl1pPr>
              <a:defRPr>
                <a:solidFill>
                  <a:srgbClr val="92D050"/>
                </a:solidFill>
              </a:defRPr>
            </a:lvl1pPr>
          </a:lstStyle>
          <a:p>
            <a:r>
              <a:rPr lang="en-US" dirty="0"/>
              <a:t>Click to edit </a:t>
            </a:r>
            <a:br>
              <a:rPr lang="en-US" dirty="0"/>
            </a:br>
            <a:r>
              <a:rPr lang="en-US" dirty="0"/>
              <a:t>Master title style</a:t>
            </a:r>
          </a:p>
        </p:txBody>
      </p:sp>
      <p:sp>
        <p:nvSpPr>
          <p:cNvPr id="3" name="Content Placeholder 2">
            <a:extLst>
              <a:ext uri="{FF2B5EF4-FFF2-40B4-BE49-F238E27FC236}">
                <a16:creationId xmlns:a16="http://schemas.microsoft.com/office/drawing/2014/main" id="{CADAFEF3-A3AC-104B-869B-A3E6CD654A54}"/>
              </a:ext>
            </a:extLst>
          </p:cNvPr>
          <p:cNvSpPr>
            <a:spLocks noGrp="1"/>
          </p:cNvSpPr>
          <p:nvPr>
            <p:ph idx="1"/>
          </p:nvPr>
        </p:nvSpPr>
        <p:spPr>
          <a:xfrm>
            <a:off x="1386348" y="1963697"/>
            <a:ext cx="10200590" cy="2432304"/>
          </a:xfrm>
        </p:spPr>
        <p:txBody>
          <a:bodyPr wrap="square" lIns="0" tIns="0" rIns="0" bIns="457200" anchor="t" anchorCtr="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a:extLst>
              <a:ext uri="{FF2B5EF4-FFF2-40B4-BE49-F238E27FC236}">
                <a16:creationId xmlns:a16="http://schemas.microsoft.com/office/drawing/2014/main" id="{41F76055-7C38-E242-B381-F358627CD185}"/>
              </a:ext>
            </a:extLst>
          </p:cNvPr>
          <p:cNvSpPr>
            <a:spLocks noGrp="1"/>
          </p:cNvSpPr>
          <p:nvPr>
            <p:ph type="sldNum" sz="quarter" idx="12"/>
          </p:nvPr>
        </p:nvSpPr>
        <p:spPr>
          <a:xfrm>
            <a:off x="10712621" y="6293720"/>
            <a:ext cx="874317" cy="365125"/>
          </a:xfrm>
        </p:spPr>
        <p:txBody>
          <a:bodyPr/>
          <a:lstStyle>
            <a:lvl1pPr algn="r">
              <a:defRPr/>
            </a:lvl1pPr>
          </a:lstStyle>
          <a:p>
            <a:fld id="{7655127F-992F-7A45-BCCB-EA38746C071C}" type="slidenum">
              <a:rPr lang="en-US" smtClean="0"/>
              <a:pPr/>
              <a:t>‹#›</a:t>
            </a:fld>
            <a:endParaRPr lang="en-US" dirty="0"/>
          </a:p>
        </p:txBody>
      </p:sp>
    </p:spTree>
    <p:extLst>
      <p:ext uri="{BB962C8B-B14F-4D97-AF65-F5344CB8AC3E}">
        <p14:creationId xmlns:p14="http://schemas.microsoft.com/office/powerpoint/2010/main" val="40865725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DAFEF3-A3AC-104B-869B-A3E6CD654A54}"/>
              </a:ext>
            </a:extLst>
          </p:cNvPr>
          <p:cNvSpPr>
            <a:spLocks noGrp="1"/>
          </p:cNvSpPr>
          <p:nvPr>
            <p:ph idx="1" hasCustomPrompt="1"/>
          </p:nvPr>
        </p:nvSpPr>
        <p:spPr>
          <a:xfrm>
            <a:off x="594359" y="1196757"/>
            <a:ext cx="10984910" cy="4928470"/>
          </a:xfrm>
        </p:spPr>
        <p:txBody>
          <a:bodyPr/>
          <a:lstStyle>
            <a:lvl1pPr marL="0" marR="0" indent="0" algn="l" defTabSz="914400" rtl="0" eaLnBrk="1" fontAlgn="auto" latinLnBrk="0" hangingPunct="1">
              <a:lnSpc>
                <a:spcPct val="90000"/>
              </a:lnSpc>
              <a:spcBef>
                <a:spcPts val="1000"/>
              </a:spcBef>
              <a:spcAft>
                <a:spcPts val="0"/>
              </a:spcAft>
              <a:buClr>
                <a:srgbClr val="0070C0"/>
              </a:buClr>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
                <a:srgbClr val="0070C0"/>
              </a:buClr>
              <a:buSzTx/>
              <a:buFont typeface="Arial" panose="020B0604020202020204" pitchFamily="34" charset="0"/>
              <a:buNone/>
              <a:tabLst/>
              <a:defRPr/>
            </a:pPr>
            <a:r>
              <a:rPr lang="en-US" dirty="0"/>
              <a:t>Click icon to insert content. Secure rights to use third-party content.</a:t>
            </a:r>
          </a:p>
        </p:txBody>
      </p:sp>
      <p:sp>
        <p:nvSpPr>
          <p:cNvPr id="7" name="Title 1">
            <a:extLst>
              <a:ext uri="{FF2B5EF4-FFF2-40B4-BE49-F238E27FC236}">
                <a16:creationId xmlns:a16="http://schemas.microsoft.com/office/drawing/2014/main" id="{3C40D85F-28D1-0443-B5FB-0956EB03BB0F}"/>
              </a:ext>
            </a:extLst>
          </p:cNvPr>
          <p:cNvSpPr txBox="1">
            <a:spLocks/>
          </p:cNvSpPr>
          <p:nvPr userDrawn="1"/>
        </p:nvSpPr>
        <p:spPr>
          <a:xfrm>
            <a:off x="612732" y="365760"/>
            <a:ext cx="11457432" cy="830997"/>
          </a:xfrm>
          <a:prstGeom prst="rect">
            <a:avLst/>
          </a:prstGeom>
        </p:spPr>
        <p:txBody>
          <a:bodyPr vert="horz" lIns="0" tIns="0" rIns="0" bIns="274320" rtlCol="0" anchor="t" anchorCtr="0">
            <a:spAutoFit/>
          </a:bodyPr>
          <a:lstStyle>
            <a:lvl1pPr algn="l" defTabSz="914400" rtl="0" eaLnBrk="1" latinLnBrk="0" hangingPunct="1">
              <a:lnSpc>
                <a:spcPct val="90000"/>
              </a:lnSpc>
              <a:spcBef>
                <a:spcPct val="0"/>
              </a:spcBef>
              <a:buNone/>
              <a:defRPr sz="4000" b="1" kern="1200">
                <a:solidFill>
                  <a:schemeClr val="accent1"/>
                </a:solidFill>
                <a:latin typeface="+mj-lt"/>
                <a:ea typeface="+mj-ea"/>
                <a:cs typeface="+mj-cs"/>
              </a:defRPr>
            </a:lvl1pPr>
          </a:lstStyle>
          <a:p>
            <a:r>
              <a:rPr lang="en-US" dirty="0">
                <a:solidFill>
                  <a:srgbClr val="92D050"/>
                </a:solidFill>
              </a:rPr>
              <a:t>Graphic with Title</a:t>
            </a:r>
          </a:p>
        </p:txBody>
      </p:sp>
      <p:sp>
        <p:nvSpPr>
          <p:cNvPr id="5" name="Slide Number Placeholder 5">
            <a:extLst>
              <a:ext uri="{FF2B5EF4-FFF2-40B4-BE49-F238E27FC236}">
                <a16:creationId xmlns:a16="http://schemas.microsoft.com/office/drawing/2014/main" id="{0F35406B-9293-D845-ADF3-55261F7B025A}"/>
              </a:ext>
            </a:extLst>
          </p:cNvPr>
          <p:cNvSpPr>
            <a:spLocks noGrp="1"/>
          </p:cNvSpPr>
          <p:nvPr>
            <p:ph type="sldNum" sz="quarter" idx="12"/>
          </p:nvPr>
        </p:nvSpPr>
        <p:spPr>
          <a:xfrm>
            <a:off x="10712621" y="6293720"/>
            <a:ext cx="874317" cy="365125"/>
          </a:xfrm>
        </p:spPr>
        <p:txBody>
          <a:bodyPr/>
          <a:lstStyle>
            <a:lvl1pPr algn="r">
              <a:defRPr/>
            </a:lvl1pPr>
          </a:lstStyle>
          <a:p>
            <a:fld id="{7655127F-992F-7A45-BCCB-EA38746C071C}" type="slidenum">
              <a:rPr lang="en-US" smtClean="0"/>
              <a:pPr/>
              <a:t>‹#›</a:t>
            </a:fld>
            <a:endParaRPr lang="en-US" dirty="0"/>
          </a:p>
        </p:txBody>
      </p:sp>
    </p:spTree>
    <p:extLst>
      <p:ext uri="{BB962C8B-B14F-4D97-AF65-F5344CB8AC3E}">
        <p14:creationId xmlns:p14="http://schemas.microsoft.com/office/powerpoint/2010/main" val="26612621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DAFEF3-A3AC-104B-869B-A3E6CD654A54}"/>
              </a:ext>
            </a:extLst>
          </p:cNvPr>
          <p:cNvSpPr>
            <a:spLocks noGrp="1"/>
          </p:cNvSpPr>
          <p:nvPr>
            <p:ph idx="1" hasCustomPrompt="1"/>
          </p:nvPr>
        </p:nvSpPr>
        <p:spPr>
          <a:xfrm>
            <a:off x="594359" y="325677"/>
            <a:ext cx="10984910" cy="5799550"/>
          </a:xfrm>
        </p:spPr>
        <p:txBody>
          <a:bodyPr/>
          <a:lstStyle>
            <a:lvl1pPr marL="0" marR="0" indent="0" algn="l" defTabSz="914400" rtl="0" eaLnBrk="1" fontAlgn="auto" latinLnBrk="0" hangingPunct="1">
              <a:lnSpc>
                <a:spcPct val="90000"/>
              </a:lnSpc>
              <a:spcBef>
                <a:spcPts val="1000"/>
              </a:spcBef>
              <a:spcAft>
                <a:spcPts val="0"/>
              </a:spcAft>
              <a:buClr>
                <a:srgbClr val="0070C0"/>
              </a:buClr>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
                <a:srgbClr val="0070C0"/>
              </a:buClr>
              <a:buSzTx/>
              <a:buFont typeface="Arial" panose="020B0604020202020204" pitchFamily="34" charset="0"/>
              <a:buNone/>
              <a:tabLst/>
              <a:defRPr/>
            </a:pPr>
            <a:r>
              <a:rPr lang="en-US" dirty="0"/>
              <a:t>Click icon to insert content. Secure rights to use third-party content.</a:t>
            </a:r>
          </a:p>
        </p:txBody>
      </p:sp>
      <p:sp>
        <p:nvSpPr>
          <p:cNvPr id="4" name="Slide Number Placeholder 5">
            <a:extLst>
              <a:ext uri="{FF2B5EF4-FFF2-40B4-BE49-F238E27FC236}">
                <a16:creationId xmlns:a16="http://schemas.microsoft.com/office/drawing/2014/main" id="{FDAFF310-DEF5-2349-AF34-C8FDAB89C158}"/>
              </a:ext>
            </a:extLst>
          </p:cNvPr>
          <p:cNvSpPr>
            <a:spLocks noGrp="1"/>
          </p:cNvSpPr>
          <p:nvPr>
            <p:ph type="sldNum" sz="quarter" idx="12"/>
          </p:nvPr>
        </p:nvSpPr>
        <p:spPr>
          <a:xfrm>
            <a:off x="10712621" y="6293720"/>
            <a:ext cx="874317" cy="365125"/>
          </a:xfrm>
        </p:spPr>
        <p:txBody>
          <a:bodyPr/>
          <a:lstStyle>
            <a:lvl1pPr algn="r">
              <a:defRPr/>
            </a:lvl1pPr>
          </a:lstStyle>
          <a:p>
            <a:fld id="{7655127F-992F-7A45-BCCB-EA38746C071C}" type="slidenum">
              <a:rPr lang="en-US" smtClean="0"/>
              <a:pPr/>
              <a:t>‹#›</a:t>
            </a:fld>
            <a:endParaRPr lang="en-US" dirty="0"/>
          </a:p>
        </p:txBody>
      </p:sp>
    </p:spTree>
    <p:extLst>
      <p:ext uri="{BB962C8B-B14F-4D97-AF65-F5344CB8AC3E}">
        <p14:creationId xmlns:p14="http://schemas.microsoft.com/office/powerpoint/2010/main" val="41378526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ransition Slide">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B51DE-49AD-AA43-BA3C-4BE07BA51650}"/>
              </a:ext>
            </a:extLst>
          </p:cNvPr>
          <p:cNvSpPr>
            <a:spLocks noGrp="1"/>
          </p:cNvSpPr>
          <p:nvPr>
            <p:ph type="title" hasCustomPrompt="1"/>
          </p:nvPr>
        </p:nvSpPr>
        <p:spPr>
          <a:xfrm>
            <a:off x="0" y="2113280"/>
            <a:ext cx="12192000" cy="2580640"/>
          </a:xfrm>
          <a:noFill/>
        </p:spPr>
        <p:txBody>
          <a:bodyPr wrap="square" lIns="548640" tIns="228600" rIns="548640" bIns="274320" anchor="ctr" anchorCtr="0">
            <a:noAutofit/>
          </a:bodyPr>
          <a:lstStyle>
            <a:lvl1pPr algn="ctr">
              <a:defRPr sz="5400">
                <a:solidFill>
                  <a:schemeClr val="bg1"/>
                </a:solidFill>
              </a:defRPr>
            </a:lvl1pPr>
          </a:lstStyle>
          <a:p>
            <a:r>
              <a:rPr lang="en-US" dirty="0"/>
              <a:t>TRANSITION SLIDE</a:t>
            </a:r>
            <a:br>
              <a:rPr lang="en-US" dirty="0"/>
            </a:br>
            <a:r>
              <a:rPr lang="en-US" dirty="0"/>
              <a:t>Keep It simple</a:t>
            </a:r>
          </a:p>
        </p:txBody>
      </p:sp>
    </p:spTree>
    <p:extLst>
      <p:ext uri="{BB962C8B-B14F-4D97-AF65-F5344CB8AC3E}">
        <p14:creationId xmlns:p14="http://schemas.microsoft.com/office/powerpoint/2010/main" val="4257877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Only Slide">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973F0822-1E69-D048-96ED-7F69C6A25003}"/>
              </a:ext>
            </a:extLst>
          </p:cNvPr>
          <p:cNvSpPr>
            <a:spLocks noGrp="1"/>
          </p:cNvSpPr>
          <p:nvPr>
            <p:ph idx="1" hasCustomPrompt="1"/>
          </p:nvPr>
        </p:nvSpPr>
        <p:spPr>
          <a:xfrm>
            <a:off x="1386348" y="1963697"/>
            <a:ext cx="10200590" cy="1808700"/>
          </a:xfrm>
        </p:spPr>
        <p:txBody>
          <a:bodyPr wrap="square" lIns="0" tIns="0" rIns="0" bIns="457200" anchor="t" anchorCtr="0">
            <a:spAutoFit/>
          </a:bodyPr>
          <a:lstStyle>
            <a:lvl1pPr algn="ctr">
              <a:buNone/>
              <a:defRPr sz="4400" b="1" i="0" baseline="0">
                <a:solidFill>
                  <a:srgbClr val="92D050"/>
                </a:solidFill>
              </a:defRPr>
            </a:lvl1pPr>
          </a:lstStyle>
          <a:p>
            <a:pPr lvl="0"/>
            <a:r>
              <a:rPr lang="en-US" dirty="0"/>
              <a:t>CALL TO ACTION</a:t>
            </a:r>
          </a:p>
          <a:p>
            <a:pPr lvl="0"/>
            <a:r>
              <a:rPr lang="en-US" dirty="0"/>
              <a:t>Use Powerful Words</a:t>
            </a:r>
          </a:p>
        </p:txBody>
      </p:sp>
      <p:sp>
        <p:nvSpPr>
          <p:cNvPr id="6" name="Slide Number Placeholder 5">
            <a:extLst>
              <a:ext uri="{FF2B5EF4-FFF2-40B4-BE49-F238E27FC236}">
                <a16:creationId xmlns:a16="http://schemas.microsoft.com/office/drawing/2014/main" id="{C4763EEA-8FED-F542-B215-8339280E087B}"/>
              </a:ext>
            </a:extLst>
          </p:cNvPr>
          <p:cNvSpPr>
            <a:spLocks noGrp="1"/>
          </p:cNvSpPr>
          <p:nvPr>
            <p:ph type="sldNum" sz="quarter" idx="12"/>
          </p:nvPr>
        </p:nvSpPr>
        <p:spPr>
          <a:xfrm>
            <a:off x="10712621" y="6293720"/>
            <a:ext cx="874317" cy="365125"/>
          </a:xfrm>
        </p:spPr>
        <p:txBody>
          <a:bodyPr/>
          <a:lstStyle>
            <a:lvl1pPr algn="r">
              <a:defRPr/>
            </a:lvl1pPr>
          </a:lstStyle>
          <a:p>
            <a:fld id="{7655127F-992F-7A45-BCCB-EA38746C071C}" type="slidenum">
              <a:rPr lang="en-US" smtClean="0"/>
              <a:pPr/>
              <a:t>‹#›</a:t>
            </a:fld>
            <a:endParaRPr lang="en-US" dirty="0"/>
          </a:p>
        </p:txBody>
      </p:sp>
    </p:spTree>
    <p:extLst>
      <p:ext uri="{BB962C8B-B14F-4D97-AF65-F5344CB8AC3E}">
        <p14:creationId xmlns:p14="http://schemas.microsoft.com/office/powerpoint/2010/main" val="27149318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nd Content">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pic>
        <p:nvPicPr>
          <p:cNvPr id="8" name="Picture 7" descr="Icon&#10;&#10;Description automatically generated">
            <a:extLst>
              <a:ext uri="{FF2B5EF4-FFF2-40B4-BE49-F238E27FC236}">
                <a16:creationId xmlns:a16="http://schemas.microsoft.com/office/drawing/2014/main" id="{E461F4CC-1D2B-4C46-B91D-AE0F7DFD926E}"/>
              </a:ext>
            </a:extLst>
          </p:cNvPr>
          <p:cNvPicPr>
            <a:picLocks noChangeAspect="1"/>
          </p:cNvPicPr>
          <p:nvPr userDrawn="1"/>
        </p:nvPicPr>
        <p:blipFill>
          <a:blip r:embed="rId3"/>
          <a:stretch>
            <a:fillRect/>
          </a:stretch>
        </p:blipFill>
        <p:spPr>
          <a:xfrm>
            <a:off x="3041491" y="2317314"/>
            <a:ext cx="1833221" cy="1731375"/>
          </a:xfrm>
          <a:prstGeom prst="rect">
            <a:avLst/>
          </a:prstGeom>
        </p:spPr>
      </p:pic>
      <p:cxnSp>
        <p:nvCxnSpPr>
          <p:cNvPr id="10" name="Straight Connector 9">
            <a:extLst>
              <a:ext uri="{FF2B5EF4-FFF2-40B4-BE49-F238E27FC236}">
                <a16:creationId xmlns:a16="http://schemas.microsoft.com/office/drawing/2014/main" id="{D3F487E4-9468-584C-9E81-814CAD01952B}"/>
              </a:ext>
            </a:extLst>
          </p:cNvPr>
          <p:cNvCxnSpPr>
            <a:cxnSpLocks/>
          </p:cNvCxnSpPr>
          <p:nvPr userDrawn="1"/>
        </p:nvCxnSpPr>
        <p:spPr>
          <a:xfrm>
            <a:off x="5361140" y="2317314"/>
            <a:ext cx="0" cy="173137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itle 12">
            <a:extLst>
              <a:ext uri="{FF2B5EF4-FFF2-40B4-BE49-F238E27FC236}">
                <a16:creationId xmlns:a16="http://schemas.microsoft.com/office/drawing/2014/main" id="{59C9A13A-8F9B-D244-A137-2E0AC9304FB7}"/>
              </a:ext>
            </a:extLst>
          </p:cNvPr>
          <p:cNvSpPr>
            <a:spLocks noGrp="1"/>
          </p:cNvSpPr>
          <p:nvPr>
            <p:ph type="title" hasCustomPrompt="1"/>
          </p:nvPr>
        </p:nvSpPr>
        <p:spPr>
          <a:xfrm>
            <a:off x="5847569" y="2503925"/>
            <a:ext cx="3758852" cy="1325563"/>
          </a:xfrm>
        </p:spPr>
        <p:txBody>
          <a:bodyPr/>
          <a:lstStyle>
            <a:lvl1pPr>
              <a:defRPr>
                <a:solidFill>
                  <a:srgbClr val="92D050"/>
                </a:solidFill>
              </a:defRPr>
            </a:lvl1pPr>
          </a:lstStyle>
          <a:p>
            <a:r>
              <a:rPr lang="en-US" dirty="0"/>
              <a:t>Thank You</a:t>
            </a:r>
          </a:p>
        </p:txBody>
      </p:sp>
    </p:spTree>
    <p:extLst>
      <p:ext uri="{BB962C8B-B14F-4D97-AF65-F5344CB8AC3E}">
        <p14:creationId xmlns:p14="http://schemas.microsoft.com/office/powerpoint/2010/main" val="1016185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602"/>
        <p:cNvGrpSpPr/>
        <p:nvPr/>
      </p:nvGrpSpPr>
      <p:grpSpPr>
        <a:xfrm>
          <a:off x="0" y="0"/>
          <a:ext cx="0" cy="0"/>
          <a:chOff x="0" y="0"/>
          <a:chExt cx="0" cy="0"/>
        </a:xfrm>
      </p:grpSpPr>
      <p:sp>
        <p:nvSpPr>
          <p:cNvPr id="603" name="Google Shape;603;p16"/>
          <p:cNvSpPr txBox="1">
            <a:spLocks noGrp="1"/>
          </p:cNvSpPr>
          <p:nvPr>
            <p:ph type="title"/>
          </p:nvPr>
        </p:nvSpPr>
        <p:spPr>
          <a:xfrm>
            <a:off x="203564" y="197625"/>
            <a:ext cx="11797937" cy="7236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4" name="Google Shape;604;p16"/>
          <p:cNvSpPr txBox="1">
            <a:spLocks noGrp="1"/>
          </p:cNvSpPr>
          <p:nvPr>
            <p:ph type="dt" idx="10"/>
          </p:nvPr>
        </p:nvSpPr>
        <p:spPr>
          <a:xfrm>
            <a:off x="335895" y="6576617"/>
            <a:ext cx="1066800" cy="17033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5" name="Google Shape;605;p16"/>
          <p:cNvSpPr txBox="1">
            <a:spLocks noGrp="1"/>
          </p:cNvSpPr>
          <p:nvPr>
            <p:ph type="ftr" idx="11"/>
          </p:nvPr>
        </p:nvSpPr>
        <p:spPr>
          <a:xfrm>
            <a:off x="2774952" y="6553646"/>
            <a:ext cx="6642099" cy="21627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rgbClr val="3F3F3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6" name="Google Shape;606;p16"/>
          <p:cNvSpPr txBox="1">
            <a:spLocks noGrp="1"/>
          </p:cNvSpPr>
          <p:nvPr>
            <p:ph type="sldNum" idx="12"/>
          </p:nvPr>
        </p:nvSpPr>
        <p:spPr>
          <a:xfrm>
            <a:off x="11806754" y="6688695"/>
            <a:ext cx="314324" cy="17033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83201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07"/>
        <p:cNvGrpSpPr/>
        <p:nvPr/>
      </p:nvGrpSpPr>
      <p:grpSpPr>
        <a:xfrm>
          <a:off x="0" y="0"/>
          <a:ext cx="0" cy="0"/>
          <a:chOff x="0" y="0"/>
          <a:chExt cx="0" cy="0"/>
        </a:xfrm>
      </p:grpSpPr>
      <p:sp>
        <p:nvSpPr>
          <p:cNvPr id="608" name="Google Shape;608;p17"/>
          <p:cNvSpPr txBox="1">
            <a:spLocks noGrp="1"/>
          </p:cNvSpPr>
          <p:nvPr>
            <p:ph type="dt" idx="10"/>
          </p:nvPr>
        </p:nvSpPr>
        <p:spPr>
          <a:xfrm>
            <a:off x="335895" y="6576617"/>
            <a:ext cx="1066800" cy="17033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9" name="Google Shape;609;p17"/>
          <p:cNvSpPr txBox="1">
            <a:spLocks noGrp="1"/>
          </p:cNvSpPr>
          <p:nvPr>
            <p:ph type="ftr" idx="11"/>
          </p:nvPr>
        </p:nvSpPr>
        <p:spPr>
          <a:xfrm>
            <a:off x="2774952" y="6553646"/>
            <a:ext cx="6642099" cy="21627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0" name="Google Shape;610;p17"/>
          <p:cNvSpPr txBox="1">
            <a:spLocks noGrp="1"/>
          </p:cNvSpPr>
          <p:nvPr>
            <p:ph type="sldNum" idx="12"/>
          </p:nvPr>
        </p:nvSpPr>
        <p:spPr>
          <a:xfrm>
            <a:off x="11806754" y="6688695"/>
            <a:ext cx="314324" cy="17033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56614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3600"/>
            </a:lvl1pPr>
          </a:lstStyle>
          <a:p>
            <a:r>
              <a:rPr lang="en-US"/>
              <a:t>Click to edit Master title style</a:t>
            </a:r>
          </a:p>
        </p:txBody>
      </p:sp>
      <p:sp>
        <p:nvSpPr>
          <p:cNvPr id="3" name="Date Placeholder 2"/>
          <p:cNvSpPr>
            <a:spLocks noGrp="1"/>
          </p:cNvSpPr>
          <p:nvPr>
            <p:ph type="dt" sz="half" idx="10"/>
          </p:nvPr>
        </p:nvSpPr>
        <p:spPr/>
        <p:txBody>
          <a:bodyPr/>
          <a:lstStyle/>
          <a:p>
            <a:fld id="{425404F2-BE9A-4460-8815-8F645183555F}" type="datetimeFigureOut">
              <a:rPr lang="en-US" smtClean="0"/>
              <a:pPr/>
              <a:t>5/16/2022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25329838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A133E-FF1F-7949-8780-60C9673631F2}"/>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B3CDA792-D392-5641-BAF2-A1DCE0D17A81}"/>
              </a:ext>
            </a:extLst>
          </p:cNvPr>
          <p:cNvSpPr>
            <a:spLocks noGrp="1"/>
          </p:cNvSpPr>
          <p:nvPr>
            <p:ph type="ftr" sz="quarter" idx="10"/>
          </p:nvPr>
        </p:nvSpPr>
        <p:spPr/>
        <p:txBody>
          <a:bodyPr/>
          <a:lstStyle/>
          <a:p>
            <a:r>
              <a:rPr lang="en-US"/>
              <a:t>©2020 Vertex Pharmaceuticals Incorporated</a:t>
            </a:r>
          </a:p>
        </p:txBody>
      </p:sp>
      <p:sp>
        <p:nvSpPr>
          <p:cNvPr id="4" name="Slide Number Placeholder 3">
            <a:extLst>
              <a:ext uri="{FF2B5EF4-FFF2-40B4-BE49-F238E27FC236}">
                <a16:creationId xmlns:a16="http://schemas.microsoft.com/office/drawing/2014/main" id="{3EA9BC5A-7384-5D42-9CB9-1C48E68099C7}"/>
              </a:ext>
            </a:extLst>
          </p:cNvPr>
          <p:cNvSpPr>
            <a:spLocks noGrp="1"/>
          </p:cNvSpPr>
          <p:nvPr>
            <p:ph type="sldNum" sz="quarter" idx="11"/>
          </p:nvPr>
        </p:nvSpPr>
        <p:spPr/>
        <p:txBody>
          <a:bodyPr/>
          <a:lstStyle/>
          <a:p>
            <a:fld id="{6EA09C4E-544F-7548-A558-D75837BF8019}" type="slidenum">
              <a:rPr lang="en-US"/>
              <a:pPr/>
              <a:t>‹#›</a:t>
            </a:fld>
            <a:endParaRPr lang="en-US"/>
          </a:p>
        </p:txBody>
      </p:sp>
    </p:spTree>
    <p:extLst>
      <p:ext uri="{BB962C8B-B14F-4D97-AF65-F5344CB8AC3E}">
        <p14:creationId xmlns:p14="http://schemas.microsoft.com/office/powerpoint/2010/main" val="18630694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Content Slide 2">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328D862B-8711-104A-BDF2-D2D746A2DA37}"/>
              </a:ext>
            </a:extLst>
          </p:cNvPr>
          <p:cNvGrpSpPr/>
          <p:nvPr userDrawn="1"/>
        </p:nvGrpSpPr>
        <p:grpSpPr>
          <a:xfrm>
            <a:off x="0" y="2371723"/>
            <a:ext cx="5625068" cy="4486277"/>
            <a:chOff x="0" y="2371723"/>
            <a:chExt cx="5625068" cy="4486277"/>
          </a:xfrm>
        </p:grpSpPr>
        <p:sp>
          <p:nvSpPr>
            <p:cNvPr id="17" name="Freeform 13">
              <a:extLst>
                <a:ext uri="{FF2B5EF4-FFF2-40B4-BE49-F238E27FC236}">
                  <a16:creationId xmlns:a16="http://schemas.microsoft.com/office/drawing/2014/main" id="{98718AF6-103B-FC42-BF14-E9B112880248}"/>
                </a:ext>
              </a:extLst>
            </p:cNvPr>
            <p:cNvSpPr>
              <a:spLocks/>
            </p:cNvSpPr>
            <p:nvPr userDrawn="1"/>
          </p:nvSpPr>
          <p:spPr bwMode="auto">
            <a:xfrm rot="10800000" flipH="1">
              <a:off x="0" y="3290887"/>
              <a:ext cx="3571875" cy="3567112"/>
            </a:xfrm>
            <a:custGeom>
              <a:avLst/>
              <a:gdLst>
                <a:gd name="T0" fmla="*/ 0 w 2250"/>
                <a:gd name="T1" fmla="*/ 0 h 2247"/>
                <a:gd name="T2" fmla="*/ 2250 w 2250"/>
                <a:gd name="T3" fmla="*/ 0 h 2247"/>
                <a:gd name="T4" fmla="*/ 0 w 2250"/>
                <a:gd name="T5" fmla="*/ 2247 h 2247"/>
                <a:gd name="T6" fmla="*/ 0 w 2250"/>
                <a:gd name="T7" fmla="*/ 0 h 2247"/>
              </a:gdLst>
              <a:ahLst/>
              <a:cxnLst>
                <a:cxn ang="0">
                  <a:pos x="T0" y="T1"/>
                </a:cxn>
                <a:cxn ang="0">
                  <a:pos x="T2" y="T3"/>
                </a:cxn>
                <a:cxn ang="0">
                  <a:pos x="T4" y="T5"/>
                </a:cxn>
                <a:cxn ang="0">
                  <a:pos x="T6" y="T7"/>
                </a:cxn>
              </a:cxnLst>
              <a:rect l="0" t="0" r="r" b="b"/>
              <a:pathLst>
                <a:path w="2250" h="2247">
                  <a:moveTo>
                    <a:pt x="0" y="0"/>
                  </a:moveTo>
                  <a:lnTo>
                    <a:pt x="2250" y="0"/>
                  </a:lnTo>
                  <a:lnTo>
                    <a:pt x="0" y="2247"/>
                  </a:lnTo>
                  <a:lnTo>
                    <a:pt x="0" y="0"/>
                  </a:lnTo>
                  <a:close/>
                </a:path>
              </a:pathLst>
            </a:custGeom>
            <a:gradFill>
              <a:gsLst>
                <a:gs pos="0">
                  <a:schemeClr val="bg1"/>
                </a:gs>
                <a:gs pos="100000">
                  <a:schemeClr val="bg1">
                    <a:lumMod val="95000"/>
                  </a:schemeClr>
                </a:gs>
              </a:gsLst>
              <a:lin ang="0" scaled="1"/>
            </a:gradFill>
            <a:ln>
              <a:noFill/>
            </a:ln>
          </p:spPr>
          <p:txBody>
            <a:bodyPr vert="horz" wrap="square" lIns="91440" tIns="45720" rIns="91440" bIns="45720" numCol="1" anchor="t" anchorCtr="0" compatLnSpc="1">
              <a:prstTxWarp prst="textNoShape">
                <a:avLst/>
              </a:prstTxWarp>
            </a:bodyPr>
            <a:lstStyle/>
            <a:p>
              <a:pPr lvl="0"/>
              <a:endParaRPr lang="en-US"/>
            </a:p>
          </p:txBody>
        </p:sp>
        <p:sp>
          <p:nvSpPr>
            <p:cNvPr id="18" name="Freeform 7">
              <a:extLst>
                <a:ext uri="{FF2B5EF4-FFF2-40B4-BE49-F238E27FC236}">
                  <a16:creationId xmlns:a16="http://schemas.microsoft.com/office/drawing/2014/main" id="{D05EEB42-955A-9242-8AAD-6ECA0E2F4E5B}"/>
                </a:ext>
              </a:extLst>
            </p:cNvPr>
            <p:cNvSpPr>
              <a:spLocks/>
            </p:cNvSpPr>
            <p:nvPr userDrawn="1"/>
          </p:nvSpPr>
          <p:spPr bwMode="auto">
            <a:xfrm rot="10800000" flipH="1">
              <a:off x="0" y="2371723"/>
              <a:ext cx="4227512" cy="4213225"/>
            </a:xfrm>
            <a:custGeom>
              <a:avLst/>
              <a:gdLst>
                <a:gd name="T0" fmla="*/ 0 w 3264"/>
                <a:gd name="T1" fmla="*/ 2218 h 3253"/>
                <a:gd name="T2" fmla="*/ 2220 w 3264"/>
                <a:gd name="T3" fmla="*/ 0 h 3253"/>
                <a:gd name="T4" fmla="*/ 3264 w 3264"/>
                <a:gd name="T5" fmla="*/ 0 h 3253"/>
                <a:gd name="T6" fmla="*/ 5 w 3264"/>
                <a:gd name="T7" fmla="*/ 3253 h 3253"/>
                <a:gd name="T8" fmla="*/ 0 w 3264"/>
                <a:gd name="T9" fmla="*/ 2218 h 3253"/>
              </a:gdLst>
              <a:ahLst/>
              <a:cxnLst>
                <a:cxn ang="0">
                  <a:pos x="T0" y="T1"/>
                </a:cxn>
                <a:cxn ang="0">
                  <a:pos x="T2" y="T3"/>
                </a:cxn>
                <a:cxn ang="0">
                  <a:pos x="T4" y="T5"/>
                </a:cxn>
                <a:cxn ang="0">
                  <a:pos x="T6" y="T7"/>
                </a:cxn>
                <a:cxn ang="0">
                  <a:pos x="T8" y="T9"/>
                </a:cxn>
              </a:cxnLst>
              <a:rect l="0" t="0" r="r" b="b"/>
              <a:pathLst>
                <a:path w="3264" h="3253">
                  <a:moveTo>
                    <a:pt x="0" y="2218"/>
                  </a:moveTo>
                  <a:lnTo>
                    <a:pt x="2220" y="0"/>
                  </a:lnTo>
                  <a:lnTo>
                    <a:pt x="3264" y="0"/>
                  </a:lnTo>
                  <a:lnTo>
                    <a:pt x="5" y="3253"/>
                  </a:lnTo>
                  <a:lnTo>
                    <a:pt x="0" y="2218"/>
                  </a:lnTo>
                  <a:close/>
                </a:path>
              </a:pathLst>
            </a:custGeom>
            <a:gradFill>
              <a:gsLst>
                <a:gs pos="0">
                  <a:schemeClr val="bg1">
                    <a:lumMod val="95000"/>
                  </a:schemeClr>
                </a:gs>
                <a:gs pos="100000">
                  <a:schemeClr val="bg1">
                    <a:lumMod val="85000"/>
                    <a:alpha val="26000"/>
                  </a:schemeClr>
                </a:gs>
              </a:gsLst>
              <a:lin ang="0" scaled="1"/>
            </a:gradFill>
            <a:ln>
              <a:noFill/>
            </a:ln>
          </p:spPr>
          <p:txBody>
            <a:bodyPr vert="horz" wrap="square" lIns="91440" tIns="45720" rIns="91440" bIns="45720" numCol="1" anchor="t" anchorCtr="0" compatLnSpc="1">
              <a:prstTxWarp prst="textNoShape">
                <a:avLst/>
              </a:prstTxWarp>
            </a:bodyPr>
            <a:lstStyle/>
            <a:p>
              <a:pPr lvl="0"/>
              <a:endParaRPr lang="en-US"/>
            </a:p>
          </p:txBody>
        </p:sp>
        <p:sp>
          <p:nvSpPr>
            <p:cNvPr id="19" name="Freeform 8">
              <a:extLst>
                <a:ext uri="{FF2B5EF4-FFF2-40B4-BE49-F238E27FC236}">
                  <a16:creationId xmlns:a16="http://schemas.microsoft.com/office/drawing/2014/main" id="{5E64E3C8-53A9-DD45-A666-5276E580F75B}"/>
                </a:ext>
              </a:extLst>
            </p:cNvPr>
            <p:cNvSpPr>
              <a:spLocks/>
            </p:cNvSpPr>
            <p:nvPr userDrawn="1"/>
          </p:nvSpPr>
          <p:spPr bwMode="auto">
            <a:xfrm rot="10800000" flipH="1">
              <a:off x="0" y="4133848"/>
              <a:ext cx="769937" cy="1249363"/>
            </a:xfrm>
            <a:custGeom>
              <a:avLst/>
              <a:gdLst>
                <a:gd name="T0" fmla="*/ 0 w 485"/>
                <a:gd name="T1" fmla="*/ 484 h 787"/>
                <a:gd name="T2" fmla="*/ 485 w 485"/>
                <a:gd name="T3" fmla="*/ 0 h 787"/>
                <a:gd name="T4" fmla="*/ 485 w 485"/>
                <a:gd name="T5" fmla="*/ 304 h 787"/>
                <a:gd name="T6" fmla="*/ 2 w 485"/>
                <a:gd name="T7" fmla="*/ 787 h 787"/>
                <a:gd name="T8" fmla="*/ 0 w 485"/>
                <a:gd name="T9" fmla="*/ 484 h 787"/>
              </a:gdLst>
              <a:ahLst/>
              <a:cxnLst>
                <a:cxn ang="0">
                  <a:pos x="T0" y="T1"/>
                </a:cxn>
                <a:cxn ang="0">
                  <a:pos x="T2" y="T3"/>
                </a:cxn>
                <a:cxn ang="0">
                  <a:pos x="T4" y="T5"/>
                </a:cxn>
                <a:cxn ang="0">
                  <a:pos x="T6" y="T7"/>
                </a:cxn>
                <a:cxn ang="0">
                  <a:pos x="T8" y="T9"/>
                </a:cxn>
              </a:cxnLst>
              <a:rect l="0" t="0" r="r" b="b"/>
              <a:pathLst>
                <a:path w="485" h="787">
                  <a:moveTo>
                    <a:pt x="0" y="484"/>
                  </a:moveTo>
                  <a:lnTo>
                    <a:pt x="485" y="0"/>
                  </a:lnTo>
                  <a:lnTo>
                    <a:pt x="485" y="304"/>
                  </a:lnTo>
                  <a:lnTo>
                    <a:pt x="2" y="787"/>
                  </a:lnTo>
                  <a:lnTo>
                    <a:pt x="0" y="484"/>
                  </a:lnTo>
                  <a:close/>
                </a:path>
              </a:pathLst>
            </a:custGeom>
            <a:gradFill flip="none" rotWithShape="1">
              <a:gsLst>
                <a:gs pos="0">
                  <a:schemeClr val="bg1"/>
                </a:gs>
                <a:gs pos="100000">
                  <a:schemeClr val="bg1">
                    <a:lumMod val="95000"/>
                  </a:schemeClr>
                </a:gs>
              </a:gsLst>
              <a:lin ang="0" scaled="1"/>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6">
              <a:extLst>
                <a:ext uri="{FF2B5EF4-FFF2-40B4-BE49-F238E27FC236}">
                  <a16:creationId xmlns:a16="http://schemas.microsoft.com/office/drawing/2014/main" id="{C5E0FBBC-3E40-8348-9C5E-B03B1D0FA40C}"/>
                </a:ext>
              </a:extLst>
            </p:cNvPr>
            <p:cNvSpPr>
              <a:spLocks/>
            </p:cNvSpPr>
            <p:nvPr userDrawn="1"/>
          </p:nvSpPr>
          <p:spPr bwMode="auto">
            <a:xfrm rot="10800000" flipH="1">
              <a:off x="1613040" y="4276725"/>
              <a:ext cx="3290748" cy="2581275"/>
            </a:xfrm>
            <a:custGeom>
              <a:avLst/>
              <a:gdLst>
                <a:gd name="T0" fmla="*/ 0 w 1744"/>
                <a:gd name="T1" fmla="*/ 1368 h 1368"/>
                <a:gd name="T2" fmla="*/ 1369 w 1744"/>
                <a:gd name="T3" fmla="*/ 0 h 1368"/>
                <a:gd name="T4" fmla="*/ 1744 w 1744"/>
                <a:gd name="T5" fmla="*/ 0 h 1368"/>
                <a:gd name="T6" fmla="*/ 375 w 1744"/>
                <a:gd name="T7" fmla="*/ 1368 h 1368"/>
                <a:gd name="T8" fmla="*/ 0 w 1744"/>
                <a:gd name="T9" fmla="*/ 1368 h 1368"/>
              </a:gdLst>
              <a:ahLst/>
              <a:cxnLst>
                <a:cxn ang="0">
                  <a:pos x="T0" y="T1"/>
                </a:cxn>
                <a:cxn ang="0">
                  <a:pos x="T2" y="T3"/>
                </a:cxn>
                <a:cxn ang="0">
                  <a:pos x="T4" y="T5"/>
                </a:cxn>
                <a:cxn ang="0">
                  <a:pos x="T6" y="T7"/>
                </a:cxn>
                <a:cxn ang="0">
                  <a:pos x="T8" y="T9"/>
                </a:cxn>
              </a:cxnLst>
              <a:rect l="0" t="0" r="r" b="b"/>
              <a:pathLst>
                <a:path w="1744" h="1368">
                  <a:moveTo>
                    <a:pt x="0" y="1368"/>
                  </a:moveTo>
                  <a:lnTo>
                    <a:pt x="1369" y="0"/>
                  </a:lnTo>
                  <a:lnTo>
                    <a:pt x="1744" y="0"/>
                  </a:lnTo>
                  <a:lnTo>
                    <a:pt x="375" y="1368"/>
                  </a:lnTo>
                  <a:lnTo>
                    <a:pt x="0" y="1368"/>
                  </a:lnTo>
                  <a:close/>
                </a:path>
              </a:pathLst>
            </a:custGeom>
            <a:gradFill>
              <a:gsLst>
                <a:gs pos="0">
                  <a:schemeClr val="bg1"/>
                </a:gs>
                <a:gs pos="100000">
                  <a:schemeClr val="bg1">
                    <a:lumMod val="95000"/>
                  </a:schemeClr>
                </a:gs>
              </a:gsLst>
              <a:lin ang="0" scaled="1"/>
            </a:gradFill>
            <a:ln>
              <a:noFill/>
            </a:ln>
          </p:spPr>
          <p:txBody>
            <a:bodyPr vert="horz" wrap="square" lIns="91440" tIns="45720" rIns="91440" bIns="45720" numCol="1" anchor="t" anchorCtr="0" compatLnSpc="1">
              <a:prstTxWarp prst="textNoShape">
                <a:avLst/>
              </a:prstTxWarp>
            </a:bodyPr>
            <a:lstStyle/>
            <a:p>
              <a:pPr lvl="0"/>
              <a:endParaRPr lang="en-US"/>
            </a:p>
          </p:txBody>
        </p:sp>
        <p:sp>
          <p:nvSpPr>
            <p:cNvPr id="21" name="Freeform 17">
              <a:extLst>
                <a:ext uri="{FF2B5EF4-FFF2-40B4-BE49-F238E27FC236}">
                  <a16:creationId xmlns:a16="http://schemas.microsoft.com/office/drawing/2014/main" id="{54B08E9A-1C97-2548-A6B0-C21545703E4F}"/>
                </a:ext>
              </a:extLst>
            </p:cNvPr>
            <p:cNvSpPr>
              <a:spLocks/>
            </p:cNvSpPr>
            <p:nvPr userDrawn="1"/>
          </p:nvSpPr>
          <p:spPr bwMode="auto">
            <a:xfrm rot="10800000" flipH="1">
              <a:off x="3042682" y="4276724"/>
              <a:ext cx="2582386" cy="2579687"/>
            </a:xfrm>
            <a:custGeom>
              <a:avLst/>
              <a:gdLst>
                <a:gd name="T0" fmla="*/ 2568 w 2871"/>
                <a:gd name="T1" fmla="*/ 0 h 2868"/>
                <a:gd name="T2" fmla="*/ 0 w 2871"/>
                <a:gd name="T3" fmla="*/ 2566 h 2868"/>
                <a:gd name="T4" fmla="*/ 0 w 2871"/>
                <a:gd name="T5" fmla="*/ 2868 h 2868"/>
                <a:gd name="T6" fmla="*/ 2871 w 2871"/>
                <a:gd name="T7" fmla="*/ 0 h 2868"/>
                <a:gd name="T8" fmla="*/ 2568 w 2871"/>
                <a:gd name="T9" fmla="*/ 0 h 2868"/>
              </a:gdLst>
              <a:ahLst/>
              <a:cxnLst>
                <a:cxn ang="0">
                  <a:pos x="T0" y="T1"/>
                </a:cxn>
                <a:cxn ang="0">
                  <a:pos x="T2" y="T3"/>
                </a:cxn>
                <a:cxn ang="0">
                  <a:pos x="T4" y="T5"/>
                </a:cxn>
                <a:cxn ang="0">
                  <a:pos x="T6" y="T7"/>
                </a:cxn>
                <a:cxn ang="0">
                  <a:pos x="T8" y="T9"/>
                </a:cxn>
              </a:cxnLst>
              <a:rect l="0" t="0" r="r" b="b"/>
              <a:pathLst>
                <a:path w="2871" h="2868">
                  <a:moveTo>
                    <a:pt x="2568" y="0"/>
                  </a:moveTo>
                  <a:lnTo>
                    <a:pt x="0" y="2566"/>
                  </a:lnTo>
                  <a:lnTo>
                    <a:pt x="0" y="2868"/>
                  </a:lnTo>
                  <a:lnTo>
                    <a:pt x="2871" y="0"/>
                  </a:lnTo>
                  <a:lnTo>
                    <a:pt x="2568" y="0"/>
                  </a:lnTo>
                  <a:close/>
                </a:path>
              </a:pathLst>
            </a:custGeom>
            <a:gradFill>
              <a:gsLst>
                <a:gs pos="0">
                  <a:schemeClr val="bg1"/>
                </a:gs>
                <a:gs pos="100000">
                  <a:schemeClr val="bg1">
                    <a:lumMod val="95000"/>
                  </a:schemeClr>
                </a:gs>
              </a:gsLst>
              <a:lin ang="0" scaled="1"/>
            </a:gra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5">
              <a:extLst>
                <a:ext uri="{FF2B5EF4-FFF2-40B4-BE49-F238E27FC236}">
                  <a16:creationId xmlns:a16="http://schemas.microsoft.com/office/drawing/2014/main" id="{0A89C697-9DE2-684E-A3F0-3773BC044B36}"/>
                </a:ext>
              </a:extLst>
            </p:cNvPr>
            <p:cNvSpPr>
              <a:spLocks/>
            </p:cNvSpPr>
            <p:nvPr userDrawn="1"/>
          </p:nvSpPr>
          <p:spPr bwMode="auto">
            <a:xfrm rot="10800000" flipH="1">
              <a:off x="0" y="5505664"/>
              <a:ext cx="1352549" cy="1350748"/>
            </a:xfrm>
            <a:custGeom>
              <a:avLst/>
              <a:gdLst>
                <a:gd name="T0" fmla="*/ 6 w 2253"/>
                <a:gd name="T1" fmla="*/ 0 h 2250"/>
                <a:gd name="T2" fmla="*/ 2253 w 2253"/>
                <a:gd name="T3" fmla="*/ 0 h 2250"/>
                <a:gd name="T4" fmla="*/ 0 w 2253"/>
                <a:gd name="T5" fmla="*/ 2250 h 2250"/>
                <a:gd name="T6" fmla="*/ 6 w 2253"/>
                <a:gd name="T7" fmla="*/ 0 h 2250"/>
              </a:gdLst>
              <a:ahLst/>
              <a:cxnLst>
                <a:cxn ang="0">
                  <a:pos x="T0" y="T1"/>
                </a:cxn>
                <a:cxn ang="0">
                  <a:pos x="T2" y="T3"/>
                </a:cxn>
                <a:cxn ang="0">
                  <a:pos x="T4" y="T5"/>
                </a:cxn>
                <a:cxn ang="0">
                  <a:pos x="T6" y="T7"/>
                </a:cxn>
              </a:cxnLst>
              <a:rect l="0" t="0" r="r" b="b"/>
              <a:pathLst>
                <a:path w="2253" h="2250">
                  <a:moveTo>
                    <a:pt x="6" y="0"/>
                  </a:moveTo>
                  <a:lnTo>
                    <a:pt x="2253" y="0"/>
                  </a:lnTo>
                  <a:lnTo>
                    <a:pt x="0" y="2250"/>
                  </a:lnTo>
                  <a:lnTo>
                    <a:pt x="6" y="0"/>
                  </a:lnTo>
                  <a:close/>
                </a:path>
              </a:pathLst>
            </a:custGeom>
            <a:gradFill>
              <a:gsLst>
                <a:gs pos="30000">
                  <a:srgbClr val="E2F7FC"/>
                </a:gs>
                <a:gs pos="0">
                  <a:schemeClr val="bg1"/>
                </a:gs>
                <a:gs pos="75000">
                  <a:srgbClr val="CDF2FA"/>
                </a:gs>
                <a:gs pos="100000">
                  <a:srgbClr val="90E3F4"/>
                </a:gs>
              </a:gsLst>
              <a:lin ang="0" scaled="1"/>
            </a:gradFill>
            <a:ln>
              <a:noFill/>
            </a:ln>
          </p:spPr>
          <p:txBody>
            <a:bodyPr vert="horz" wrap="square" lIns="91440" tIns="45720" rIns="91440" bIns="45720" numCol="1" anchor="t" anchorCtr="0" compatLnSpc="1">
              <a:prstTxWarp prst="textNoShape">
                <a:avLst/>
              </a:prstTxWarp>
            </a:bodyPr>
            <a:lstStyle/>
            <a:p>
              <a:pPr lvl="0"/>
              <a:endParaRPr lang="en-US"/>
            </a:p>
          </p:txBody>
        </p:sp>
      </p:grpSp>
      <p:sp>
        <p:nvSpPr>
          <p:cNvPr id="5" name="Footer Placeholder 4">
            <a:extLst>
              <a:ext uri="{FF2B5EF4-FFF2-40B4-BE49-F238E27FC236}">
                <a16:creationId xmlns:a16="http://schemas.microsoft.com/office/drawing/2014/main" id="{B3C1390B-C49F-40FC-B36B-9734F9C144CA}"/>
              </a:ext>
            </a:extLst>
          </p:cNvPr>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E71D6A84-BE1E-43A3-BD20-E85AA22219D3}"/>
              </a:ext>
            </a:extLst>
          </p:cNvPr>
          <p:cNvSpPr>
            <a:spLocks noGrp="1"/>
          </p:cNvSpPr>
          <p:nvPr>
            <p:ph type="title" hasCustomPrompt="1"/>
          </p:nvPr>
        </p:nvSpPr>
        <p:spPr>
          <a:xfrm>
            <a:off x="838200" y="365125"/>
            <a:ext cx="10515599" cy="548640"/>
          </a:xfrm>
        </p:spPr>
        <p:txBody>
          <a:bodyPr bIns="0" anchor="b" anchorCtr="0">
            <a:noAutofit/>
          </a:bodyPr>
          <a:lstStyle/>
          <a:p>
            <a:r>
              <a:rPr lang="en-US"/>
              <a:t>Click to edit Main Title (first line)</a:t>
            </a:r>
          </a:p>
        </p:txBody>
      </p:sp>
      <p:sp>
        <p:nvSpPr>
          <p:cNvPr id="3" name="Content Placeholder 2">
            <a:extLst>
              <a:ext uri="{FF2B5EF4-FFF2-40B4-BE49-F238E27FC236}">
                <a16:creationId xmlns:a16="http://schemas.microsoft.com/office/drawing/2014/main" id="{5366F065-4DEA-4426-966B-ECF38044B40B}"/>
              </a:ext>
            </a:extLst>
          </p:cNvPr>
          <p:cNvSpPr>
            <a:spLocks noGrp="1"/>
          </p:cNvSpPr>
          <p:nvPr>
            <p:ph idx="1"/>
          </p:nvPr>
        </p:nvSpPr>
        <p:spPr>
          <a:xfrm>
            <a:off x="838200" y="1618593"/>
            <a:ext cx="10515600" cy="4558370"/>
          </a:xfrm>
        </p:spPr>
        <p:txBody>
          <a:bodyPr/>
          <a:lstStyle>
            <a:lvl1pPr>
              <a:lnSpc>
                <a:spcPts val="2400"/>
              </a:lnSpc>
              <a:spcBef>
                <a:spcPts val="0"/>
              </a:spcBef>
              <a:defRPr>
                <a:solidFill>
                  <a:schemeClr val="accent6"/>
                </a:solidFill>
              </a:defRPr>
            </a:lvl1pPr>
            <a:lvl2pPr>
              <a:defRPr>
                <a:solidFill>
                  <a:schemeClr val="accent6"/>
                </a:solidFill>
              </a:defRPr>
            </a:lvl2pPr>
            <a:lvl3pPr>
              <a:defRPr>
                <a:solidFill>
                  <a:schemeClr val="accent6"/>
                </a:solidFill>
              </a:defRPr>
            </a:lvl3pPr>
            <a:lvl4pPr>
              <a:defRPr>
                <a:solidFill>
                  <a:schemeClr val="accent6"/>
                </a:solidFill>
              </a:defRPr>
            </a:lvl4pPr>
            <a:lvl5pPr>
              <a:defRPr>
                <a:solidFill>
                  <a:schemeClr val="accent6"/>
                </a:solidFill>
              </a:defRPr>
            </a:lvl5pPr>
          </a:lstStyle>
          <a:p>
            <a:pPr lvl="0"/>
            <a:r>
              <a:rPr lang="en-US"/>
              <a:t>Click to edit Master text styles</a:t>
            </a:r>
          </a:p>
          <a:p>
            <a:pPr lvl="1"/>
            <a:r>
              <a:rPr lang="en-US"/>
              <a:t>Second level </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13FF748A-DB1F-4729-BE82-7014FB25C908}"/>
              </a:ext>
            </a:extLst>
          </p:cNvPr>
          <p:cNvSpPr>
            <a:spLocks noGrp="1"/>
          </p:cNvSpPr>
          <p:nvPr>
            <p:ph type="sldNum" sz="quarter" idx="12"/>
          </p:nvPr>
        </p:nvSpPr>
        <p:spPr/>
        <p:txBody>
          <a:bodyPr/>
          <a:lstStyle/>
          <a:p>
            <a:fld id="{5FF2CC5D-0107-404D-8569-C5A60CA8E1CD}" type="slidenum">
              <a:rPr lang="en-US" smtClean="0"/>
              <a:t>‹#›</a:t>
            </a:fld>
            <a:endParaRPr lang="en-US"/>
          </a:p>
        </p:txBody>
      </p:sp>
      <p:sp>
        <p:nvSpPr>
          <p:cNvPr id="16" name="Text Placeholder 15">
            <a:extLst>
              <a:ext uri="{FF2B5EF4-FFF2-40B4-BE49-F238E27FC236}">
                <a16:creationId xmlns:a16="http://schemas.microsoft.com/office/drawing/2014/main" id="{0EA21F12-EFC4-3341-9285-0FAA9D2B6E8D}"/>
              </a:ext>
            </a:extLst>
          </p:cNvPr>
          <p:cNvSpPr>
            <a:spLocks noGrp="1"/>
          </p:cNvSpPr>
          <p:nvPr>
            <p:ph type="body" sz="quarter" idx="13" hasCustomPrompt="1"/>
          </p:nvPr>
        </p:nvSpPr>
        <p:spPr>
          <a:xfrm>
            <a:off x="838199" y="949462"/>
            <a:ext cx="10515600" cy="549275"/>
          </a:xfrm>
        </p:spPr>
        <p:txBody>
          <a:bodyPr tIns="91440" bIns="0" anchor="t" anchorCtr="0">
            <a:normAutofit/>
          </a:bodyPr>
          <a:lstStyle>
            <a:lvl1pPr>
              <a:buNone/>
              <a:defRPr sz="2200">
                <a:solidFill>
                  <a:schemeClr val="accent3"/>
                </a:solidFill>
              </a:defRPr>
            </a:lvl1pPr>
          </a:lstStyle>
          <a:p>
            <a:pPr lvl="0"/>
            <a:r>
              <a:rPr lang="en-US"/>
              <a:t>Click to edit Secondary Title (second line)</a:t>
            </a:r>
          </a:p>
        </p:txBody>
      </p:sp>
      <p:cxnSp>
        <p:nvCxnSpPr>
          <p:cNvPr id="14" name="Straight Connector 13">
            <a:extLst>
              <a:ext uri="{FF2B5EF4-FFF2-40B4-BE49-F238E27FC236}">
                <a16:creationId xmlns:a16="http://schemas.microsoft.com/office/drawing/2014/main" id="{097A84A2-DCFC-3047-80FB-DF62E87474B5}"/>
              </a:ext>
            </a:extLst>
          </p:cNvPr>
          <p:cNvCxnSpPr>
            <a:cxnSpLocks/>
          </p:cNvCxnSpPr>
          <p:nvPr userDrawn="1"/>
        </p:nvCxnSpPr>
        <p:spPr>
          <a:xfrm flipH="1">
            <a:off x="838199" y="949500"/>
            <a:ext cx="8102601" cy="0"/>
          </a:xfrm>
          <a:prstGeom prst="line">
            <a:avLst/>
          </a:prstGeom>
          <a:ln w="19050">
            <a:solidFill>
              <a:srgbClr val="BFBEB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90506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8_Section Header">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3F8F98EE-3F19-454F-BDE8-2E390F8B5C90}"/>
              </a:ext>
            </a:extLst>
          </p:cNvPr>
          <p:cNvSpPr>
            <a:spLocks noGrp="1"/>
          </p:cNvSpPr>
          <p:nvPr>
            <p:ph type="pic" sz="quarter" idx="10"/>
          </p:nvPr>
        </p:nvSpPr>
        <p:spPr>
          <a:xfrm>
            <a:off x="2715491" y="-1"/>
            <a:ext cx="9476509" cy="5137266"/>
          </a:xfrm>
          <a:custGeom>
            <a:avLst/>
            <a:gdLst>
              <a:gd name="connsiteX0" fmla="*/ 0 w 5292436"/>
              <a:gd name="connsiteY0" fmla="*/ 0 h 4114800"/>
              <a:gd name="connsiteX1" fmla="*/ 5292436 w 5292436"/>
              <a:gd name="connsiteY1" fmla="*/ 0 h 4114800"/>
              <a:gd name="connsiteX2" fmla="*/ 5292436 w 5292436"/>
              <a:gd name="connsiteY2" fmla="*/ 4114800 h 4114800"/>
              <a:gd name="connsiteX3" fmla="*/ 0 w 5292436"/>
              <a:gd name="connsiteY3" fmla="*/ 4114800 h 4114800"/>
            </a:gdLst>
            <a:ahLst/>
            <a:cxnLst>
              <a:cxn ang="0">
                <a:pos x="connsiteX0" y="connsiteY0"/>
              </a:cxn>
              <a:cxn ang="0">
                <a:pos x="connsiteX1" y="connsiteY1"/>
              </a:cxn>
              <a:cxn ang="0">
                <a:pos x="connsiteX2" y="connsiteY2"/>
              </a:cxn>
              <a:cxn ang="0">
                <a:pos x="connsiteX3" y="connsiteY3"/>
              </a:cxn>
            </a:cxnLst>
            <a:rect l="l" t="t" r="r" b="b"/>
            <a:pathLst>
              <a:path w="5292436" h="4114800">
                <a:moveTo>
                  <a:pt x="0" y="0"/>
                </a:moveTo>
                <a:lnTo>
                  <a:pt x="5292436" y="0"/>
                </a:lnTo>
                <a:lnTo>
                  <a:pt x="5292436" y="4114800"/>
                </a:lnTo>
                <a:lnTo>
                  <a:pt x="0" y="4114800"/>
                </a:lnTo>
                <a:close/>
              </a:path>
            </a:pathLst>
          </a:custGeom>
        </p:spPr>
        <p:txBody>
          <a:bodyPr wrap="square">
            <a:noAutofit/>
          </a:bodyPr>
          <a:lstStyle/>
          <a:p>
            <a:endParaRPr lang="en-IN"/>
          </a:p>
        </p:txBody>
      </p:sp>
    </p:spTree>
    <p:extLst>
      <p:ext uri="{BB962C8B-B14F-4D97-AF65-F5344CB8AC3E}">
        <p14:creationId xmlns:p14="http://schemas.microsoft.com/office/powerpoint/2010/main" val="18770509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EAAD831-9066-A041-B828-34026437430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B96241C-8FBA-4949-9825-E1F0D7D116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2FCC784-28C7-C34D-A0E0-5905CDA0D0D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070997-2F47-824F-B70A-1FA3B66ECFDE}" type="datetimeFigureOut">
              <a:rPr lang="en-US" smtClean="0"/>
              <a:t>5/16/2022</a:t>
            </a:fld>
            <a:endParaRPr lang="en-US"/>
          </a:p>
        </p:txBody>
      </p:sp>
      <p:sp>
        <p:nvSpPr>
          <p:cNvPr id="5" name="Footer Placeholder 4">
            <a:extLst>
              <a:ext uri="{FF2B5EF4-FFF2-40B4-BE49-F238E27FC236}">
                <a16:creationId xmlns:a16="http://schemas.microsoft.com/office/drawing/2014/main" id="{2D85CAB6-882A-3C46-B4F3-B52E5722B1C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A1EE238-F2C1-8C47-8611-A6BE2A43A7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55127F-992F-7A45-BCCB-EA38746C071C}" type="slidenum">
              <a:rPr lang="en-US" smtClean="0"/>
              <a:t>‹#›</a:t>
            </a:fld>
            <a:endParaRPr lang="en-US"/>
          </a:p>
        </p:txBody>
      </p:sp>
    </p:spTree>
    <p:extLst>
      <p:ext uri="{BB962C8B-B14F-4D97-AF65-F5344CB8AC3E}">
        <p14:creationId xmlns:p14="http://schemas.microsoft.com/office/powerpoint/2010/main" val="3745478943"/>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0" r:id="rId3"/>
    <p:sldLayoutId id="2147483671" r:id="rId4"/>
    <p:sldLayoutId id="2147483667" r:id="rId5"/>
    <p:sldLayoutId id="2147483664" r:id="rId6"/>
    <p:sldLayoutId id="2147483662" r:id="rId7"/>
    <p:sldLayoutId id="2147483672" r:id="rId8"/>
    <p:sldLayoutId id="2147483673" r:id="rId9"/>
    <p:sldLayoutId id="2147483687" r:id="rId10"/>
    <p:sldLayoutId id="2147483711" r:id="rId11"/>
    <p:sldLayoutId id="2147483712" r:id="rId12"/>
    <p:sldLayoutId id="2147483726" r:id="rId13"/>
  </p:sldLayoutIdLst>
  <p:txStyles>
    <p:titleStyle>
      <a:lvl1pPr algn="l" defTabSz="914400" rtl="0" eaLnBrk="1" latinLnBrk="0" hangingPunct="1">
        <a:lnSpc>
          <a:spcPct val="90000"/>
        </a:lnSpc>
        <a:spcBef>
          <a:spcPct val="0"/>
        </a:spcBef>
        <a:buNone/>
        <a:defRPr sz="4000" b="1"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0070C0"/>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0070C0"/>
        </a:buClr>
        <a:buSzPct val="80000"/>
        <a:buFont typeface="Monaco" pitchFamily="2" charset="77"/>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0070C0"/>
        </a:buClr>
        <a:buFont typeface="Wingdings" pitchFamily="2" charset="2"/>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tags" Target="../tags/tag1.xml"/><Relationship Id="rId5" Type="http://schemas.microsoft.com/office/2007/relationships/hdphoto" Target="../media/hdphoto1.wdp"/><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6.xml"/><Relationship Id="rId4" Type="http://schemas.openxmlformats.org/officeDocument/2006/relationships/image" Target="../media/image19.svg"/></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22.emf"/><Relationship Id="rId7" Type="http://schemas.openxmlformats.org/officeDocument/2006/relationships/image" Target="../media/image24.emf"/><Relationship Id="rId2" Type="http://schemas.openxmlformats.org/officeDocument/2006/relationships/package" Target="../embeddings/Microsoft_Word_Document.docx"/><Relationship Id="rId1" Type="http://schemas.openxmlformats.org/officeDocument/2006/relationships/slideLayout" Target="../slideLayouts/slideLayout6.xml"/><Relationship Id="rId6" Type="http://schemas.openxmlformats.org/officeDocument/2006/relationships/package" Target="../embeddings/Microsoft_Word_Document2.docx"/><Relationship Id="rId5" Type="http://schemas.openxmlformats.org/officeDocument/2006/relationships/image" Target="../media/image23.emf"/><Relationship Id="rId4" Type="http://schemas.openxmlformats.org/officeDocument/2006/relationships/package" Target="../embeddings/Microsoft_Word_Document1.docx"/></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6.xml"/><Relationship Id="rId1" Type="http://schemas.openxmlformats.org/officeDocument/2006/relationships/tags" Target="../tags/tag3.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6.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5">
            <a:extLst>
              <a:ext uri="{FF2B5EF4-FFF2-40B4-BE49-F238E27FC236}">
                <a16:creationId xmlns:a16="http://schemas.microsoft.com/office/drawing/2014/main" id="{F12F01EB-DC42-2B40-8F59-57127325D83B}"/>
              </a:ext>
            </a:extLst>
          </p:cNvPr>
          <p:cNvSpPr>
            <a:spLocks noGrp="1"/>
          </p:cNvSpPr>
          <p:nvPr>
            <p:ph type="body" sz="quarter" idx="4294967295" hasCustomPrompt="1"/>
          </p:nvPr>
        </p:nvSpPr>
        <p:spPr>
          <a:xfrm>
            <a:off x="5140940" y="4266094"/>
            <a:ext cx="6452491" cy="2175669"/>
          </a:xfrm>
        </p:spPr>
        <p:txBody>
          <a:bodyPr>
            <a:normAutofit/>
          </a:bodyPr>
          <a:lstStyle/>
          <a:p>
            <a:pPr marL="0" indent="0">
              <a:buNone/>
            </a:pPr>
            <a:r>
              <a:rPr lang="en-US" sz="2400" dirty="0">
                <a:solidFill>
                  <a:srgbClr val="92D050"/>
                </a:solidFill>
              </a:rPr>
              <a:t>Jeremiah Genest</a:t>
            </a:r>
          </a:p>
          <a:p>
            <a:pPr marL="0" indent="0">
              <a:buNone/>
            </a:pPr>
            <a:br>
              <a:rPr lang="en-US" sz="2400" dirty="0">
                <a:solidFill>
                  <a:srgbClr val="92D050"/>
                </a:solidFill>
              </a:rPr>
            </a:br>
            <a:r>
              <a:rPr lang="en-US" sz="2400" i="1" dirty="0">
                <a:solidFill>
                  <a:srgbClr val="92D050"/>
                </a:solidFill>
              </a:rPr>
              <a:t>Date: 16-May-2022</a:t>
            </a:r>
          </a:p>
          <a:p>
            <a:pPr marL="0" indent="0">
              <a:buNone/>
            </a:pPr>
            <a:endParaRPr lang="en-US" sz="1600" b="0" dirty="0">
              <a:solidFill>
                <a:schemeClr val="tx1"/>
              </a:solidFill>
            </a:endParaRPr>
          </a:p>
          <a:p>
            <a:pPr marL="0" indent="0">
              <a:buNone/>
            </a:pPr>
            <a:endParaRPr lang="en-US" sz="1600" b="0" dirty="0">
              <a:solidFill>
                <a:schemeClr val="tx1"/>
              </a:solidFill>
            </a:endParaRPr>
          </a:p>
        </p:txBody>
      </p:sp>
      <p:sp>
        <p:nvSpPr>
          <p:cNvPr id="3" name="Title 2">
            <a:extLst>
              <a:ext uri="{FF2B5EF4-FFF2-40B4-BE49-F238E27FC236}">
                <a16:creationId xmlns:a16="http://schemas.microsoft.com/office/drawing/2014/main" id="{C2D42E24-52E4-44A1-8E69-A0DDDB46E94E}"/>
              </a:ext>
            </a:extLst>
          </p:cNvPr>
          <p:cNvSpPr>
            <a:spLocks noGrp="1"/>
          </p:cNvSpPr>
          <p:nvPr>
            <p:ph type="ctrTitle"/>
          </p:nvPr>
        </p:nvSpPr>
        <p:spPr/>
        <p:txBody>
          <a:bodyPr/>
          <a:lstStyle/>
          <a:p>
            <a:pPr marL="0" indent="0"/>
            <a:r>
              <a:rPr lang="en-US" sz="4000" dirty="0"/>
              <a:t>Enabling the Process Owner to Drive Improvement</a:t>
            </a:r>
          </a:p>
        </p:txBody>
      </p:sp>
    </p:spTree>
    <p:extLst>
      <p:ext uri="{BB962C8B-B14F-4D97-AF65-F5344CB8AC3E}">
        <p14:creationId xmlns:p14="http://schemas.microsoft.com/office/powerpoint/2010/main" val="13121034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8DE9180-DDEF-4174-BFFF-EC43C3579B91}"/>
              </a:ext>
            </a:extLst>
          </p:cNvPr>
          <p:cNvSpPr>
            <a:spLocks noGrp="1"/>
          </p:cNvSpPr>
          <p:nvPr>
            <p:ph type="title"/>
          </p:nvPr>
        </p:nvSpPr>
        <p:spPr>
          <a:xfrm>
            <a:off x="1386348" y="578702"/>
            <a:ext cx="10200590" cy="830997"/>
          </a:xfrm>
        </p:spPr>
        <p:txBody>
          <a:bodyPr/>
          <a:lstStyle/>
          <a:p>
            <a:r>
              <a:rPr lang="en-US" dirty="0"/>
              <a:t>Learning Objectives</a:t>
            </a:r>
          </a:p>
        </p:txBody>
      </p:sp>
      <p:pic>
        <p:nvPicPr>
          <p:cNvPr id="21" name="Picture Placeholder 20" descr="A picture containing toy, table, room&#10;&#10;Description automatically generated">
            <a:extLst>
              <a:ext uri="{FF2B5EF4-FFF2-40B4-BE49-F238E27FC236}">
                <a16:creationId xmlns:a16="http://schemas.microsoft.com/office/drawing/2014/main" id="{47A3EC7C-840A-4631-A02F-3837F7C0DB1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194751" y="1464920"/>
            <a:ext cx="5571492" cy="4871961"/>
          </a:xfrm>
        </p:spPr>
      </p:pic>
      <p:sp>
        <p:nvSpPr>
          <p:cNvPr id="2" name="Rectangle 1">
            <a:extLst>
              <a:ext uri="{FF2B5EF4-FFF2-40B4-BE49-F238E27FC236}">
                <a16:creationId xmlns:a16="http://schemas.microsoft.com/office/drawing/2014/main" id="{6EA16E48-896D-488B-B1CA-D253EB207535}"/>
              </a:ext>
            </a:extLst>
          </p:cNvPr>
          <p:cNvSpPr/>
          <p:nvPr/>
        </p:nvSpPr>
        <p:spPr>
          <a:xfrm>
            <a:off x="3264332" y="3331921"/>
            <a:ext cx="1172369" cy="1810529"/>
          </a:xfrm>
          <a:prstGeom prst="rect">
            <a:avLst/>
          </a:prstGeom>
          <a:gradFill>
            <a:gsLst>
              <a:gs pos="31000">
                <a:schemeClr val="bg1"/>
              </a:gs>
              <a:gs pos="100000">
                <a:schemeClr val="bg1">
                  <a:alpha val="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6372D662-D12C-4F32-A954-C76FC48553F5}"/>
              </a:ext>
            </a:extLst>
          </p:cNvPr>
          <p:cNvGrpSpPr/>
          <p:nvPr/>
        </p:nvGrpSpPr>
        <p:grpSpPr>
          <a:xfrm>
            <a:off x="1639868" y="2233244"/>
            <a:ext cx="4678739" cy="3676120"/>
            <a:chOff x="115869" y="764433"/>
            <a:chExt cx="4678739" cy="3676120"/>
          </a:xfrm>
        </p:grpSpPr>
        <p:grpSp>
          <p:nvGrpSpPr>
            <p:cNvPr id="7" name="Group 6">
              <a:extLst>
                <a:ext uri="{FF2B5EF4-FFF2-40B4-BE49-F238E27FC236}">
                  <a16:creationId xmlns:a16="http://schemas.microsoft.com/office/drawing/2014/main" id="{936BDF84-21CC-4513-B76E-E82280A7817A}"/>
                </a:ext>
              </a:extLst>
            </p:cNvPr>
            <p:cNvGrpSpPr/>
            <p:nvPr/>
          </p:nvGrpSpPr>
          <p:grpSpPr>
            <a:xfrm>
              <a:off x="115869" y="764433"/>
              <a:ext cx="4456132" cy="926137"/>
              <a:chOff x="282531" y="140553"/>
              <a:chExt cx="4456132" cy="926137"/>
            </a:xfrm>
          </p:grpSpPr>
          <p:grpSp>
            <p:nvGrpSpPr>
              <p:cNvPr id="56" name="Group 55">
                <a:extLst>
                  <a:ext uri="{FF2B5EF4-FFF2-40B4-BE49-F238E27FC236}">
                    <a16:creationId xmlns:a16="http://schemas.microsoft.com/office/drawing/2014/main" id="{65AE2731-041D-425D-BDAE-037F8D74DA65}"/>
                  </a:ext>
                </a:extLst>
              </p:cNvPr>
              <p:cNvGrpSpPr/>
              <p:nvPr/>
            </p:nvGrpSpPr>
            <p:grpSpPr>
              <a:xfrm>
                <a:off x="806491" y="140553"/>
                <a:ext cx="3932172" cy="926137"/>
                <a:chOff x="1196929" y="2268548"/>
                <a:chExt cx="5242898" cy="1234847"/>
              </a:xfrm>
            </p:grpSpPr>
            <p:sp>
              <p:nvSpPr>
                <p:cNvPr id="60" name="Rectangle 59">
                  <a:extLst>
                    <a:ext uri="{FF2B5EF4-FFF2-40B4-BE49-F238E27FC236}">
                      <a16:creationId xmlns:a16="http://schemas.microsoft.com/office/drawing/2014/main" id="{258A4580-32FE-4C9E-B49A-3443C1296EE5}"/>
                    </a:ext>
                  </a:extLst>
                </p:cNvPr>
                <p:cNvSpPr/>
                <p:nvPr/>
              </p:nvSpPr>
              <p:spPr>
                <a:xfrm>
                  <a:off x="1196929" y="2723696"/>
                  <a:ext cx="4912615" cy="779699"/>
                </a:xfrm>
                <a:prstGeom prst="rect">
                  <a:avLst/>
                </a:prstGeom>
              </p:spPr>
              <p:txBody>
                <a:bodyPr wrap="square" anchor="ctr">
                  <a:spAutoFit/>
                </a:bodyPr>
                <a:lstStyle/>
                <a:p>
                  <a:pPr defTabSz="685800">
                    <a:defRPr/>
                  </a:pPr>
                  <a:r>
                    <a:rPr lang="en-US" sz="1600" kern="0" dirty="0">
                      <a:solidFill>
                        <a:prstClr val="black">
                          <a:lumMod val="75000"/>
                          <a:lumOff val="25000"/>
                        </a:prstClr>
                      </a:solidFill>
                      <a:latin typeface="Arial Nova Cond" panose="020B0506020202020204" pitchFamily="34" charset="0"/>
                      <a:cs typeface="Arial" panose="020B0604020202020204" pitchFamily="34" charset="0"/>
                    </a:rPr>
                    <a:t>The role of the process owner and process management within the quality system</a:t>
                  </a:r>
                </a:p>
              </p:txBody>
            </p:sp>
            <p:sp>
              <p:nvSpPr>
                <p:cNvPr id="61" name="TextBox 60">
                  <a:extLst>
                    <a:ext uri="{FF2B5EF4-FFF2-40B4-BE49-F238E27FC236}">
                      <a16:creationId xmlns:a16="http://schemas.microsoft.com/office/drawing/2014/main" id="{224164A0-8458-4046-B4C5-D447F78A9716}"/>
                    </a:ext>
                  </a:extLst>
                </p:cNvPr>
                <p:cNvSpPr txBox="1"/>
                <p:nvPr/>
              </p:nvSpPr>
              <p:spPr>
                <a:xfrm>
                  <a:off x="1196929" y="2268548"/>
                  <a:ext cx="5242898" cy="533479"/>
                </a:xfrm>
                <a:prstGeom prst="rect">
                  <a:avLst/>
                </a:prstGeom>
                <a:noFill/>
              </p:spPr>
              <p:txBody>
                <a:bodyPr wrap="square" rtlCol="0" anchor="ctr">
                  <a:spAutoFit/>
                </a:bodyPr>
                <a:lstStyle/>
                <a:p>
                  <a:pPr defTabSz="685800">
                    <a:defRPr/>
                  </a:pPr>
                  <a:r>
                    <a:rPr lang="en-US" sz="2000" b="1" dirty="0">
                      <a:solidFill>
                        <a:prstClr val="black"/>
                      </a:solidFill>
                      <a:latin typeface="Verdana" panose="020B0604030504040204" pitchFamily="34" charset="0"/>
                      <a:ea typeface="Verdana" panose="020B0604030504040204" pitchFamily="34" charset="0"/>
                      <a:cs typeface="Arial" panose="020B0604020202020204" pitchFamily="34" charset="0"/>
                    </a:rPr>
                    <a:t>Define the Process Owner</a:t>
                  </a:r>
                </a:p>
              </p:txBody>
            </p:sp>
          </p:grpSp>
          <p:sp>
            <p:nvSpPr>
              <p:cNvPr id="3" name="TextBox 2">
                <a:extLst>
                  <a:ext uri="{FF2B5EF4-FFF2-40B4-BE49-F238E27FC236}">
                    <a16:creationId xmlns:a16="http://schemas.microsoft.com/office/drawing/2014/main" id="{A55BB82E-4073-43B2-91C5-DF5656AA25B3}"/>
                  </a:ext>
                </a:extLst>
              </p:cNvPr>
              <p:cNvSpPr txBox="1"/>
              <p:nvPr/>
            </p:nvSpPr>
            <p:spPr>
              <a:xfrm>
                <a:off x="282531" y="227503"/>
                <a:ext cx="723900" cy="400110"/>
              </a:xfrm>
              <a:prstGeom prst="rect">
                <a:avLst/>
              </a:prstGeom>
              <a:noFill/>
            </p:spPr>
            <p:txBody>
              <a:bodyPr wrap="square" rtlCol="0" anchor="ctr">
                <a:spAutoFit/>
              </a:bodyPr>
              <a:lstStyle/>
              <a:p>
                <a:pPr defTabSz="457200">
                  <a:defRPr/>
                </a:pPr>
                <a:r>
                  <a:rPr lang="en-IN" sz="2000" b="1" dirty="0">
                    <a:solidFill>
                      <a:srgbClr val="2563A8"/>
                    </a:solidFill>
                    <a:latin typeface="Arial Nova" panose="020B0504020202020204" pitchFamily="34" charset="0"/>
                    <a:ea typeface="Verdana" panose="020B0604030504040204" pitchFamily="34" charset="0"/>
                  </a:rPr>
                  <a:t>01-</a:t>
                </a:r>
              </a:p>
            </p:txBody>
          </p:sp>
        </p:grpSp>
        <p:grpSp>
          <p:nvGrpSpPr>
            <p:cNvPr id="10" name="Group 9">
              <a:extLst>
                <a:ext uri="{FF2B5EF4-FFF2-40B4-BE49-F238E27FC236}">
                  <a16:creationId xmlns:a16="http://schemas.microsoft.com/office/drawing/2014/main" id="{1F729F8E-F438-42AC-86B5-485E49B369B0}"/>
                </a:ext>
              </a:extLst>
            </p:cNvPr>
            <p:cNvGrpSpPr/>
            <p:nvPr/>
          </p:nvGrpSpPr>
          <p:grpSpPr>
            <a:xfrm>
              <a:off x="115869" y="1855315"/>
              <a:ext cx="4678739" cy="1025859"/>
              <a:chOff x="282531" y="1206721"/>
              <a:chExt cx="4678739" cy="1025859"/>
            </a:xfrm>
          </p:grpSpPr>
          <p:grpSp>
            <p:nvGrpSpPr>
              <p:cNvPr id="50" name="Group 49">
                <a:extLst>
                  <a:ext uri="{FF2B5EF4-FFF2-40B4-BE49-F238E27FC236}">
                    <a16:creationId xmlns:a16="http://schemas.microsoft.com/office/drawing/2014/main" id="{1EF2D303-D557-4386-B5EC-193B699EAA75}"/>
                  </a:ext>
                </a:extLst>
              </p:cNvPr>
              <p:cNvGrpSpPr/>
              <p:nvPr/>
            </p:nvGrpSpPr>
            <p:grpSpPr>
              <a:xfrm>
                <a:off x="806489" y="1206721"/>
                <a:ext cx="4154781" cy="1025859"/>
                <a:chOff x="1196928" y="1971438"/>
                <a:chExt cx="5539710" cy="1367808"/>
              </a:xfrm>
            </p:grpSpPr>
            <p:sp>
              <p:nvSpPr>
                <p:cNvPr id="54" name="Rectangle 53">
                  <a:extLst>
                    <a:ext uri="{FF2B5EF4-FFF2-40B4-BE49-F238E27FC236}">
                      <a16:creationId xmlns:a16="http://schemas.microsoft.com/office/drawing/2014/main" id="{C00D8C88-C7AD-42B7-89C7-C41AD22ABDF0}"/>
                    </a:ext>
                  </a:extLst>
                </p:cNvPr>
                <p:cNvSpPr/>
                <p:nvPr/>
              </p:nvSpPr>
              <p:spPr>
                <a:xfrm>
                  <a:off x="1196928" y="2887842"/>
                  <a:ext cx="4457498" cy="451404"/>
                </a:xfrm>
                <a:prstGeom prst="rect">
                  <a:avLst/>
                </a:prstGeom>
              </p:spPr>
              <p:txBody>
                <a:bodyPr wrap="square" anchor="ctr">
                  <a:spAutoFit/>
                </a:bodyPr>
                <a:lstStyle/>
                <a:p>
                  <a:pPr defTabSz="685800">
                    <a:defRPr/>
                  </a:pPr>
                  <a:r>
                    <a:rPr lang="en-US" sz="1600" kern="0" dirty="0">
                      <a:solidFill>
                        <a:prstClr val="black">
                          <a:lumMod val="75000"/>
                          <a:lumOff val="25000"/>
                        </a:prstClr>
                      </a:solidFill>
                      <a:latin typeface="Arial Nova Cond" panose="020B0506020202020204" pitchFamily="34" charset="0"/>
                      <a:cs typeface="Arial" panose="020B0604020202020204" pitchFamily="34" charset="0"/>
                    </a:rPr>
                    <a:t>How to introduce Process Ownership</a:t>
                  </a:r>
                </a:p>
              </p:txBody>
            </p:sp>
            <p:sp>
              <p:nvSpPr>
                <p:cNvPr id="55" name="TextBox 54">
                  <a:extLst>
                    <a:ext uri="{FF2B5EF4-FFF2-40B4-BE49-F238E27FC236}">
                      <a16:creationId xmlns:a16="http://schemas.microsoft.com/office/drawing/2014/main" id="{0155CCF7-EE26-4A0C-8E9D-810EB7DDBC2E}"/>
                    </a:ext>
                  </a:extLst>
                </p:cNvPr>
                <p:cNvSpPr txBox="1"/>
                <p:nvPr/>
              </p:nvSpPr>
              <p:spPr>
                <a:xfrm>
                  <a:off x="1196929" y="1971438"/>
                  <a:ext cx="5539709" cy="943846"/>
                </a:xfrm>
                <a:prstGeom prst="rect">
                  <a:avLst/>
                </a:prstGeom>
                <a:noFill/>
              </p:spPr>
              <p:txBody>
                <a:bodyPr wrap="square" rtlCol="0" anchor="ctr">
                  <a:spAutoFit/>
                </a:bodyPr>
                <a:lstStyle/>
                <a:p>
                  <a:pPr defTabSz="685800">
                    <a:defRPr/>
                  </a:pPr>
                  <a:r>
                    <a:rPr lang="en-US" sz="2000" b="1" dirty="0">
                      <a:solidFill>
                        <a:prstClr val="black"/>
                      </a:solidFill>
                      <a:latin typeface="Verdana" panose="020B0604030504040204" pitchFamily="34" charset="0"/>
                      <a:ea typeface="Verdana" panose="020B0604030504040204" pitchFamily="34" charset="0"/>
                      <a:cs typeface="Arial" panose="020B0604020202020204" pitchFamily="34" charset="0"/>
                    </a:rPr>
                    <a:t>Evaluate the Change Program</a:t>
                  </a:r>
                </a:p>
              </p:txBody>
            </p:sp>
          </p:grpSp>
          <p:sp>
            <p:nvSpPr>
              <p:cNvPr id="5" name="TextBox 4">
                <a:extLst>
                  <a:ext uri="{FF2B5EF4-FFF2-40B4-BE49-F238E27FC236}">
                    <a16:creationId xmlns:a16="http://schemas.microsoft.com/office/drawing/2014/main" id="{B3DAEB87-4898-428A-B83F-9D6A403C38ED}"/>
                  </a:ext>
                </a:extLst>
              </p:cNvPr>
              <p:cNvSpPr txBox="1"/>
              <p:nvPr/>
            </p:nvSpPr>
            <p:spPr>
              <a:xfrm>
                <a:off x="282531" y="1516503"/>
                <a:ext cx="723900" cy="400110"/>
              </a:xfrm>
              <a:prstGeom prst="rect">
                <a:avLst/>
              </a:prstGeom>
              <a:noFill/>
            </p:spPr>
            <p:txBody>
              <a:bodyPr wrap="square" rtlCol="0" anchor="ctr">
                <a:spAutoFit/>
              </a:bodyPr>
              <a:lstStyle/>
              <a:p>
                <a:pPr defTabSz="457200">
                  <a:defRPr/>
                </a:pPr>
                <a:r>
                  <a:rPr lang="en-IN" sz="2000" b="1" dirty="0">
                    <a:solidFill>
                      <a:srgbClr val="2563A8"/>
                    </a:solidFill>
                    <a:latin typeface="Arial Nova" panose="020B0504020202020204" pitchFamily="34" charset="0"/>
                    <a:ea typeface="Verdana" panose="020B0604030504040204" pitchFamily="34" charset="0"/>
                  </a:rPr>
                  <a:t>02-</a:t>
                </a:r>
              </a:p>
            </p:txBody>
          </p:sp>
        </p:grpSp>
        <p:grpSp>
          <p:nvGrpSpPr>
            <p:cNvPr id="32" name="Group 31">
              <a:extLst>
                <a:ext uri="{FF2B5EF4-FFF2-40B4-BE49-F238E27FC236}">
                  <a16:creationId xmlns:a16="http://schemas.microsoft.com/office/drawing/2014/main" id="{5A0AEBE8-877E-466C-AA78-4D88CFB4A411}"/>
                </a:ext>
              </a:extLst>
            </p:cNvPr>
            <p:cNvGrpSpPr/>
            <p:nvPr/>
          </p:nvGrpSpPr>
          <p:grpSpPr>
            <a:xfrm>
              <a:off x="115869" y="3237972"/>
              <a:ext cx="4554883" cy="1202581"/>
              <a:chOff x="282531" y="1275665"/>
              <a:chExt cx="4554883" cy="1202581"/>
            </a:xfrm>
          </p:grpSpPr>
          <p:grpSp>
            <p:nvGrpSpPr>
              <p:cNvPr id="33" name="Group 32">
                <a:extLst>
                  <a:ext uri="{FF2B5EF4-FFF2-40B4-BE49-F238E27FC236}">
                    <a16:creationId xmlns:a16="http://schemas.microsoft.com/office/drawing/2014/main" id="{6E1807B0-A16A-4BCC-8514-39A3DA3B7F27}"/>
                  </a:ext>
                </a:extLst>
              </p:cNvPr>
              <p:cNvGrpSpPr/>
              <p:nvPr/>
            </p:nvGrpSpPr>
            <p:grpSpPr>
              <a:xfrm>
                <a:off x="806490" y="1275665"/>
                <a:ext cx="4030924" cy="1202581"/>
                <a:chOff x="1196929" y="2063365"/>
                <a:chExt cx="5374567" cy="1603439"/>
              </a:xfrm>
            </p:grpSpPr>
            <p:sp>
              <p:nvSpPr>
                <p:cNvPr id="36" name="Rectangle 35">
                  <a:extLst>
                    <a:ext uri="{FF2B5EF4-FFF2-40B4-BE49-F238E27FC236}">
                      <a16:creationId xmlns:a16="http://schemas.microsoft.com/office/drawing/2014/main" id="{552737D9-BB35-4499-BAD2-182E6883157D}"/>
                    </a:ext>
                  </a:extLst>
                </p:cNvPr>
                <p:cNvSpPr/>
                <p:nvPr/>
              </p:nvSpPr>
              <p:spPr>
                <a:xfrm>
                  <a:off x="1244026" y="2887105"/>
                  <a:ext cx="5127115" cy="779699"/>
                </a:xfrm>
                <a:prstGeom prst="rect">
                  <a:avLst/>
                </a:prstGeom>
              </p:spPr>
              <p:txBody>
                <a:bodyPr wrap="square" anchor="ctr">
                  <a:spAutoFit/>
                </a:bodyPr>
                <a:lstStyle/>
                <a:p>
                  <a:pPr defTabSz="685800">
                    <a:defRPr/>
                  </a:pPr>
                  <a:r>
                    <a:rPr lang="en-US" sz="1600" kern="0" dirty="0">
                      <a:solidFill>
                        <a:prstClr val="black">
                          <a:lumMod val="75000"/>
                          <a:lumOff val="25000"/>
                        </a:prstClr>
                      </a:solidFill>
                      <a:latin typeface="Arial Nova Cond" panose="020B0506020202020204" pitchFamily="34" charset="0"/>
                      <a:cs typeface="Arial" panose="020B0604020202020204" pitchFamily="34" charset="0"/>
                    </a:rPr>
                    <a:t>How to train and empower Process Owners to drive action</a:t>
                  </a:r>
                </a:p>
              </p:txBody>
            </p:sp>
            <p:sp>
              <p:nvSpPr>
                <p:cNvPr id="37" name="TextBox 36">
                  <a:extLst>
                    <a:ext uri="{FF2B5EF4-FFF2-40B4-BE49-F238E27FC236}">
                      <a16:creationId xmlns:a16="http://schemas.microsoft.com/office/drawing/2014/main" id="{4D2CBEAE-EB30-449F-ADD6-835C56F37B82}"/>
                    </a:ext>
                  </a:extLst>
                </p:cNvPr>
                <p:cNvSpPr txBox="1"/>
                <p:nvPr/>
              </p:nvSpPr>
              <p:spPr>
                <a:xfrm>
                  <a:off x="1196929" y="2063365"/>
                  <a:ext cx="5374567" cy="943847"/>
                </a:xfrm>
                <a:prstGeom prst="rect">
                  <a:avLst/>
                </a:prstGeom>
                <a:noFill/>
              </p:spPr>
              <p:txBody>
                <a:bodyPr wrap="square" rtlCol="0" anchor="ctr">
                  <a:spAutoFit/>
                </a:bodyPr>
                <a:lstStyle/>
                <a:p>
                  <a:pPr defTabSz="685800">
                    <a:defRPr/>
                  </a:pPr>
                  <a:r>
                    <a:rPr lang="en-US" sz="2000" b="1" dirty="0">
                      <a:solidFill>
                        <a:prstClr val="black"/>
                      </a:solidFill>
                      <a:latin typeface="Verdana" panose="020B0604030504040204" pitchFamily="34" charset="0"/>
                      <a:ea typeface="Verdana" panose="020B0604030504040204" pitchFamily="34" charset="0"/>
                      <a:cs typeface="Arial" panose="020B0604020202020204" pitchFamily="34" charset="0"/>
                    </a:rPr>
                    <a:t>Describe how Process Owners are Empowered</a:t>
                  </a:r>
                </a:p>
              </p:txBody>
            </p:sp>
          </p:grpSp>
          <p:sp>
            <p:nvSpPr>
              <p:cNvPr id="35" name="TextBox 34">
                <a:extLst>
                  <a:ext uri="{FF2B5EF4-FFF2-40B4-BE49-F238E27FC236}">
                    <a16:creationId xmlns:a16="http://schemas.microsoft.com/office/drawing/2014/main" id="{0BF7E638-A7B0-4B06-B357-CC1A67DB4AF0}"/>
                  </a:ext>
                </a:extLst>
              </p:cNvPr>
              <p:cNvSpPr txBox="1"/>
              <p:nvPr/>
            </p:nvSpPr>
            <p:spPr>
              <a:xfrm>
                <a:off x="282531" y="1516503"/>
                <a:ext cx="723900" cy="400110"/>
              </a:xfrm>
              <a:prstGeom prst="rect">
                <a:avLst/>
              </a:prstGeom>
              <a:noFill/>
            </p:spPr>
            <p:txBody>
              <a:bodyPr wrap="square" rtlCol="0" anchor="ctr">
                <a:spAutoFit/>
              </a:bodyPr>
              <a:lstStyle/>
              <a:p>
                <a:pPr defTabSz="457200">
                  <a:defRPr/>
                </a:pPr>
                <a:r>
                  <a:rPr lang="en-IN" sz="2000" b="1" dirty="0">
                    <a:solidFill>
                      <a:srgbClr val="2563A8"/>
                    </a:solidFill>
                    <a:latin typeface="Arial Nova" panose="020B0504020202020204" pitchFamily="34" charset="0"/>
                    <a:ea typeface="Verdana" panose="020B0604030504040204" pitchFamily="34" charset="0"/>
                  </a:rPr>
                  <a:t>03-</a:t>
                </a:r>
              </a:p>
            </p:txBody>
          </p:sp>
        </p:grpSp>
      </p:grpSp>
    </p:spTree>
    <p:extLst>
      <p:ext uri="{BB962C8B-B14F-4D97-AF65-F5344CB8AC3E}">
        <p14:creationId xmlns:p14="http://schemas.microsoft.com/office/powerpoint/2010/main" val="9504394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rot="19662328">
            <a:off x="1234546" y="2370666"/>
            <a:ext cx="3002585" cy="859791"/>
          </a:xfrm>
          <a:prstGeom prst="rect">
            <a:avLst/>
          </a:prstGeom>
          <a:noFill/>
        </p:spPr>
        <p:txBody>
          <a:bodyPr wrap="square" rtlCol="0" anchor="ctr" anchorCtr="0">
            <a:prstTxWarp prst="textArchUp">
              <a:avLst>
                <a:gd name="adj" fmla="val 10792606"/>
              </a:avLst>
            </a:prstTxWarp>
            <a:spAutoFit/>
          </a:bodyPr>
          <a:lstStyle/>
          <a:p>
            <a:pPr algn="ctr">
              <a:lnSpc>
                <a:spcPct val="90000"/>
              </a:lnSpc>
            </a:pPr>
            <a:r>
              <a:rPr lang="en-US" sz="2000" b="1" kern="0" dirty="0">
                <a:solidFill>
                  <a:schemeClr val="tx1">
                    <a:lumMod val="75000"/>
                    <a:lumOff val="25000"/>
                  </a:schemeClr>
                </a:solidFill>
                <a:latin typeface="Arial" panose="020B0604020202020204" pitchFamily="34" charset="0"/>
                <a:cs typeface="Arial" panose="020B0604020202020204" pitchFamily="34" charset="0"/>
              </a:rPr>
              <a:t>Processes are </a:t>
            </a:r>
          </a:p>
          <a:p>
            <a:pPr algn="ctr">
              <a:lnSpc>
                <a:spcPct val="90000"/>
              </a:lnSpc>
            </a:pPr>
            <a:r>
              <a:rPr lang="en-US" sz="2000" b="1" kern="0" dirty="0">
                <a:solidFill>
                  <a:schemeClr val="tx1">
                    <a:lumMod val="75000"/>
                    <a:lumOff val="25000"/>
                  </a:schemeClr>
                </a:solidFill>
                <a:latin typeface="Arial" panose="020B0604020202020204" pitchFamily="34" charset="0"/>
                <a:cs typeface="Arial" panose="020B0604020202020204" pitchFamily="34" charset="0"/>
              </a:rPr>
              <a:t>complicated</a:t>
            </a:r>
          </a:p>
        </p:txBody>
      </p:sp>
      <p:sp>
        <p:nvSpPr>
          <p:cNvPr id="8" name="Freeform 7"/>
          <p:cNvSpPr>
            <a:spLocks/>
          </p:cNvSpPr>
          <p:nvPr/>
        </p:nvSpPr>
        <p:spPr bwMode="auto">
          <a:xfrm>
            <a:off x="1622427" y="2099467"/>
            <a:ext cx="3279775" cy="3500439"/>
          </a:xfrm>
          <a:custGeom>
            <a:avLst/>
            <a:gdLst>
              <a:gd name="T0" fmla="*/ 1438 w 2066"/>
              <a:gd name="T1" fmla="*/ 0 h 2205"/>
              <a:gd name="T2" fmla="*/ 2066 w 2066"/>
              <a:gd name="T3" fmla="*/ 1710 h 2205"/>
              <a:gd name="T4" fmla="*/ 1939 w 2066"/>
              <a:gd name="T5" fmla="*/ 1760 h 2205"/>
              <a:gd name="T6" fmla="*/ 1813 w 2066"/>
              <a:gd name="T7" fmla="*/ 1817 h 2205"/>
              <a:gd name="T8" fmla="*/ 1691 w 2066"/>
              <a:gd name="T9" fmla="*/ 1882 h 2205"/>
              <a:gd name="T10" fmla="*/ 1575 w 2066"/>
              <a:gd name="T11" fmla="*/ 1952 h 2205"/>
              <a:gd name="T12" fmla="*/ 1463 w 2066"/>
              <a:gd name="T13" fmla="*/ 2031 h 2205"/>
              <a:gd name="T14" fmla="*/ 1356 w 2066"/>
              <a:gd name="T15" fmla="*/ 2115 h 2205"/>
              <a:gd name="T16" fmla="*/ 1255 w 2066"/>
              <a:gd name="T17" fmla="*/ 2205 h 2205"/>
              <a:gd name="T18" fmla="*/ 0 w 2066"/>
              <a:gd name="T19" fmla="*/ 881 h 2205"/>
              <a:gd name="T20" fmla="*/ 140 w 2066"/>
              <a:gd name="T21" fmla="*/ 757 h 2205"/>
              <a:gd name="T22" fmla="*/ 286 w 2066"/>
              <a:gd name="T23" fmla="*/ 637 h 2205"/>
              <a:gd name="T24" fmla="*/ 435 w 2066"/>
              <a:gd name="T25" fmla="*/ 525 h 2205"/>
              <a:gd name="T26" fmla="*/ 591 w 2066"/>
              <a:gd name="T27" fmla="*/ 420 h 2205"/>
              <a:gd name="T28" fmla="*/ 751 w 2066"/>
              <a:gd name="T29" fmla="*/ 321 h 2205"/>
              <a:gd name="T30" fmla="*/ 916 w 2066"/>
              <a:gd name="T31" fmla="*/ 229 h 2205"/>
              <a:gd name="T32" fmla="*/ 1086 w 2066"/>
              <a:gd name="T33" fmla="*/ 145 h 2205"/>
              <a:gd name="T34" fmla="*/ 1260 w 2066"/>
              <a:gd name="T35" fmla="*/ 68 h 2205"/>
              <a:gd name="T36" fmla="*/ 1438 w 2066"/>
              <a:gd name="T37" fmla="*/ 0 h 2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66" h="2205">
                <a:moveTo>
                  <a:pt x="1438" y="0"/>
                </a:moveTo>
                <a:lnTo>
                  <a:pt x="2066" y="1710"/>
                </a:lnTo>
                <a:lnTo>
                  <a:pt x="1939" y="1760"/>
                </a:lnTo>
                <a:lnTo>
                  <a:pt x="1813" y="1817"/>
                </a:lnTo>
                <a:lnTo>
                  <a:pt x="1691" y="1882"/>
                </a:lnTo>
                <a:lnTo>
                  <a:pt x="1575" y="1952"/>
                </a:lnTo>
                <a:lnTo>
                  <a:pt x="1463" y="2031"/>
                </a:lnTo>
                <a:lnTo>
                  <a:pt x="1356" y="2115"/>
                </a:lnTo>
                <a:lnTo>
                  <a:pt x="1255" y="2205"/>
                </a:lnTo>
                <a:lnTo>
                  <a:pt x="0" y="881"/>
                </a:lnTo>
                <a:lnTo>
                  <a:pt x="140" y="757"/>
                </a:lnTo>
                <a:lnTo>
                  <a:pt x="286" y="637"/>
                </a:lnTo>
                <a:lnTo>
                  <a:pt x="435" y="525"/>
                </a:lnTo>
                <a:lnTo>
                  <a:pt x="591" y="420"/>
                </a:lnTo>
                <a:lnTo>
                  <a:pt x="751" y="321"/>
                </a:lnTo>
                <a:lnTo>
                  <a:pt x="916" y="229"/>
                </a:lnTo>
                <a:lnTo>
                  <a:pt x="1086" y="145"/>
                </a:lnTo>
                <a:lnTo>
                  <a:pt x="1260" y="68"/>
                </a:lnTo>
                <a:lnTo>
                  <a:pt x="1438" y="0"/>
                </a:lnTo>
                <a:close/>
              </a:path>
            </a:pathLst>
          </a:custGeom>
          <a:gradFill flip="none" rotWithShape="1">
            <a:gsLst>
              <a:gs pos="100000">
                <a:schemeClr val="accent1"/>
              </a:gs>
              <a:gs pos="0">
                <a:schemeClr val="accent1">
                  <a:lumMod val="75000"/>
                </a:schemeClr>
              </a:gs>
            </a:gsLst>
            <a:lin ang="0" scaled="1"/>
            <a:tileRect/>
          </a:gradFill>
          <a:ln w="0">
            <a:noFill/>
            <a:prstDash val="solid"/>
            <a:round/>
            <a:headEnd/>
            <a:tailEnd/>
          </a:ln>
          <a:effectLst>
            <a:outerShdw dist="76200" dir="5400000" algn="tr" rotWithShape="0">
              <a:prstClr val="black">
                <a:alpha val="20000"/>
              </a:prstClr>
            </a:outerShdw>
          </a:effectLst>
        </p:spPr>
        <p:txBody>
          <a:bodyPr vert="horz" wrap="square" lIns="91440" tIns="45720" rIns="91440" bIns="45720" numCol="1" anchor="t" anchorCtr="0" compatLnSpc="1">
            <a:prstTxWarp prst="textNoShape">
              <a:avLst/>
            </a:prstTxWarp>
          </a:bodyPr>
          <a:lstStyle/>
          <a:p>
            <a:endParaRPr lang="en-IN" sz="1351"/>
          </a:p>
        </p:txBody>
      </p:sp>
      <p:sp>
        <p:nvSpPr>
          <p:cNvPr id="15" name="TextBox 14"/>
          <p:cNvSpPr txBox="1"/>
          <p:nvPr/>
        </p:nvSpPr>
        <p:spPr>
          <a:xfrm rot="19776421">
            <a:off x="2776581" y="3492792"/>
            <a:ext cx="1879195" cy="1643527"/>
          </a:xfrm>
          <a:prstGeom prst="rect">
            <a:avLst/>
          </a:prstGeom>
          <a:noFill/>
        </p:spPr>
        <p:txBody>
          <a:bodyPr wrap="square" rtlCol="0" anchor="ctr" anchorCtr="0">
            <a:spAutoFit/>
          </a:bodyPr>
          <a:lstStyle/>
          <a:p>
            <a:pPr algn="ctr">
              <a:lnSpc>
                <a:spcPct val="90000"/>
              </a:lnSpc>
            </a:pPr>
            <a:r>
              <a:rPr lang="en-US" sz="1400" kern="0" dirty="0">
                <a:solidFill>
                  <a:schemeClr val="bg1"/>
                </a:solidFill>
                <a:latin typeface="Arial" panose="020B0604020202020204" pitchFamily="34" charset="0"/>
                <a:cs typeface="Arial" panose="020B0604020202020204" pitchFamily="34" charset="0"/>
              </a:rPr>
              <a:t>Balkanized processes</a:t>
            </a:r>
          </a:p>
          <a:p>
            <a:pPr algn="ctr">
              <a:lnSpc>
                <a:spcPct val="90000"/>
              </a:lnSpc>
            </a:pPr>
            <a:endParaRPr lang="en-US" sz="1400" kern="0" dirty="0">
              <a:solidFill>
                <a:schemeClr val="bg1"/>
              </a:solidFill>
              <a:latin typeface="Arial" panose="020B0604020202020204" pitchFamily="34" charset="0"/>
              <a:cs typeface="Arial" panose="020B0604020202020204" pitchFamily="34" charset="0"/>
            </a:endParaRPr>
          </a:p>
          <a:p>
            <a:pPr algn="ctr">
              <a:lnSpc>
                <a:spcPct val="90000"/>
              </a:lnSpc>
            </a:pPr>
            <a:r>
              <a:rPr lang="en-US" sz="1400" kern="0" dirty="0">
                <a:solidFill>
                  <a:schemeClr val="bg1"/>
                </a:solidFill>
                <a:latin typeface="Arial" panose="020B0604020202020204" pitchFamily="34" charset="0"/>
                <a:cs typeface="Arial" panose="020B0604020202020204" pitchFamily="34" charset="0"/>
              </a:rPr>
              <a:t>Missing segments of processes</a:t>
            </a:r>
          </a:p>
          <a:p>
            <a:pPr algn="ctr">
              <a:lnSpc>
                <a:spcPct val="90000"/>
              </a:lnSpc>
            </a:pPr>
            <a:endParaRPr lang="en-US" sz="1400" kern="0" dirty="0">
              <a:solidFill>
                <a:schemeClr val="bg1"/>
              </a:solidFill>
              <a:latin typeface="Arial" panose="020B0604020202020204" pitchFamily="34" charset="0"/>
              <a:cs typeface="Arial" panose="020B0604020202020204" pitchFamily="34" charset="0"/>
            </a:endParaRPr>
          </a:p>
          <a:p>
            <a:pPr algn="ctr">
              <a:lnSpc>
                <a:spcPct val="90000"/>
              </a:lnSpc>
            </a:pPr>
            <a:r>
              <a:rPr lang="en-US" sz="1400" kern="0" dirty="0">
                <a:solidFill>
                  <a:schemeClr val="bg1"/>
                </a:solidFill>
                <a:latin typeface="Arial" panose="020B0604020202020204" pitchFamily="34" charset="0"/>
                <a:cs typeface="Arial" panose="020B0604020202020204" pitchFamily="34" charset="0"/>
              </a:rPr>
              <a:t>40% of deviations are “Manpower”</a:t>
            </a:r>
          </a:p>
        </p:txBody>
      </p:sp>
      <p:sp>
        <p:nvSpPr>
          <p:cNvPr id="19" name="TextBox 18"/>
          <p:cNvSpPr txBox="1"/>
          <p:nvPr/>
        </p:nvSpPr>
        <p:spPr>
          <a:xfrm>
            <a:off x="4617413" y="1447802"/>
            <a:ext cx="3002585" cy="859791"/>
          </a:xfrm>
          <a:prstGeom prst="rect">
            <a:avLst/>
          </a:prstGeom>
          <a:noFill/>
        </p:spPr>
        <p:txBody>
          <a:bodyPr wrap="square" rtlCol="0" anchor="ctr" anchorCtr="0">
            <a:prstTxWarp prst="textArchUp">
              <a:avLst>
                <a:gd name="adj" fmla="val 10792606"/>
              </a:avLst>
            </a:prstTxWarp>
            <a:spAutoFit/>
          </a:bodyPr>
          <a:lstStyle/>
          <a:p>
            <a:pPr algn="ctr">
              <a:lnSpc>
                <a:spcPct val="90000"/>
              </a:lnSpc>
            </a:pPr>
            <a:r>
              <a:rPr lang="en-US" sz="2000" b="1" kern="0" dirty="0">
                <a:solidFill>
                  <a:schemeClr val="tx1">
                    <a:lumMod val="75000"/>
                    <a:lumOff val="25000"/>
                  </a:schemeClr>
                </a:solidFill>
                <a:latin typeface="Arial" panose="020B0604020202020204" pitchFamily="34" charset="0"/>
                <a:cs typeface="Arial" panose="020B0604020202020204" pitchFamily="34" charset="0"/>
              </a:rPr>
              <a:t>Changes take too long</a:t>
            </a:r>
          </a:p>
        </p:txBody>
      </p:sp>
      <p:sp>
        <p:nvSpPr>
          <p:cNvPr id="9" name="Freeform 8"/>
          <p:cNvSpPr>
            <a:spLocks/>
          </p:cNvSpPr>
          <p:nvPr/>
        </p:nvSpPr>
        <p:spPr bwMode="auto">
          <a:xfrm>
            <a:off x="4786314" y="1708943"/>
            <a:ext cx="2670175" cy="2970213"/>
          </a:xfrm>
          <a:custGeom>
            <a:avLst/>
            <a:gdLst>
              <a:gd name="T0" fmla="*/ 853 w 1682"/>
              <a:gd name="T1" fmla="*/ 0 h 1871"/>
              <a:gd name="T2" fmla="*/ 1064 w 1682"/>
              <a:gd name="T3" fmla="*/ 5 h 1871"/>
              <a:gd name="T4" fmla="*/ 1273 w 1682"/>
              <a:gd name="T5" fmla="*/ 21 h 1871"/>
              <a:gd name="T6" fmla="*/ 1479 w 1682"/>
              <a:gd name="T7" fmla="*/ 46 h 1871"/>
              <a:gd name="T8" fmla="*/ 1682 w 1682"/>
              <a:gd name="T9" fmla="*/ 82 h 1871"/>
              <a:gd name="T10" fmla="*/ 1334 w 1682"/>
              <a:gd name="T11" fmla="*/ 1871 h 1871"/>
              <a:gd name="T12" fmla="*/ 1177 w 1682"/>
              <a:gd name="T13" fmla="*/ 1844 h 1871"/>
              <a:gd name="T14" fmla="*/ 1016 w 1682"/>
              <a:gd name="T15" fmla="*/ 1828 h 1871"/>
              <a:gd name="T16" fmla="*/ 853 w 1682"/>
              <a:gd name="T17" fmla="*/ 1823 h 1871"/>
              <a:gd name="T18" fmla="*/ 695 w 1682"/>
              <a:gd name="T19" fmla="*/ 1827 h 1871"/>
              <a:gd name="T20" fmla="*/ 540 w 1682"/>
              <a:gd name="T21" fmla="*/ 1843 h 1871"/>
              <a:gd name="T22" fmla="*/ 388 w 1682"/>
              <a:gd name="T23" fmla="*/ 1868 h 1871"/>
              <a:gd name="T24" fmla="*/ 0 w 1682"/>
              <a:gd name="T25" fmla="*/ 88 h 1871"/>
              <a:gd name="T26" fmla="*/ 208 w 1682"/>
              <a:gd name="T27" fmla="*/ 50 h 1871"/>
              <a:gd name="T28" fmla="*/ 420 w 1682"/>
              <a:gd name="T29" fmla="*/ 23 h 1871"/>
              <a:gd name="T30" fmla="*/ 635 w 1682"/>
              <a:gd name="T31" fmla="*/ 5 h 1871"/>
              <a:gd name="T32" fmla="*/ 853 w 1682"/>
              <a:gd name="T33" fmla="*/ 0 h 1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82" h="1871">
                <a:moveTo>
                  <a:pt x="853" y="0"/>
                </a:moveTo>
                <a:lnTo>
                  <a:pt x="1064" y="5"/>
                </a:lnTo>
                <a:lnTo>
                  <a:pt x="1273" y="21"/>
                </a:lnTo>
                <a:lnTo>
                  <a:pt x="1479" y="46"/>
                </a:lnTo>
                <a:lnTo>
                  <a:pt x="1682" y="82"/>
                </a:lnTo>
                <a:lnTo>
                  <a:pt x="1334" y="1871"/>
                </a:lnTo>
                <a:lnTo>
                  <a:pt x="1177" y="1844"/>
                </a:lnTo>
                <a:lnTo>
                  <a:pt x="1016" y="1828"/>
                </a:lnTo>
                <a:lnTo>
                  <a:pt x="853" y="1823"/>
                </a:lnTo>
                <a:lnTo>
                  <a:pt x="695" y="1827"/>
                </a:lnTo>
                <a:lnTo>
                  <a:pt x="540" y="1843"/>
                </a:lnTo>
                <a:lnTo>
                  <a:pt x="388" y="1868"/>
                </a:lnTo>
                <a:lnTo>
                  <a:pt x="0" y="88"/>
                </a:lnTo>
                <a:lnTo>
                  <a:pt x="208" y="50"/>
                </a:lnTo>
                <a:lnTo>
                  <a:pt x="420" y="23"/>
                </a:lnTo>
                <a:lnTo>
                  <a:pt x="635" y="5"/>
                </a:lnTo>
                <a:lnTo>
                  <a:pt x="853" y="0"/>
                </a:lnTo>
                <a:close/>
              </a:path>
            </a:pathLst>
          </a:custGeom>
          <a:gradFill flip="none" rotWithShape="1">
            <a:gsLst>
              <a:gs pos="100000">
                <a:schemeClr val="accent3">
                  <a:alpha val="65000"/>
                </a:schemeClr>
              </a:gs>
              <a:gs pos="0">
                <a:schemeClr val="accent3">
                  <a:lumMod val="75000"/>
                </a:schemeClr>
              </a:gs>
            </a:gsLst>
            <a:lin ang="16200000" scaled="1"/>
            <a:tileRect/>
          </a:gradFill>
          <a:ln w="0">
            <a:noFill/>
            <a:prstDash val="solid"/>
            <a:round/>
            <a:headEnd/>
            <a:tailEnd/>
          </a:ln>
          <a:effectLst>
            <a:outerShdw dist="76200" dir="5400000" algn="tr" rotWithShape="0">
              <a:prstClr val="black">
                <a:alpha val="20000"/>
              </a:prstClr>
            </a:outerShdw>
          </a:effectLst>
        </p:spPr>
        <p:txBody>
          <a:bodyPr vert="horz" wrap="square" lIns="91440" tIns="45720" rIns="91440" bIns="45720" numCol="1" anchor="t" anchorCtr="0" compatLnSpc="1">
            <a:prstTxWarp prst="textNoShape">
              <a:avLst/>
            </a:prstTxWarp>
          </a:bodyPr>
          <a:lstStyle/>
          <a:p>
            <a:endParaRPr lang="en-IN" sz="1351"/>
          </a:p>
        </p:txBody>
      </p:sp>
      <p:sp>
        <p:nvSpPr>
          <p:cNvPr id="17" name="TextBox 16"/>
          <p:cNvSpPr txBox="1"/>
          <p:nvPr/>
        </p:nvSpPr>
        <p:spPr>
          <a:xfrm>
            <a:off x="5163578" y="3078649"/>
            <a:ext cx="1911653" cy="1255728"/>
          </a:xfrm>
          <a:prstGeom prst="rect">
            <a:avLst/>
          </a:prstGeom>
          <a:noFill/>
        </p:spPr>
        <p:txBody>
          <a:bodyPr wrap="square" rtlCol="0" anchor="ctr" anchorCtr="0">
            <a:spAutoFit/>
          </a:bodyPr>
          <a:lstStyle/>
          <a:p>
            <a:pPr algn="ctr">
              <a:lnSpc>
                <a:spcPct val="90000"/>
              </a:lnSpc>
            </a:pPr>
            <a:r>
              <a:rPr lang="en-US" sz="1400" kern="0" dirty="0">
                <a:solidFill>
                  <a:schemeClr val="bg1"/>
                </a:solidFill>
                <a:latin typeface="Arial" panose="020B0604020202020204" pitchFamily="34" charset="0"/>
                <a:cs typeface="Arial" panose="020B0604020202020204" pitchFamily="34" charset="0"/>
              </a:rPr>
              <a:t>Average change to process and procedure&gt;100 days</a:t>
            </a:r>
          </a:p>
          <a:p>
            <a:pPr algn="ctr">
              <a:lnSpc>
                <a:spcPct val="90000"/>
              </a:lnSpc>
            </a:pPr>
            <a:endParaRPr lang="en-US" sz="1400" kern="0" dirty="0">
              <a:solidFill>
                <a:schemeClr val="bg1"/>
              </a:solidFill>
              <a:latin typeface="Arial" panose="020B0604020202020204" pitchFamily="34" charset="0"/>
              <a:cs typeface="Arial" panose="020B0604020202020204" pitchFamily="34" charset="0"/>
            </a:endParaRPr>
          </a:p>
          <a:p>
            <a:pPr algn="ctr">
              <a:lnSpc>
                <a:spcPct val="90000"/>
              </a:lnSpc>
            </a:pPr>
            <a:r>
              <a:rPr lang="en-US" sz="1400" kern="0" dirty="0">
                <a:solidFill>
                  <a:schemeClr val="bg1"/>
                </a:solidFill>
                <a:latin typeface="Arial" panose="020B0604020202020204" pitchFamily="34" charset="0"/>
                <a:cs typeface="Arial" panose="020B0604020202020204" pitchFamily="34" charset="0"/>
              </a:rPr>
              <a:t>Significant changes are expensive</a:t>
            </a:r>
          </a:p>
        </p:txBody>
      </p:sp>
      <p:sp>
        <p:nvSpPr>
          <p:cNvPr id="21" name="TextBox 20"/>
          <p:cNvSpPr txBox="1"/>
          <p:nvPr/>
        </p:nvSpPr>
        <p:spPr>
          <a:xfrm rot="1912578">
            <a:off x="7956404" y="2379131"/>
            <a:ext cx="3002585" cy="859791"/>
          </a:xfrm>
          <a:prstGeom prst="rect">
            <a:avLst/>
          </a:prstGeom>
          <a:noFill/>
        </p:spPr>
        <p:txBody>
          <a:bodyPr wrap="square" rtlCol="0" anchor="ctr" anchorCtr="0">
            <a:prstTxWarp prst="textArchUp">
              <a:avLst>
                <a:gd name="adj" fmla="val 10792606"/>
              </a:avLst>
            </a:prstTxWarp>
            <a:spAutoFit/>
          </a:bodyPr>
          <a:lstStyle/>
          <a:p>
            <a:pPr algn="ctr">
              <a:lnSpc>
                <a:spcPct val="90000"/>
              </a:lnSpc>
            </a:pPr>
            <a:r>
              <a:rPr lang="en-US" sz="2000" b="1" kern="0" dirty="0">
                <a:solidFill>
                  <a:schemeClr val="tx1">
                    <a:lumMod val="75000"/>
                    <a:lumOff val="25000"/>
                  </a:schemeClr>
                </a:solidFill>
                <a:latin typeface="Arial" panose="020B0604020202020204" pitchFamily="34" charset="0"/>
                <a:cs typeface="Arial" panose="020B0604020202020204" pitchFamily="34" charset="0"/>
              </a:rPr>
              <a:t>Uncertain Accountability</a:t>
            </a:r>
          </a:p>
        </p:txBody>
      </p:sp>
      <p:sp>
        <p:nvSpPr>
          <p:cNvPr id="7" name="Freeform 6"/>
          <p:cNvSpPr>
            <a:spLocks/>
          </p:cNvSpPr>
          <p:nvPr/>
        </p:nvSpPr>
        <p:spPr bwMode="auto">
          <a:xfrm>
            <a:off x="7396165" y="2082006"/>
            <a:ext cx="3211513" cy="3514725"/>
          </a:xfrm>
          <a:custGeom>
            <a:avLst/>
            <a:gdLst>
              <a:gd name="T0" fmla="*/ 593 w 2023"/>
              <a:gd name="T1" fmla="*/ 0 h 2214"/>
              <a:gd name="T2" fmla="*/ 769 w 2023"/>
              <a:gd name="T3" fmla="*/ 68 h 2214"/>
              <a:gd name="T4" fmla="*/ 941 w 2023"/>
              <a:gd name="T5" fmla="*/ 142 h 2214"/>
              <a:gd name="T6" fmla="*/ 1110 w 2023"/>
              <a:gd name="T7" fmla="*/ 224 h 2214"/>
              <a:gd name="T8" fmla="*/ 1275 w 2023"/>
              <a:gd name="T9" fmla="*/ 314 h 2214"/>
              <a:gd name="T10" fmla="*/ 1435 w 2023"/>
              <a:gd name="T11" fmla="*/ 411 h 2214"/>
              <a:gd name="T12" fmla="*/ 1589 w 2023"/>
              <a:gd name="T13" fmla="*/ 515 h 2214"/>
              <a:gd name="T14" fmla="*/ 1740 w 2023"/>
              <a:gd name="T15" fmla="*/ 624 h 2214"/>
              <a:gd name="T16" fmla="*/ 1885 w 2023"/>
              <a:gd name="T17" fmla="*/ 741 h 2214"/>
              <a:gd name="T18" fmla="*/ 2023 w 2023"/>
              <a:gd name="T19" fmla="*/ 865 h 2214"/>
              <a:gd name="T20" fmla="*/ 801 w 2023"/>
              <a:gd name="T21" fmla="*/ 2214 h 2214"/>
              <a:gd name="T22" fmla="*/ 700 w 2023"/>
              <a:gd name="T23" fmla="*/ 2126 h 2214"/>
              <a:gd name="T24" fmla="*/ 594 w 2023"/>
              <a:gd name="T25" fmla="*/ 2044 h 2214"/>
              <a:gd name="T26" fmla="*/ 485 w 2023"/>
              <a:gd name="T27" fmla="*/ 1967 h 2214"/>
              <a:gd name="T28" fmla="*/ 370 w 2023"/>
              <a:gd name="T29" fmla="*/ 1897 h 2214"/>
              <a:gd name="T30" fmla="*/ 250 w 2023"/>
              <a:gd name="T31" fmla="*/ 1832 h 2214"/>
              <a:gd name="T32" fmla="*/ 128 w 2023"/>
              <a:gd name="T33" fmla="*/ 1775 h 2214"/>
              <a:gd name="T34" fmla="*/ 0 w 2023"/>
              <a:gd name="T35" fmla="*/ 1724 h 2214"/>
              <a:gd name="T36" fmla="*/ 593 w 2023"/>
              <a:gd name="T37" fmla="*/ 0 h 2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23" h="2214">
                <a:moveTo>
                  <a:pt x="593" y="0"/>
                </a:moveTo>
                <a:lnTo>
                  <a:pt x="769" y="68"/>
                </a:lnTo>
                <a:lnTo>
                  <a:pt x="941" y="142"/>
                </a:lnTo>
                <a:lnTo>
                  <a:pt x="1110" y="224"/>
                </a:lnTo>
                <a:lnTo>
                  <a:pt x="1275" y="314"/>
                </a:lnTo>
                <a:lnTo>
                  <a:pt x="1435" y="411"/>
                </a:lnTo>
                <a:lnTo>
                  <a:pt x="1589" y="515"/>
                </a:lnTo>
                <a:lnTo>
                  <a:pt x="1740" y="624"/>
                </a:lnTo>
                <a:lnTo>
                  <a:pt x="1885" y="741"/>
                </a:lnTo>
                <a:lnTo>
                  <a:pt x="2023" y="865"/>
                </a:lnTo>
                <a:lnTo>
                  <a:pt x="801" y="2214"/>
                </a:lnTo>
                <a:lnTo>
                  <a:pt x="700" y="2126"/>
                </a:lnTo>
                <a:lnTo>
                  <a:pt x="594" y="2044"/>
                </a:lnTo>
                <a:lnTo>
                  <a:pt x="485" y="1967"/>
                </a:lnTo>
                <a:lnTo>
                  <a:pt x="370" y="1897"/>
                </a:lnTo>
                <a:lnTo>
                  <a:pt x="250" y="1832"/>
                </a:lnTo>
                <a:lnTo>
                  <a:pt x="128" y="1775"/>
                </a:lnTo>
                <a:lnTo>
                  <a:pt x="0" y="1724"/>
                </a:lnTo>
                <a:lnTo>
                  <a:pt x="593" y="0"/>
                </a:lnTo>
                <a:close/>
              </a:path>
            </a:pathLst>
          </a:custGeom>
          <a:gradFill flip="none" rotWithShape="1">
            <a:gsLst>
              <a:gs pos="100000">
                <a:schemeClr val="accent2"/>
              </a:gs>
              <a:gs pos="0">
                <a:schemeClr val="accent2">
                  <a:lumMod val="75000"/>
                </a:schemeClr>
              </a:gs>
            </a:gsLst>
            <a:lin ang="10800000" scaled="1"/>
            <a:tileRect/>
          </a:gradFill>
          <a:ln w="0">
            <a:noFill/>
            <a:prstDash val="solid"/>
            <a:round/>
            <a:headEnd/>
            <a:tailEnd/>
          </a:ln>
          <a:effectLst>
            <a:outerShdw dist="76200" dir="5400000" algn="tr" rotWithShape="0">
              <a:prstClr val="black">
                <a:alpha val="20000"/>
              </a:prstClr>
            </a:outerShdw>
          </a:effectLst>
        </p:spPr>
        <p:txBody>
          <a:bodyPr vert="horz" wrap="square" lIns="91440" tIns="45720" rIns="91440" bIns="45720" numCol="1" anchor="t" anchorCtr="0" compatLnSpc="1">
            <a:prstTxWarp prst="textNoShape">
              <a:avLst/>
            </a:prstTxWarp>
          </a:bodyPr>
          <a:lstStyle/>
          <a:p>
            <a:endParaRPr lang="en-IN" sz="1351"/>
          </a:p>
        </p:txBody>
      </p:sp>
      <p:sp>
        <p:nvSpPr>
          <p:cNvPr id="18" name="TextBox 17"/>
          <p:cNvSpPr txBox="1"/>
          <p:nvPr/>
        </p:nvSpPr>
        <p:spPr>
          <a:xfrm rot="1974014">
            <a:off x="7874759" y="3686693"/>
            <a:ext cx="1399372" cy="1255728"/>
          </a:xfrm>
          <a:prstGeom prst="rect">
            <a:avLst/>
          </a:prstGeom>
          <a:noFill/>
        </p:spPr>
        <p:txBody>
          <a:bodyPr wrap="square" rtlCol="0" anchor="ctr" anchorCtr="0">
            <a:spAutoFit/>
          </a:bodyPr>
          <a:lstStyle/>
          <a:p>
            <a:pPr algn="ctr">
              <a:lnSpc>
                <a:spcPct val="90000"/>
              </a:lnSpc>
            </a:pPr>
            <a:r>
              <a:rPr lang="en-US" sz="1400" kern="0" dirty="0">
                <a:solidFill>
                  <a:schemeClr val="bg1"/>
                </a:solidFill>
                <a:latin typeface="Arial" panose="020B0604020202020204" pitchFamily="34" charset="0"/>
                <a:cs typeface="Arial" panose="020B0604020202020204" pitchFamily="34" charset="0"/>
              </a:rPr>
              <a:t>Poorly defined KPIs</a:t>
            </a:r>
          </a:p>
          <a:p>
            <a:pPr algn="ctr">
              <a:lnSpc>
                <a:spcPct val="90000"/>
              </a:lnSpc>
            </a:pPr>
            <a:endParaRPr lang="en-US" sz="1400" kern="0" dirty="0">
              <a:solidFill>
                <a:schemeClr val="bg1"/>
              </a:solidFill>
              <a:latin typeface="Arial" panose="020B0604020202020204" pitchFamily="34" charset="0"/>
              <a:cs typeface="Arial" panose="020B0604020202020204" pitchFamily="34" charset="0"/>
            </a:endParaRPr>
          </a:p>
          <a:p>
            <a:pPr algn="ctr">
              <a:lnSpc>
                <a:spcPct val="90000"/>
              </a:lnSpc>
            </a:pPr>
            <a:r>
              <a:rPr lang="en-US" sz="1400" kern="0" dirty="0">
                <a:solidFill>
                  <a:schemeClr val="bg1"/>
                </a:solidFill>
                <a:latin typeface="Arial" panose="020B0604020202020204" pitchFamily="34" charset="0"/>
                <a:cs typeface="Arial" panose="020B0604020202020204" pitchFamily="34" charset="0"/>
              </a:rPr>
              <a:t>Unclear who owns improvement</a:t>
            </a:r>
          </a:p>
        </p:txBody>
      </p:sp>
      <p:sp>
        <p:nvSpPr>
          <p:cNvPr id="4" name="Title 3"/>
          <p:cNvSpPr>
            <a:spLocks noGrp="1"/>
          </p:cNvSpPr>
          <p:nvPr>
            <p:ph type="title" idx="4294967295"/>
          </p:nvPr>
        </p:nvSpPr>
        <p:spPr>
          <a:xfrm>
            <a:off x="1237095" y="-95435"/>
            <a:ext cx="10515600" cy="1325562"/>
          </a:xfrm>
        </p:spPr>
        <p:txBody>
          <a:bodyPr/>
          <a:lstStyle/>
          <a:p>
            <a:r>
              <a:rPr lang="en-IN" dirty="0"/>
              <a:t>The Problem (established company)</a:t>
            </a:r>
            <a:endParaRPr lang="en-US" dirty="0"/>
          </a:p>
        </p:txBody>
      </p:sp>
      <p:sp>
        <p:nvSpPr>
          <p:cNvPr id="10" name="Freeform 9"/>
          <p:cNvSpPr>
            <a:spLocks/>
          </p:cNvSpPr>
          <p:nvPr/>
        </p:nvSpPr>
        <p:spPr bwMode="auto">
          <a:xfrm>
            <a:off x="1417639" y="2115342"/>
            <a:ext cx="9390063" cy="2520951"/>
          </a:xfrm>
          <a:custGeom>
            <a:avLst/>
            <a:gdLst>
              <a:gd name="T0" fmla="*/ 3181 w 5915"/>
              <a:gd name="T1" fmla="*/ 6 h 1588"/>
              <a:gd name="T2" fmla="*/ 3583 w 5915"/>
              <a:gd name="T3" fmla="*/ 47 h 1588"/>
              <a:gd name="T4" fmla="*/ 3974 w 5915"/>
              <a:gd name="T5" fmla="*/ 130 h 1588"/>
              <a:gd name="T6" fmla="*/ 4348 w 5915"/>
              <a:gd name="T7" fmla="*/ 250 h 1588"/>
              <a:gd name="T8" fmla="*/ 4705 w 5915"/>
              <a:gd name="T9" fmla="*/ 404 h 1588"/>
              <a:gd name="T10" fmla="*/ 5043 w 5915"/>
              <a:gd name="T11" fmla="*/ 593 h 1588"/>
              <a:gd name="T12" fmla="*/ 5359 w 5915"/>
              <a:gd name="T13" fmla="*/ 813 h 1588"/>
              <a:gd name="T14" fmla="*/ 5649 w 5915"/>
              <a:gd name="T15" fmla="*/ 1063 h 1588"/>
              <a:gd name="T16" fmla="*/ 5915 w 5915"/>
              <a:gd name="T17" fmla="*/ 1339 h 1588"/>
              <a:gd name="T18" fmla="*/ 5542 w 5915"/>
              <a:gd name="T19" fmla="*/ 1445 h 1588"/>
              <a:gd name="T20" fmla="*/ 5269 w 5915"/>
              <a:gd name="T21" fmla="*/ 1188 h 1588"/>
              <a:gd name="T22" fmla="*/ 4971 w 5915"/>
              <a:gd name="T23" fmla="*/ 960 h 1588"/>
              <a:gd name="T24" fmla="*/ 4649 w 5915"/>
              <a:gd name="T25" fmla="*/ 767 h 1588"/>
              <a:gd name="T26" fmla="*/ 4307 w 5915"/>
              <a:gd name="T27" fmla="*/ 605 h 1588"/>
              <a:gd name="T28" fmla="*/ 3946 w 5915"/>
              <a:gd name="T29" fmla="*/ 481 h 1588"/>
              <a:gd name="T30" fmla="*/ 3567 w 5915"/>
              <a:gd name="T31" fmla="*/ 397 h 1588"/>
              <a:gd name="T32" fmla="*/ 3176 w 5915"/>
              <a:gd name="T33" fmla="*/ 352 h 1588"/>
              <a:gd name="T34" fmla="*/ 2774 w 5915"/>
              <a:gd name="T35" fmla="*/ 352 h 1588"/>
              <a:gd name="T36" fmla="*/ 2380 w 5915"/>
              <a:gd name="T37" fmla="*/ 397 h 1588"/>
              <a:gd name="T38" fmla="*/ 2003 w 5915"/>
              <a:gd name="T39" fmla="*/ 481 h 1588"/>
              <a:gd name="T40" fmla="*/ 1641 w 5915"/>
              <a:gd name="T41" fmla="*/ 607 h 1588"/>
              <a:gd name="T42" fmla="*/ 1298 w 5915"/>
              <a:gd name="T43" fmla="*/ 768 h 1588"/>
              <a:gd name="T44" fmla="*/ 975 w 5915"/>
              <a:gd name="T45" fmla="*/ 964 h 1588"/>
              <a:gd name="T46" fmla="*/ 677 w 5915"/>
              <a:gd name="T47" fmla="*/ 1192 h 1588"/>
              <a:gd name="T48" fmla="*/ 404 w 5915"/>
              <a:gd name="T49" fmla="*/ 1449 h 1588"/>
              <a:gd name="T50" fmla="*/ 0 w 5915"/>
              <a:gd name="T51" fmla="*/ 1380 h 1588"/>
              <a:gd name="T52" fmla="*/ 266 w 5915"/>
              <a:gd name="T53" fmla="*/ 1095 h 1588"/>
              <a:gd name="T54" fmla="*/ 560 w 5915"/>
              <a:gd name="T55" fmla="*/ 838 h 1588"/>
              <a:gd name="T56" fmla="*/ 878 w 5915"/>
              <a:gd name="T57" fmla="*/ 612 h 1588"/>
              <a:gd name="T58" fmla="*/ 1219 w 5915"/>
              <a:gd name="T59" fmla="*/ 417 h 1588"/>
              <a:gd name="T60" fmla="*/ 1582 w 5915"/>
              <a:gd name="T61" fmla="*/ 257 h 1588"/>
              <a:gd name="T62" fmla="*/ 1960 w 5915"/>
              <a:gd name="T63" fmla="*/ 133 h 1588"/>
              <a:gd name="T64" fmla="*/ 2357 w 5915"/>
              <a:gd name="T65" fmla="*/ 49 h 1588"/>
              <a:gd name="T66" fmla="*/ 2766 w 5915"/>
              <a:gd name="T67" fmla="*/ 6 h 1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915" h="1588">
                <a:moveTo>
                  <a:pt x="2975" y="0"/>
                </a:moveTo>
                <a:lnTo>
                  <a:pt x="3181" y="6"/>
                </a:lnTo>
                <a:lnTo>
                  <a:pt x="3384" y="22"/>
                </a:lnTo>
                <a:lnTo>
                  <a:pt x="3583" y="47"/>
                </a:lnTo>
                <a:lnTo>
                  <a:pt x="3781" y="83"/>
                </a:lnTo>
                <a:lnTo>
                  <a:pt x="3974" y="130"/>
                </a:lnTo>
                <a:lnTo>
                  <a:pt x="4163" y="185"/>
                </a:lnTo>
                <a:lnTo>
                  <a:pt x="4348" y="250"/>
                </a:lnTo>
                <a:lnTo>
                  <a:pt x="4529" y="322"/>
                </a:lnTo>
                <a:lnTo>
                  <a:pt x="4705" y="404"/>
                </a:lnTo>
                <a:lnTo>
                  <a:pt x="4876" y="494"/>
                </a:lnTo>
                <a:lnTo>
                  <a:pt x="5043" y="593"/>
                </a:lnTo>
                <a:lnTo>
                  <a:pt x="5202" y="700"/>
                </a:lnTo>
                <a:lnTo>
                  <a:pt x="5359" y="813"/>
                </a:lnTo>
                <a:lnTo>
                  <a:pt x="5508" y="935"/>
                </a:lnTo>
                <a:lnTo>
                  <a:pt x="5649" y="1063"/>
                </a:lnTo>
                <a:lnTo>
                  <a:pt x="5786" y="1197"/>
                </a:lnTo>
                <a:lnTo>
                  <a:pt x="5915" y="1339"/>
                </a:lnTo>
                <a:lnTo>
                  <a:pt x="5667" y="1583"/>
                </a:lnTo>
                <a:lnTo>
                  <a:pt x="5542" y="1445"/>
                </a:lnTo>
                <a:lnTo>
                  <a:pt x="5409" y="1312"/>
                </a:lnTo>
                <a:lnTo>
                  <a:pt x="5269" y="1188"/>
                </a:lnTo>
                <a:lnTo>
                  <a:pt x="5123" y="1070"/>
                </a:lnTo>
                <a:lnTo>
                  <a:pt x="4971" y="960"/>
                </a:lnTo>
                <a:lnTo>
                  <a:pt x="4813" y="860"/>
                </a:lnTo>
                <a:lnTo>
                  <a:pt x="4649" y="767"/>
                </a:lnTo>
                <a:lnTo>
                  <a:pt x="4481" y="680"/>
                </a:lnTo>
                <a:lnTo>
                  <a:pt x="4307" y="605"/>
                </a:lnTo>
                <a:lnTo>
                  <a:pt x="4129" y="539"/>
                </a:lnTo>
                <a:lnTo>
                  <a:pt x="3946" y="481"/>
                </a:lnTo>
                <a:lnTo>
                  <a:pt x="3759" y="435"/>
                </a:lnTo>
                <a:lnTo>
                  <a:pt x="3567" y="397"/>
                </a:lnTo>
                <a:lnTo>
                  <a:pt x="3373" y="370"/>
                </a:lnTo>
                <a:lnTo>
                  <a:pt x="3176" y="352"/>
                </a:lnTo>
                <a:lnTo>
                  <a:pt x="2975" y="347"/>
                </a:lnTo>
                <a:lnTo>
                  <a:pt x="2774" y="352"/>
                </a:lnTo>
                <a:lnTo>
                  <a:pt x="2576" y="370"/>
                </a:lnTo>
                <a:lnTo>
                  <a:pt x="2380" y="397"/>
                </a:lnTo>
                <a:lnTo>
                  <a:pt x="2190" y="435"/>
                </a:lnTo>
                <a:lnTo>
                  <a:pt x="2003" y="481"/>
                </a:lnTo>
                <a:lnTo>
                  <a:pt x="1818" y="539"/>
                </a:lnTo>
                <a:lnTo>
                  <a:pt x="1641" y="607"/>
                </a:lnTo>
                <a:lnTo>
                  <a:pt x="1467" y="682"/>
                </a:lnTo>
                <a:lnTo>
                  <a:pt x="1298" y="768"/>
                </a:lnTo>
                <a:lnTo>
                  <a:pt x="1133" y="862"/>
                </a:lnTo>
                <a:lnTo>
                  <a:pt x="975" y="964"/>
                </a:lnTo>
                <a:lnTo>
                  <a:pt x="822" y="1073"/>
                </a:lnTo>
                <a:lnTo>
                  <a:pt x="677" y="1192"/>
                </a:lnTo>
                <a:lnTo>
                  <a:pt x="537" y="1318"/>
                </a:lnTo>
                <a:lnTo>
                  <a:pt x="404" y="1449"/>
                </a:lnTo>
                <a:lnTo>
                  <a:pt x="278" y="1588"/>
                </a:lnTo>
                <a:lnTo>
                  <a:pt x="0" y="1380"/>
                </a:lnTo>
                <a:lnTo>
                  <a:pt x="129" y="1235"/>
                </a:lnTo>
                <a:lnTo>
                  <a:pt x="266" y="1095"/>
                </a:lnTo>
                <a:lnTo>
                  <a:pt x="409" y="964"/>
                </a:lnTo>
                <a:lnTo>
                  <a:pt x="560" y="838"/>
                </a:lnTo>
                <a:lnTo>
                  <a:pt x="716" y="722"/>
                </a:lnTo>
                <a:lnTo>
                  <a:pt x="878" y="612"/>
                </a:lnTo>
                <a:lnTo>
                  <a:pt x="1047" y="510"/>
                </a:lnTo>
                <a:lnTo>
                  <a:pt x="1219" y="417"/>
                </a:lnTo>
                <a:lnTo>
                  <a:pt x="1398" y="332"/>
                </a:lnTo>
                <a:lnTo>
                  <a:pt x="1582" y="257"/>
                </a:lnTo>
                <a:lnTo>
                  <a:pt x="1768" y="191"/>
                </a:lnTo>
                <a:lnTo>
                  <a:pt x="1960" y="133"/>
                </a:lnTo>
                <a:lnTo>
                  <a:pt x="2156" y="87"/>
                </a:lnTo>
                <a:lnTo>
                  <a:pt x="2357" y="49"/>
                </a:lnTo>
                <a:lnTo>
                  <a:pt x="2560" y="22"/>
                </a:lnTo>
                <a:lnTo>
                  <a:pt x="2766" y="6"/>
                </a:lnTo>
                <a:lnTo>
                  <a:pt x="2975" y="0"/>
                </a:lnTo>
                <a:close/>
              </a:path>
            </a:pathLst>
          </a:custGeom>
          <a:gradFill flip="none" rotWithShape="1">
            <a:gsLst>
              <a:gs pos="85000">
                <a:schemeClr val="bg1">
                  <a:lumMod val="75000"/>
                </a:schemeClr>
              </a:gs>
              <a:gs pos="35000">
                <a:schemeClr val="bg1"/>
              </a:gs>
            </a:gsLst>
            <a:path path="circle">
              <a:fillToRect l="50000" t="50000" r="50000" b="50000"/>
            </a:path>
            <a:tileRect/>
          </a:gradFill>
          <a:ln w="0">
            <a:noFill/>
            <a:prstDash val="solid"/>
            <a:round/>
            <a:headEnd/>
            <a:tailEnd/>
          </a:ln>
          <a:effectLst/>
        </p:spPr>
        <p:txBody>
          <a:bodyPr vert="horz" wrap="square" lIns="91440" tIns="45720" rIns="91440" bIns="45720" numCol="1" anchor="t" anchorCtr="0" compatLnSpc="1">
            <a:prstTxWarp prst="textNoShape">
              <a:avLst/>
            </a:prstTxWarp>
          </a:bodyPr>
          <a:lstStyle/>
          <a:p>
            <a:endParaRPr lang="en-IN" sz="1351"/>
          </a:p>
        </p:txBody>
      </p:sp>
      <p:sp>
        <p:nvSpPr>
          <p:cNvPr id="11" name="TextBox 10"/>
          <p:cNvSpPr txBox="1"/>
          <p:nvPr/>
        </p:nvSpPr>
        <p:spPr>
          <a:xfrm>
            <a:off x="4711171" y="5276087"/>
            <a:ext cx="2893484" cy="461665"/>
          </a:xfrm>
          <a:prstGeom prst="rect">
            <a:avLst/>
          </a:prstGeom>
          <a:noFill/>
        </p:spPr>
        <p:txBody>
          <a:bodyPr wrap="square" rtlCol="0" anchor="ctr" anchorCtr="0">
            <a:spAutoFit/>
          </a:bodyPr>
          <a:lstStyle/>
          <a:p>
            <a:pPr algn="ctr"/>
            <a:r>
              <a:rPr lang="en-IN" sz="2400" b="1" dirty="0">
                <a:solidFill>
                  <a:schemeClr val="tx1">
                    <a:lumMod val="75000"/>
                    <a:lumOff val="25000"/>
                  </a:schemeClr>
                </a:solidFill>
                <a:latin typeface="Arial" panose="020B0604020202020204" pitchFamily="34" charset="0"/>
                <a:cs typeface="Arial" panose="020B0604020202020204" pitchFamily="34" charset="0"/>
              </a:rPr>
              <a:t>Current State</a:t>
            </a:r>
          </a:p>
        </p:txBody>
      </p:sp>
      <p:sp>
        <p:nvSpPr>
          <p:cNvPr id="12" name="TextBox 11"/>
          <p:cNvSpPr txBox="1"/>
          <p:nvPr/>
        </p:nvSpPr>
        <p:spPr>
          <a:xfrm rot="19628273">
            <a:off x="2806374" y="2990293"/>
            <a:ext cx="412292" cy="584775"/>
          </a:xfrm>
          <a:prstGeom prst="rect">
            <a:avLst/>
          </a:prstGeom>
          <a:noFill/>
        </p:spPr>
        <p:txBody>
          <a:bodyPr wrap="none" rtlCol="0" anchor="ctr" anchorCtr="0">
            <a:spAutoFit/>
          </a:bodyPr>
          <a:lstStyle/>
          <a:p>
            <a:r>
              <a:rPr lang="en-IN" sz="3200" b="1">
                <a:solidFill>
                  <a:schemeClr val="tx1">
                    <a:lumMod val="75000"/>
                    <a:lumOff val="25000"/>
                  </a:schemeClr>
                </a:solidFill>
                <a:latin typeface="Arial" panose="020B0604020202020204" pitchFamily="34" charset="0"/>
                <a:cs typeface="Arial" panose="020B0604020202020204" pitchFamily="34" charset="0"/>
              </a:rPr>
              <a:t>1</a:t>
            </a:r>
          </a:p>
        </p:txBody>
      </p:sp>
      <p:sp>
        <p:nvSpPr>
          <p:cNvPr id="13" name="TextBox 12"/>
          <p:cNvSpPr txBox="1"/>
          <p:nvPr/>
        </p:nvSpPr>
        <p:spPr>
          <a:xfrm>
            <a:off x="5952067" y="2101293"/>
            <a:ext cx="412292" cy="584775"/>
          </a:xfrm>
          <a:prstGeom prst="rect">
            <a:avLst/>
          </a:prstGeom>
          <a:noFill/>
        </p:spPr>
        <p:txBody>
          <a:bodyPr wrap="none" rtlCol="0" anchor="ctr" anchorCtr="0">
            <a:spAutoFit/>
          </a:bodyPr>
          <a:lstStyle/>
          <a:p>
            <a:r>
              <a:rPr lang="en-IN" sz="3200" b="1">
                <a:solidFill>
                  <a:schemeClr val="tx1">
                    <a:lumMod val="75000"/>
                    <a:lumOff val="25000"/>
                  </a:schemeClr>
                </a:solidFill>
                <a:latin typeface="Arial" panose="020B0604020202020204" pitchFamily="34" charset="0"/>
                <a:cs typeface="Arial" panose="020B0604020202020204" pitchFamily="34" charset="0"/>
              </a:rPr>
              <a:t>2</a:t>
            </a:r>
          </a:p>
        </p:txBody>
      </p:sp>
      <p:sp>
        <p:nvSpPr>
          <p:cNvPr id="14" name="TextBox 13"/>
          <p:cNvSpPr txBox="1"/>
          <p:nvPr/>
        </p:nvSpPr>
        <p:spPr>
          <a:xfrm rot="1959351">
            <a:off x="9000066" y="2947960"/>
            <a:ext cx="412292" cy="584775"/>
          </a:xfrm>
          <a:prstGeom prst="rect">
            <a:avLst/>
          </a:prstGeom>
          <a:noFill/>
        </p:spPr>
        <p:txBody>
          <a:bodyPr wrap="none" rtlCol="0" anchor="ctr" anchorCtr="0">
            <a:spAutoFit/>
          </a:bodyPr>
          <a:lstStyle/>
          <a:p>
            <a:r>
              <a:rPr lang="en-IN" sz="3200" b="1">
                <a:solidFill>
                  <a:schemeClr val="tx1">
                    <a:lumMod val="75000"/>
                    <a:lumOff val="25000"/>
                  </a:schemeClr>
                </a:solidFill>
                <a:latin typeface="Arial" panose="020B0604020202020204" pitchFamily="34" charset="0"/>
                <a:cs typeface="Arial" panose="020B0604020202020204" pitchFamily="34" charset="0"/>
              </a:rPr>
              <a:t>3</a:t>
            </a:r>
          </a:p>
        </p:txBody>
      </p:sp>
      <p:pic>
        <p:nvPicPr>
          <p:cNvPr id="20" name="Picture 19"/>
          <p:cNvPicPr>
            <a:picLocks noChangeAspect="1"/>
          </p:cNvPicPr>
          <p:nvPr/>
        </p:nvPicPr>
        <p:blipFill rotWithShape="1">
          <a:blip r:embed="rId4">
            <a:extLst>
              <a:ext uri="{BEBA8EAE-BF5A-486C-A8C5-ECC9F3942E4B}">
                <a14:imgProps xmlns:a14="http://schemas.microsoft.com/office/drawing/2010/main">
                  <a14:imgLayer r:embed="rId5">
                    <a14:imgEffect>
                      <a14:sharpenSoften amount="-40000"/>
                    </a14:imgEffect>
                    <a14:imgEffect>
                      <a14:brightnessContrast bright="-50000" contrast="-87000"/>
                    </a14:imgEffect>
                  </a14:imgLayer>
                </a14:imgProps>
              </a:ext>
              <a:ext uri="{28A0092B-C50C-407E-A947-70E740481C1C}">
                <a14:useLocalDpi xmlns:a14="http://schemas.microsoft.com/office/drawing/2010/main" val="0"/>
              </a:ext>
            </a:extLst>
          </a:blip>
          <a:srcRect/>
          <a:stretch/>
        </p:blipFill>
        <p:spPr>
          <a:xfrm rot="13045862">
            <a:off x="1222348" y="4022819"/>
            <a:ext cx="1104321" cy="491047"/>
          </a:xfrm>
          <a:prstGeom prst="rect">
            <a:avLst/>
          </a:prstGeom>
        </p:spPr>
      </p:pic>
      <p:pic>
        <p:nvPicPr>
          <p:cNvPr id="25" name="Picture 24"/>
          <p:cNvPicPr>
            <a:picLocks noChangeAspect="1"/>
          </p:cNvPicPr>
          <p:nvPr/>
        </p:nvPicPr>
        <p:blipFill rotWithShape="1">
          <a:blip r:embed="rId4">
            <a:extLst>
              <a:ext uri="{BEBA8EAE-BF5A-486C-A8C5-ECC9F3942E4B}">
                <a14:imgProps xmlns:a14="http://schemas.microsoft.com/office/drawing/2010/main">
                  <a14:imgLayer r:embed="rId5">
                    <a14:imgEffect>
                      <a14:sharpenSoften amount="-40000"/>
                    </a14:imgEffect>
                    <a14:imgEffect>
                      <a14:brightnessContrast bright="-50000" contrast="-87000"/>
                    </a14:imgEffect>
                  </a14:imgLayer>
                </a14:imgProps>
              </a:ext>
              <a:ext uri="{28A0092B-C50C-407E-A947-70E740481C1C}">
                <a14:useLocalDpi xmlns:a14="http://schemas.microsoft.com/office/drawing/2010/main" val="0"/>
              </a:ext>
            </a:extLst>
          </a:blip>
          <a:srcRect/>
          <a:stretch/>
        </p:blipFill>
        <p:spPr>
          <a:xfrm rot="8100000">
            <a:off x="9884021" y="4022819"/>
            <a:ext cx="1104321" cy="491047"/>
          </a:xfrm>
          <a:prstGeom prst="rect">
            <a:avLst/>
          </a:prstGeom>
        </p:spPr>
      </p:pic>
      <p:sp>
        <p:nvSpPr>
          <p:cNvPr id="26" name="TextBox 25"/>
          <p:cNvSpPr txBox="1"/>
          <p:nvPr/>
        </p:nvSpPr>
        <p:spPr>
          <a:xfrm>
            <a:off x="4818077" y="5822135"/>
            <a:ext cx="2679672" cy="590931"/>
          </a:xfrm>
          <a:prstGeom prst="rect">
            <a:avLst/>
          </a:prstGeom>
          <a:noFill/>
        </p:spPr>
        <p:txBody>
          <a:bodyPr wrap="square" rtlCol="0" anchor="ctr" anchorCtr="0">
            <a:spAutoFit/>
          </a:bodyPr>
          <a:lstStyle/>
          <a:p>
            <a:pPr algn="ctr">
              <a:lnSpc>
                <a:spcPct val="90000"/>
              </a:lnSpc>
            </a:pPr>
            <a:r>
              <a:rPr lang="en-US" kern="0" dirty="0">
                <a:solidFill>
                  <a:schemeClr val="tx1">
                    <a:lumMod val="75000"/>
                    <a:lumOff val="25000"/>
                  </a:schemeClr>
                </a:solidFill>
                <a:latin typeface="Arial" panose="020B0604020202020204" pitchFamily="34" charset="0"/>
                <a:cs typeface="Arial" panose="020B0604020202020204" pitchFamily="34" charset="0"/>
              </a:rPr>
              <a:t>Process Ownership is lacking</a:t>
            </a:r>
          </a:p>
        </p:txBody>
      </p:sp>
      <p:sp>
        <p:nvSpPr>
          <p:cNvPr id="22" name="Freeform 6"/>
          <p:cNvSpPr>
            <a:spLocks/>
          </p:cNvSpPr>
          <p:nvPr/>
        </p:nvSpPr>
        <p:spPr bwMode="auto">
          <a:xfrm>
            <a:off x="3487739" y="4725988"/>
            <a:ext cx="1584325" cy="1025525"/>
          </a:xfrm>
          <a:custGeom>
            <a:avLst/>
            <a:gdLst>
              <a:gd name="T0" fmla="*/ 980 w 998"/>
              <a:gd name="T1" fmla="*/ 0 h 646"/>
              <a:gd name="T2" fmla="*/ 998 w 998"/>
              <a:gd name="T3" fmla="*/ 52 h 646"/>
              <a:gd name="T4" fmla="*/ 888 w 998"/>
              <a:gd name="T5" fmla="*/ 90 h 646"/>
              <a:gd name="T6" fmla="*/ 781 w 998"/>
              <a:gd name="T7" fmla="*/ 133 h 646"/>
              <a:gd name="T8" fmla="*/ 678 w 998"/>
              <a:gd name="T9" fmla="*/ 181 h 646"/>
              <a:gd name="T10" fmla="*/ 577 w 998"/>
              <a:gd name="T11" fmla="*/ 233 h 646"/>
              <a:gd name="T12" fmla="*/ 478 w 998"/>
              <a:gd name="T13" fmla="*/ 291 h 646"/>
              <a:gd name="T14" fmla="*/ 385 w 998"/>
              <a:gd name="T15" fmla="*/ 353 h 646"/>
              <a:gd name="T16" fmla="*/ 293 w 998"/>
              <a:gd name="T17" fmla="*/ 419 h 646"/>
              <a:gd name="T18" fmla="*/ 205 w 998"/>
              <a:gd name="T19" fmla="*/ 491 h 646"/>
              <a:gd name="T20" fmla="*/ 120 w 998"/>
              <a:gd name="T21" fmla="*/ 566 h 646"/>
              <a:gd name="T22" fmla="*/ 40 w 998"/>
              <a:gd name="T23" fmla="*/ 646 h 646"/>
              <a:gd name="T24" fmla="*/ 0 w 998"/>
              <a:gd name="T25" fmla="*/ 608 h 646"/>
              <a:gd name="T26" fmla="*/ 83 w 998"/>
              <a:gd name="T27" fmla="*/ 527 h 646"/>
              <a:gd name="T28" fmla="*/ 168 w 998"/>
              <a:gd name="T29" fmla="*/ 450 h 646"/>
              <a:gd name="T30" fmla="*/ 258 w 998"/>
              <a:gd name="T31" fmla="*/ 377 h 646"/>
              <a:gd name="T32" fmla="*/ 352 w 998"/>
              <a:gd name="T33" fmla="*/ 308 h 646"/>
              <a:gd name="T34" fmla="*/ 449 w 998"/>
              <a:gd name="T35" fmla="*/ 244 h 646"/>
              <a:gd name="T36" fmla="*/ 550 w 998"/>
              <a:gd name="T37" fmla="*/ 186 h 646"/>
              <a:gd name="T38" fmla="*/ 653 w 998"/>
              <a:gd name="T39" fmla="*/ 132 h 646"/>
              <a:gd name="T40" fmla="*/ 759 w 998"/>
              <a:gd name="T41" fmla="*/ 83 h 646"/>
              <a:gd name="T42" fmla="*/ 868 w 998"/>
              <a:gd name="T43" fmla="*/ 39 h 646"/>
              <a:gd name="T44" fmla="*/ 980 w 998"/>
              <a:gd name="T45" fmla="*/ 0 h 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98" h="646">
                <a:moveTo>
                  <a:pt x="980" y="0"/>
                </a:moveTo>
                <a:lnTo>
                  <a:pt x="998" y="52"/>
                </a:lnTo>
                <a:lnTo>
                  <a:pt x="888" y="90"/>
                </a:lnTo>
                <a:lnTo>
                  <a:pt x="781" y="133"/>
                </a:lnTo>
                <a:lnTo>
                  <a:pt x="678" y="181"/>
                </a:lnTo>
                <a:lnTo>
                  <a:pt x="577" y="233"/>
                </a:lnTo>
                <a:lnTo>
                  <a:pt x="478" y="291"/>
                </a:lnTo>
                <a:lnTo>
                  <a:pt x="385" y="353"/>
                </a:lnTo>
                <a:lnTo>
                  <a:pt x="293" y="419"/>
                </a:lnTo>
                <a:lnTo>
                  <a:pt x="205" y="491"/>
                </a:lnTo>
                <a:lnTo>
                  <a:pt x="120" y="566"/>
                </a:lnTo>
                <a:lnTo>
                  <a:pt x="40" y="646"/>
                </a:lnTo>
                <a:lnTo>
                  <a:pt x="0" y="608"/>
                </a:lnTo>
                <a:lnTo>
                  <a:pt x="83" y="527"/>
                </a:lnTo>
                <a:lnTo>
                  <a:pt x="168" y="450"/>
                </a:lnTo>
                <a:lnTo>
                  <a:pt x="258" y="377"/>
                </a:lnTo>
                <a:lnTo>
                  <a:pt x="352" y="308"/>
                </a:lnTo>
                <a:lnTo>
                  <a:pt x="449" y="244"/>
                </a:lnTo>
                <a:lnTo>
                  <a:pt x="550" y="186"/>
                </a:lnTo>
                <a:lnTo>
                  <a:pt x="653" y="132"/>
                </a:lnTo>
                <a:lnTo>
                  <a:pt x="759" y="83"/>
                </a:lnTo>
                <a:lnTo>
                  <a:pt x="868" y="39"/>
                </a:lnTo>
                <a:lnTo>
                  <a:pt x="980" y="0"/>
                </a:lnTo>
                <a:close/>
              </a:path>
            </a:pathLst>
          </a:custGeom>
          <a:solidFill>
            <a:schemeClr val="accent1">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sz="1351"/>
          </a:p>
        </p:txBody>
      </p:sp>
      <p:sp>
        <p:nvSpPr>
          <p:cNvPr id="23" name="Freeform 7"/>
          <p:cNvSpPr>
            <a:spLocks/>
          </p:cNvSpPr>
          <p:nvPr/>
        </p:nvSpPr>
        <p:spPr bwMode="auto">
          <a:xfrm>
            <a:off x="5251451" y="4556126"/>
            <a:ext cx="1816100" cy="198439"/>
          </a:xfrm>
          <a:custGeom>
            <a:avLst/>
            <a:gdLst>
              <a:gd name="T0" fmla="*/ 570 w 1144"/>
              <a:gd name="T1" fmla="*/ 0 h 125"/>
              <a:gd name="T2" fmla="*/ 688 w 1144"/>
              <a:gd name="T3" fmla="*/ 3 h 125"/>
              <a:gd name="T4" fmla="*/ 805 w 1144"/>
              <a:gd name="T5" fmla="*/ 11 h 125"/>
              <a:gd name="T6" fmla="*/ 920 w 1144"/>
              <a:gd name="T7" fmla="*/ 27 h 125"/>
              <a:gd name="T8" fmla="*/ 1033 w 1144"/>
              <a:gd name="T9" fmla="*/ 46 h 125"/>
              <a:gd name="T10" fmla="*/ 1144 w 1144"/>
              <a:gd name="T11" fmla="*/ 71 h 125"/>
              <a:gd name="T12" fmla="*/ 1132 w 1144"/>
              <a:gd name="T13" fmla="*/ 125 h 125"/>
              <a:gd name="T14" fmla="*/ 1023 w 1144"/>
              <a:gd name="T15" fmla="*/ 100 h 125"/>
              <a:gd name="T16" fmla="*/ 913 w 1144"/>
              <a:gd name="T17" fmla="*/ 81 h 125"/>
              <a:gd name="T18" fmla="*/ 799 w 1144"/>
              <a:gd name="T19" fmla="*/ 66 h 125"/>
              <a:gd name="T20" fmla="*/ 686 w 1144"/>
              <a:gd name="T21" fmla="*/ 58 h 125"/>
              <a:gd name="T22" fmla="*/ 570 w 1144"/>
              <a:gd name="T23" fmla="*/ 55 h 125"/>
              <a:gd name="T24" fmla="*/ 565 w 1144"/>
              <a:gd name="T25" fmla="*/ 55 h 125"/>
              <a:gd name="T26" fmla="*/ 452 w 1144"/>
              <a:gd name="T27" fmla="*/ 58 h 125"/>
              <a:gd name="T28" fmla="*/ 339 w 1144"/>
              <a:gd name="T29" fmla="*/ 66 h 125"/>
              <a:gd name="T30" fmla="*/ 229 w 1144"/>
              <a:gd name="T31" fmla="*/ 81 h 125"/>
              <a:gd name="T32" fmla="*/ 121 w 1144"/>
              <a:gd name="T33" fmla="*/ 99 h 125"/>
              <a:gd name="T34" fmla="*/ 14 w 1144"/>
              <a:gd name="T35" fmla="*/ 123 h 125"/>
              <a:gd name="T36" fmla="*/ 0 w 1144"/>
              <a:gd name="T37" fmla="*/ 70 h 125"/>
              <a:gd name="T38" fmla="*/ 109 w 1144"/>
              <a:gd name="T39" fmla="*/ 46 h 125"/>
              <a:gd name="T40" fmla="*/ 221 w 1144"/>
              <a:gd name="T41" fmla="*/ 27 h 125"/>
              <a:gd name="T42" fmla="*/ 334 w 1144"/>
              <a:gd name="T43" fmla="*/ 12 h 125"/>
              <a:gd name="T44" fmla="*/ 449 w 1144"/>
              <a:gd name="T45" fmla="*/ 3 h 125"/>
              <a:gd name="T46" fmla="*/ 565 w 1144"/>
              <a:gd name="T47" fmla="*/ 0 h 125"/>
              <a:gd name="T48" fmla="*/ 570 w 1144"/>
              <a:gd name="T49"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44" h="125">
                <a:moveTo>
                  <a:pt x="570" y="0"/>
                </a:moveTo>
                <a:lnTo>
                  <a:pt x="688" y="3"/>
                </a:lnTo>
                <a:lnTo>
                  <a:pt x="805" y="11"/>
                </a:lnTo>
                <a:lnTo>
                  <a:pt x="920" y="27"/>
                </a:lnTo>
                <a:lnTo>
                  <a:pt x="1033" y="46"/>
                </a:lnTo>
                <a:lnTo>
                  <a:pt x="1144" y="71"/>
                </a:lnTo>
                <a:lnTo>
                  <a:pt x="1132" y="125"/>
                </a:lnTo>
                <a:lnTo>
                  <a:pt x="1023" y="100"/>
                </a:lnTo>
                <a:lnTo>
                  <a:pt x="913" y="81"/>
                </a:lnTo>
                <a:lnTo>
                  <a:pt x="799" y="66"/>
                </a:lnTo>
                <a:lnTo>
                  <a:pt x="686" y="58"/>
                </a:lnTo>
                <a:lnTo>
                  <a:pt x="570" y="55"/>
                </a:lnTo>
                <a:lnTo>
                  <a:pt x="565" y="55"/>
                </a:lnTo>
                <a:lnTo>
                  <a:pt x="452" y="58"/>
                </a:lnTo>
                <a:lnTo>
                  <a:pt x="339" y="66"/>
                </a:lnTo>
                <a:lnTo>
                  <a:pt x="229" y="81"/>
                </a:lnTo>
                <a:lnTo>
                  <a:pt x="121" y="99"/>
                </a:lnTo>
                <a:lnTo>
                  <a:pt x="14" y="123"/>
                </a:lnTo>
                <a:lnTo>
                  <a:pt x="0" y="70"/>
                </a:lnTo>
                <a:lnTo>
                  <a:pt x="109" y="46"/>
                </a:lnTo>
                <a:lnTo>
                  <a:pt x="221" y="27"/>
                </a:lnTo>
                <a:lnTo>
                  <a:pt x="334" y="12"/>
                </a:lnTo>
                <a:lnTo>
                  <a:pt x="449" y="3"/>
                </a:lnTo>
                <a:lnTo>
                  <a:pt x="565" y="0"/>
                </a:lnTo>
                <a:lnTo>
                  <a:pt x="570" y="0"/>
                </a:lnTo>
                <a:close/>
              </a:path>
            </a:pathLst>
          </a:custGeom>
          <a:solidFill>
            <a:schemeClr val="accent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sz="1351"/>
          </a:p>
        </p:txBody>
      </p:sp>
      <p:sp>
        <p:nvSpPr>
          <p:cNvPr id="24" name="Freeform 8"/>
          <p:cNvSpPr>
            <a:spLocks/>
          </p:cNvSpPr>
          <p:nvPr/>
        </p:nvSpPr>
        <p:spPr bwMode="auto">
          <a:xfrm>
            <a:off x="7246410" y="4729163"/>
            <a:ext cx="1571625" cy="1023939"/>
          </a:xfrm>
          <a:custGeom>
            <a:avLst/>
            <a:gdLst>
              <a:gd name="T0" fmla="*/ 16 w 990"/>
              <a:gd name="T1" fmla="*/ 0 h 645"/>
              <a:gd name="T2" fmla="*/ 127 w 990"/>
              <a:gd name="T3" fmla="*/ 39 h 645"/>
              <a:gd name="T4" fmla="*/ 235 w 990"/>
              <a:gd name="T5" fmla="*/ 83 h 645"/>
              <a:gd name="T6" fmla="*/ 341 w 990"/>
              <a:gd name="T7" fmla="*/ 132 h 645"/>
              <a:gd name="T8" fmla="*/ 444 w 990"/>
              <a:gd name="T9" fmla="*/ 186 h 645"/>
              <a:gd name="T10" fmla="*/ 543 w 990"/>
              <a:gd name="T11" fmla="*/ 244 h 645"/>
              <a:gd name="T12" fmla="*/ 640 w 990"/>
              <a:gd name="T13" fmla="*/ 308 h 645"/>
              <a:gd name="T14" fmla="*/ 733 w 990"/>
              <a:gd name="T15" fmla="*/ 376 h 645"/>
              <a:gd name="T16" fmla="*/ 822 w 990"/>
              <a:gd name="T17" fmla="*/ 448 h 645"/>
              <a:gd name="T18" fmla="*/ 907 w 990"/>
              <a:gd name="T19" fmla="*/ 526 h 645"/>
              <a:gd name="T20" fmla="*/ 990 w 990"/>
              <a:gd name="T21" fmla="*/ 606 h 645"/>
              <a:gd name="T22" fmla="*/ 950 w 990"/>
              <a:gd name="T23" fmla="*/ 645 h 645"/>
              <a:gd name="T24" fmla="*/ 871 w 990"/>
              <a:gd name="T25" fmla="*/ 565 h 645"/>
              <a:gd name="T26" fmla="*/ 787 w 990"/>
              <a:gd name="T27" fmla="*/ 491 h 645"/>
              <a:gd name="T28" fmla="*/ 699 w 990"/>
              <a:gd name="T29" fmla="*/ 420 h 645"/>
              <a:gd name="T30" fmla="*/ 608 w 990"/>
              <a:gd name="T31" fmla="*/ 353 h 645"/>
              <a:gd name="T32" fmla="*/ 515 w 990"/>
              <a:gd name="T33" fmla="*/ 291 h 645"/>
              <a:gd name="T34" fmla="*/ 418 w 990"/>
              <a:gd name="T35" fmla="*/ 234 h 645"/>
              <a:gd name="T36" fmla="*/ 318 w 990"/>
              <a:gd name="T37" fmla="*/ 181 h 645"/>
              <a:gd name="T38" fmla="*/ 214 w 990"/>
              <a:gd name="T39" fmla="*/ 133 h 645"/>
              <a:gd name="T40" fmla="*/ 109 w 990"/>
              <a:gd name="T41" fmla="*/ 90 h 645"/>
              <a:gd name="T42" fmla="*/ 0 w 990"/>
              <a:gd name="T43" fmla="*/ 53 h 645"/>
              <a:gd name="T44" fmla="*/ 16 w 990"/>
              <a:gd name="T45" fmla="*/ 0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90" h="645">
                <a:moveTo>
                  <a:pt x="16" y="0"/>
                </a:moveTo>
                <a:lnTo>
                  <a:pt x="127" y="39"/>
                </a:lnTo>
                <a:lnTo>
                  <a:pt x="235" y="83"/>
                </a:lnTo>
                <a:lnTo>
                  <a:pt x="341" y="132"/>
                </a:lnTo>
                <a:lnTo>
                  <a:pt x="444" y="186"/>
                </a:lnTo>
                <a:lnTo>
                  <a:pt x="543" y="244"/>
                </a:lnTo>
                <a:lnTo>
                  <a:pt x="640" y="308"/>
                </a:lnTo>
                <a:lnTo>
                  <a:pt x="733" y="376"/>
                </a:lnTo>
                <a:lnTo>
                  <a:pt x="822" y="448"/>
                </a:lnTo>
                <a:lnTo>
                  <a:pt x="907" y="526"/>
                </a:lnTo>
                <a:lnTo>
                  <a:pt x="990" y="606"/>
                </a:lnTo>
                <a:lnTo>
                  <a:pt x="950" y="645"/>
                </a:lnTo>
                <a:lnTo>
                  <a:pt x="871" y="565"/>
                </a:lnTo>
                <a:lnTo>
                  <a:pt x="787" y="491"/>
                </a:lnTo>
                <a:lnTo>
                  <a:pt x="699" y="420"/>
                </a:lnTo>
                <a:lnTo>
                  <a:pt x="608" y="353"/>
                </a:lnTo>
                <a:lnTo>
                  <a:pt x="515" y="291"/>
                </a:lnTo>
                <a:lnTo>
                  <a:pt x="418" y="234"/>
                </a:lnTo>
                <a:lnTo>
                  <a:pt x="318" y="181"/>
                </a:lnTo>
                <a:lnTo>
                  <a:pt x="214" y="133"/>
                </a:lnTo>
                <a:lnTo>
                  <a:pt x="109" y="90"/>
                </a:lnTo>
                <a:lnTo>
                  <a:pt x="0" y="53"/>
                </a:lnTo>
                <a:lnTo>
                  <a:pt x="16" y="0"/>
                </a:lnTo>
                <a:close/>
              </a:path>
            </a:pathLst>
          </a:custGeom>
          <a:solidFill>
            <a:schemeClr val="accent2">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sz="1351"/>
          </a:p>
        </p:txBody>
      </p:sp>
    </p:spTree>
    <p:custDataLst>
      <p:tags r:id="rId1"/>
    </p:custDataLst>
    <p:extLst>
      <p:ext uri="{BB962C8B-B14F-4D97-AF65-F5344CB8AC3E}">
        <p14:creationId xmlns:p14="http://schemas.microsoft.com/office/powerpoint/2010/main" val="19352237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757680" y="-58241"/>
            <a:ext cx="10515600" cy="1325563"/>
          </a:xfrm>
        </p:spPr>
        <p:txBody>
          <a:bodyPr/>
          <a:lstStyle/>
          <a:p>
            <a:r>
              <a:rPr lang="en-IN" dirty="0">
                <a:solidFill>
                  <a:schemeClr val="tx1">
                    <a:lumMod val="75000"/>
                    <a:lumOff val="25000"/>
                  </a:schemeClr>
                </a:solidFill>
              </a:rPr>
              <a:t>Process Governance Challenges</a:t>
            </a:r>
          </a:p>
        </p:txBody>
      </p:sp>
      <p:sp>
        <p:nvSpPr>
          <p:cNvPr id="3" name="Oval 2">
            <a:extLst>
              <a:ext uri="{FF2B5EF4-FFF2-40B4-BE49-F238E27FC236}">
                <a16:creationId xmlns:a16="http://schemas.microsoft.com/office/drawing/2014/main" id="{8A8F8777-AF16-4945-A2F8-FA0D70903472}"/>
              </a:ext>
            </a:extLst>
          </p:cNvPr>
          <p:cNvSpPr/>
          <p:nvPr/>
        </p:nvSpPr>
        <p:spPr>
          <a:xfrm>
            <a:off x="5007292" y="3464516"/>
            <a:ext cx="2177416" cy="217741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Oval 3">
            <a:extLst>
              <a:ext uri="{FF2B5EF4-FFF2-40B4-BE49-F238E27FC236}">
                <a16:creationId xmlns:a16="http://schemas.microsoft.com/office/drawing/2014/main" id="{674C029E-4458-4B54-B386-1DF0CDBF1076}"/>
              </a:ext>
            </a:extLst>
          </p:cNvPr>
          <p:cNvSpPr/>
          <p:nvPr/>
        </p:nvSpPr>
        <p:spPr>
          <a:xfrm>
            <a:off x="5176520" y="3633744"/>
            <a:ext cx="1838960" cy="1838960"/>
          </a:xfrm>
          <a:prstGeom prst="ellipse">
            <a:avLst/>
          </a:prstGeom>
          <a:solidFill>
            <a:schemeClr val="bg1"/>
          </a:solidFill>
          <a:ln>
            <a:noFill/>
          </a:ln>
          <a:effectLst>
            <a:outerShdw blurRad="254000" dist="38100" dir="2700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Freeform: Shape 5">
            <a:extLst>
              <a:ext uri="{FF2B5EF4-FFF2-40B4-BE49-F238E27FC236}">
                <a16:creationId xmlns:a16="http://schemas.microsoft.com/office/drawing/2014/main" id="{99B9883F-E3A2-44DF-9D13-C31B8D204C7B}"/>
              </a:ext>
            </a:extLst>
          </p:cNvPr>
          <p:cNvSpPr/>
          <p:nvPr/>
        </p:nvSpPr>
        <p:spPr>
          <a:xfrm flipV="1">
            <a:off x="4377828" y="2978095"/>
            <a:ext cx="857629" cy="707759"/>
          </a:xfrm>
          <a:custGeom>
            <a:avLst/>
            <a:gdLst>
              <a:gd name="connsiteX0" fmla="*/ 431068 w 8197354"/>
              <a:gd name="connsiteY0" fmla="*/ 1654629 h 1654629"/>
              <a:gd name="connsiteX1" fmla="*/ 735868 w 8197354"/>
              <a:gd name="connsiteY1" fmla="*/ 838200 h 1654629"/>
              <a:gd name="connsiteX2" fmla="*/ 7256411 w 8197354"/>
              <a:gd name="connsiteY2" fmla="*/ 642257 h 1654629"/>
              <a:gd name="connsiteX3" fmla="*/ 8018411 w 8197354"/>
              <a:gd name="connsiteY3" fmla="*/ 0 h 1654629"/>
              <a:gd name="connsiteX0" fmla="*/ 0 w 7766286"/>
              <a:gd name="connsiteY0" fmla="*/ 1654629 h 1654629"/>
              <a:gd name="connsiteX1" fmla="*/ 6825343 w 7766286"/>
              <a:gd name="connsiteY1" fmla="*/ 642257 h 1654629"/>
              <a:gd name="connsiteX2" fmla="*/ 7587343 w 7766286"/>
              <a:gd name="connsiteY2" fmla="*/ 0 h 1654629"/>
              <a:gd name="connsiteX0" fmla="*/ 0 w 7587343"/>
              <a:gd name="connsiteY0" fmla="*/ 1654629 h 1654629"/>
              <a:gd name="connsiteX1" fmla="*/ 7587343 w 7587343"/>
              <a:gd name="connsiteY1" fmla="*/ 0 h 1654629"/>
              <a:gd name="connsiteX0" fmla="*/ 0 w 7587343"/>
              <a:gd name="connsiteY0" fmla="*/ 1654629 h 1654629"/>
              <a:gd name="connsiteX1" fmla="*/ 3254830 w 7587343"/>
              <a:gd name="connsiteY1" fmla="*/ 555171 h 1654629"/>
              <a:gd name="connsiteX2" fmla="*/ 7587343 w 7587343"/>
              <a:gd name="connsiteY2" fmla="*/ 0 h 1654629"/>
              <a:gd name="connsiteX0" fmla="*/ 0 w 7587343"/>
              <a:gd name="connsiteY0" fmla="*/ 1654629 h 1654629"/>
              <a:gd name="connsiteX1" fmla="*/ 7587343 w 7587343"/>
              <a:gd name="connsiteY1" fmla="*/ 0 h 1654629"/>
              <a:gd name="connsiteX0" fmla="*/ 0 w 7587343"/>
              <a:gd name="connsiteY0" fmla="*/ 1654629 h 1654629"/>
              <a:gd name="connsiteX1" fmla="*/ 7587343 w 7587343"/>
              <a:gd name="connsiteY1" fmla="*/ 0 h 1654629"/>
              <a:gd name="connsiteX0" fmla="*/ 0 w 7587343"/>
              <a:gd name="connsiteY0" fmla="*/ 1654629 h 1654629"/>
              <a:gd name="connsiteX1" fmla="*/ 7587343 w 7587343"/>
              <a:gd name="connsiteY1" fmla="*/ 0 h 1654629"/>
              <a:gd name="connsiteX0" fmla="*/ 0 w 7587343"/>
              <a:gd name="connsiteY0" fmla="*/ 1654629 h 1654629"/>
              <a:gd name="connsiteX1" fmla="*/ 7587343 w 7587343"/>
              <a:gd name="connsiteY1" fmla="*/ 0 h 1654629"/>
              <a:gd name="connsiteX0" fmla="*/ 0 w 7587343"/>
              <a:gd name="connsiteY0" fmla="*/ 1654629 h 1654629"/>
              <a:gd name="connsiteX1" fmla="*/ 7587343 w 7587343"/>
              <a:gd name="connsiteY1" fmla="*/ 0 h 1654629"/>
              <a:gd name="connsiteX0" fmla="*/ 0 w 7587343"/>
              <a:gd name="connsiteY0" fmla="*/ 1654629 h 1654629"/>
              <a:gd name="connsiteX1" fmla="*/ 7587343 w 7587343"/>
              <a:gd name="connsiteY1" fmla="*/ 0 h 1654629"/>
              <a:gd name="connsiteX0" fmla="*/ 0 w 7587343"/>
              <a:gd name="connsiteY0" fmla="*/ 1654629 h 1654629"/>
              <a:gd name="connsiteX1" fmla="*/ 7587343 w 7587343"/>
              <a:gd name="connsiteY1" fmla="*/ 0 h 1654629"/>
              <a:gd name="connsiteX0" fmla="*/ 0 w 7587343"/>
              <a:gd name="connsiteY0" fmla="*/ 1654629 h 1654629"/>
              <a:gd name="connsiteX1" fmla="*/ 7587343 w 7587343"/>
              <a:gd name="connsiteY1" fmla="*/ 0 h 1654629"/>
              <a:gd name="connsiteX0" fmla="*/ 0 w 5697464"/>
              <a:gd name="connsiteY0" fmla="*/ 1122756 h 1122756"/>
              <a:gd name="connsiteX1" fmla="*/ 5697464 w 5697464"/>
              <a:gd name="connsiteY1" fmla="*/ 0 h 1122756"/>
              <a:gd name="connsiteX0" fmla="*/ 0 w 5697464"/>
              <a:gd name="connsiteY0" fmla="*/ 1122756 h 1122756"/>
              <a:gd name="connsiteX1" fmla="*/ 5697464 w 5697464"/>
              <a:gd name="connsiteY1" fmla="*/ 0 h 1122756"/>
              <a:gd name="connsiteX0" fmla="*/ 0 w 5697464"/>
              <a:gd name="connsiteY0" fmla="*/ 1122756 h 1122756"/>
              <a:gd name="connsiteX1" fmla="*/ 5697464 w 5697464"/>
              <a:gd name="connsiteY1" fmla="*/ 0 h 1122756"/>
              <a:gd name="connsiteX0" fmla="*/ 0 w 5697464"/>
              <a:gd name="connsiteY0" fmla="*/ 1122756 h 1122756"/>
              <a:gd name="connsiteX1" fmla="*/ 5697464 w 5697464"/>
              <a:gd name="connsiteY1" fmla="*/ 0 h 1122756"/>
              <a:gd name="connsiteX0" fmla="*/ 0 w 5697464"/>
              <a:gd name="connsiteY0" fmla="*/ 1122756 h 1122756"/>
              <a:gd name="connsiteX1" fmla="*/ 5697464 w 5697464"/>
              <a:gd name="connsiteY1" fmla="*/ 0 h 1122756"/>
            </a:gdLst>
            <a:ahLst/>
            <a:cxnLst>
              <a:cxn ang="0">
                <a:pos x="connsiteX0" y="connsiteY0"/>
              </a:cxn>
              <a:cxn ang="0">
                <a:pos x="connsiteX1" y="connsiteY1"/>
              </a:cxn>
            </a:cxnLst>
            <a:rect l="l" t="t" r="r" b="b"/>
            <a:pathLst>
              <a:path w="5697464" h="1122756">
                <a:moveTo>
                  <a:pt x="0" y="1122756"/>
                </a:moveTo>
                <a:cubicBezTo>
                  <a:pt x="284498" y="-286061"/>
                  <a:pt x="2578148" y="802435"/>
                  <a:pt x="5697464" y="0"/>
                </a:cubicBezTo>
              </a:path>
            </a:pathLst>
          </a:custGeom>
          <a:noFill/>
          <a:ln w="50800" cap="rnd">
            <a:solidFill>
              <a:schemeClr val="bg1">
                <a:lumMod val="75000"/>
              </a:schemeClr>
            </a:solidFill>
            <a:prstDash val="sys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34" name="Group 33">
            <a:extLst>
              <a:ext uri="{FF2B5EF4-FFF2-40B4-BE49-F238E27FC236}">
                <a16:creationId xmlns:a16="http://schemas.microsoft.com/office/drawing/2014/main" id="{6E716252-4B0B-4329-8F3A-AE9B0A7D9774}"/>
              </a:ext>
            </a:extLst>
          </p:cNvPr>
          <p:cNvGrpSpPr/>
          <p:nvPr/>
        </p:nvGrpSpPr>
        <p:grpSpPr>
          <a:xfrm>
            <a:off x="1416463" y="3469720"/>
            <a:ext cx="1445896" cy="1445896"/>
            <a:chOff x="1414875" y="3607407"/>
            <a:chExt cx="1445896" cy="1445896"/>
          </a:xfrm>
        </p:grpSpPr>
        <p:sp>
          <p:nvSpPr>
            <p:cNvPr id="8" name="Oval 7">
              <a:extLst>
                <a:ext uri="{FF2B5EF4-FFF2-40B4-BE49-F238E27FC236}">
                  <a16:creationId xmlns:a16="http://schemas.microsoft.com/office/drawing/2014/main" id="{921ABE90-2AEA-42CE-8D48-68394B52D2AB}"/>
                </a:ext>
              </a:extLst>
            </p:cNvPr>
            <p:cNvSpPr/>
            <p:nvPr/>
          </p:nvSpPr>
          <p:spPr>
            <a:xfrm>
              <a:off x="1414875" y="3607407"/>
              <a:ext cx="1445896" cy="144589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Oval 8">
              <a:extLst>
                <a:ext uri="{FF2B5EF4-FFF2-40B4-BE49-F238E27FC236}">
                  <a16:creationId xmlns:a16="http://schemas.microsoft.com/office/drawing/2014/main" id="{157D956E-C40E-4A8D-AF40-911EA4A2BD70}"/>
                </a:ext>
              </a:extLst>
            </p:cNvPr>
            <p:cNvSpPr/>
            <p:nvPr/>
          </p:nvSpPr>
          <p:spPr>
            <a:xfrm>
              <a:off x="1536795" y="3729327"/>
              <a:ext cx="1202056" cy="1202056"/>
            </a:xfrm>
            <a:prstGeom prst="ellipse">
              <a:avLst/>
            </a:prstGeom>
            <a:solidFill>
              <a:schemeClr val="accent1"/>
            </a:solidFill>
            <a:ln>
              <a:noFill/>
            </a:ln>
            <a:effectLst>
              <a:outerShdw blurRad="254000" dist="38100" dir="2700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11" name="Oval 10">
            <a:extLst>
              <a:ext uri="{FF2B5EF4-FFF2-40B4-BE49-F238E27FC236}">
                <a16:creationId xmlns:a16="http://schemas.microsoft.com/office/drawing/2014/main" id="{42AB812B-A937-4785-9698-315848BF4F4E}"/>
              </a:ext>
            </a:extLst>
          </p:cNvPr>
          <p:cNvSpPr/>
          <p:nvPr/>
        </p:nvSpPr>
        <p:spPr>
          <a:xfrm>
            <a:off x="9402632" y="3469720"/>
            <a:ext cx="1445896" cy="144589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Oval 11">
            <a:extLst>
              <a:ext uri="{FF2B5EF4-FFF2-40B4-BE49-F238E27FC236}">
                <a16:creationId xmlns:a16="http://schemas.microsoft.com/office/drawing/2014/main" id="{000E42A9-9F23-4580-B582-F8FBDF3E0160}"/>
              </a:ext>
            </a:extLst>
          </p:cNvPr>
          <p:cNvSpPr/>
          <p:nvPr/>
        </p:nvSpPr>
        <p:spPr>
          <a:xfrm>
            <a:off x="9524552" y="3591640"/>
            <a:ext cx="1202056" cy="1202056"/>
          </a:xfrm>
          <a:prstGeom prst="ellipse">
            <a:avLst/>
          </a:prstGeom>
          <a:solidFill>
            <a:schemeClr val="accent5"/>
          </a:solidFill>
          <a:ln>
            <a:noFill/>
          </a:ln>
          <a:effectLst>
            <a:outerShdw blurRad="254000" dist="38100" dir="2700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 name="Oval 18">
            <a:extLst>
              <a:ext uri="{FF2B5EF4-FFF2-40B4-BE49-F238E27FC236}">
                <a16:creationId xmlns:a16="http://schemas.microsoft.com/office/drawing/2014/main" id="{32E62AAC-F88F-4886-8DD6-C420172B61C4}"/>
              </a:ext>
            </a:extLst>
          </p:cNvPr>
          <p:cNvSpPr/>
          <p:nvPr/>
        </p:nvSpPr>
        <p:spPr>
          <a:xfrm>
            <a:off x="3665039" y="1412776"/>
            <a:ext cx="1445896" cy="144589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Oval 19">
            <a:extLst>
              <a:ext uri="{FF2B5EF4-FFF2-40B4-BE49-F238E27FC236}">
                <a16:creationId xmlns:a16="http://schemas.microsoft.com/office/drawing/2014/main" id="{9527A456-4600-422B-BA1B-58CB7624E42C}"/>
              </a:ext>
            </a:extLst>
          </p:cNvPr>
          <p:cNvSpPr/>
          <p:nvPr/>
        </p:nvSpPr>
        <p:spPr>
          <a:xfrm>
            <a:off x="3786959" y="1534696"/>
            <a:ext cx="1202056" cy="1202056"/>
          </a:xfrm>
          <a:prstGeom prst="ellipse">
            <a:avLst/>
          </a:prstGeom>
          <a:solidFill>
            <a:schemeClr val="accent3"/>
          </a:solidFill>
          <a:ln>
            <a:noFill/>
          </a:ln>
          <a:effectLst>
            <a:outerShdw blurRad="254000" dist="38100" dir="2700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Oval 16">
            <a:extLst>
              <a:ext uri="{FF2B5EF4-FFF2-40B4-BE49-F238E27FC236}">
                <a16:creationId xmlns:a16="http://schemas.microsoft.com/office/drawing/2014/main" id="{33BCFCB5-B0FD-4D2D-8D63-C37105407E06}"/>
              </a:ext>
            </a:extLst>
          </p:cNvPr>
          <p:cNvSpPr/>
          <p:nvPr/>
        </p:nvSpPr>
        <p:spPr>
          <a:xfrm>
            <a:off x="7081065" y="1412776"/>
            <a:ext cx="1445896" cy="144589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Oval 17">
            <a:extLst>
              <a:ext uri="{FF2B5EF4-FFF2-40B4-BE49-F238E27FC236}">
                <a16:creationId xmlns:a16="http://schemas.microsoft.com/office/drawing/2014/main" id="{A578E42E-CAA0-4410-901B-9E44DFD26519}"/>
              </a:ext>
            </a:extLst>
          </p:cNvPr>
          <p:cNvSpPr/>
          <p:nvPr/>
        </p:nvSpPr>
        <p:spPr>
          <a:xfrm>
            <a:off x="7202985" y="1534696"/>
            <a:ext cx="1202056" cy="1202056"/>
          </a:xfrm>
          <a:prstGeom prst="ellipse">
            <a:avLst/>
          </a:prstGeom>
          <a:solidFill>
            <a:schemeClr val="accent4"/>
          </a:solidFill>
          <a:ln>
            <a:noFill/>
          </a:ln>
          <a:effectLst>
            <a:outerShdw blurRad="254000" dist="38100" dir="2700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2" name="Freeform: Shape 21">
            <a:extLst>
              <a:ext uri="{FF2B5EF4-FFF2-40B4-BE49-F238E27FC236}">
                <a16:creationId xmlns:a16="http://schemas.microsoft.com/office/drawing/2014/main" id="{5DC366CB-E96E-4C19-A8C7-2D65A88D27C2}"/>
              </a:ext>
            </a:extLst>
          </p:cNvPr>
          <p:cNvSpPr/>
          <p:nvPr/>
        </p:nvSpPr>
        <p:spPr>
          <a:xfrm flipH="1" flipV="1">
            <a:off x="6935038" y="2978095"/>
            <a:ext cx="857629" cy="707759"/>
          </a:xfrm>
          <a:custGeom>
            <a:avLst/>
            <a:gdLst>
              <a:gd name="connsiteX0" fmla="*/ 431068 w 8197354"/>
              <a:gd name="connsiteY0" fmla="*/ 1654629 h 1654629"/>
              <a:gd name="connsiteX1" fmla="*/ 735868 w 8197354"/>
              <a:gd name="connsiteY1" fmla="*/ 838200 h 1654629"/>
              <a:gd name="connsiteX2" fmla="*/ 7256411 w 8197354"/>
              <a:gd name="connsiteY2" fmla="*/ 642257 h 1654629"/>
              <a:gd name="connsiteX3" fmla="*/ 8018411 w 8197354"/>
              <a:gd name="connsiteY3" fmla="*/ 0 h 1654629"/>
              <a:gd name="connsiteX0" fmla="*/ 0 w 7766286"/>
              <a:gd name="connsiteY0" fmla="*/ 1654629 h 1654629"/>
              <a:gd name="connsiteX1" fmla="*/ 6825343 w 7766286"/>
              <a:gd name="connsiteY1" fmla="*/ 642257 h 1654629"/>
              <a:gd name="connsiteX2" fmla="*/ 7587343 w 7766286"/>
              <a:gd name="connsiteY2" fmla="*/ 0 h 1654629"/>
              <a:gd name="connsiteX0" fmla="*/ 0 w 7587343"/>
              <a:gd name="connsiteY0" fmla="*/ 1654629 h 1654629"/>
              <a:gd name="connsiteX1" fmla="*/ 7587343 w 7587343"/>
              <a:gd name="connsiteY1" fmla="*/ 0 h 1654629"/>
              <a:gd name="connsiteX0" fmla="*/ 0 w 7587343"/>
              <a:gd name="connsiteY0" fmla="*/ 1654629 h 1654629"/>
              <a:gd name="connsiteX1" fmla="*/ 3254830 w 7587343"/>
              <a:gd name="connsiteY1" fmla="*/ 555171 h 1654629"/>
              <a:gd name="connsiteX2" fmla="*/ 7587343 w 7587343"/>
              <a:gd name="connsiteY2" fmla="*/ 0 h 1654629"/>
              <a:gd name="connsiteX0" fmla="*/ 0 w 7587343"/>
              <a:gd name="connsiteY0" fmla="*/ 1654629 h 1654629"/>
              <a:gd name="connsiteX1" fmla="*/ 7587343 w 7587343"/>
              <a:gd name="connsiteY1" fmla="*/ 0 h 1654629"/>
              <a:gd name="connsiteX0" fmla="*/ 0 w 7587343"/>
              <a:gd name="connsiteY0" fmla="*/ 1654629 h 1654629"/>
              <a:gd name="connsiteX1" fmla="*/ 7587343 w 7587343"/>
              <a:gd name="connsiteY1" fmla="*/ 0 h 1654629"/>
              <a:gd name="connsiteX0" fmla="*/ 0 w 7587343"/>
              <a:gd name="connsiteY0" fmla="*/ 1654629 h 1654629"/>
              <a:gd name="connsiteX1" fmla="*/ 7587343 w 7587343"/>
              <a:gd name="connsiteY1" fmla="*/ 0 h 1654629"/>
              <a:gd name="connsiteX0" fmla="*/ 0 w 7587343"/>
              <a:gd name="connsiteY0" fmla="*/ 1654629 h 1654629"/>
              <a:gd name="connsiteX1" fmla="*/ 7587343 w 7587343"/>
              <a:gd name="connsiteY1" fmla="*/ 0 h 1654629"/>
              <a:gd name="connsiteX0" fmla="*/ 0 w 7587343"/>
              <a:gd name="connsiteY0" fmla="*/ 1654629 h 1654629"/>
              <a:gd name="connsiteX1" fmla="*/ 7587343 w 7587343"/>
              <a:gd name="connsiteY1" fmla="*/ 0 h 1654629"/>
              <a:gd name="connsiteX0" fmla="*/ 0 w 7587343"/>
              <a:gd name="connsiteY0" fmla="*/ 1654629 h 1654629"/>
              <a:gd name="connsiteX1" fmla="*/ 7587343 w 7587343"/>
              <a:gd name="connsiteY1" fmla="*/ 0 h 1654629"/>
              <a:gd name="connsiteX0" fmla="*/ 0 w 7587343"/>
              <a:gd name="connsiteY0" fmla="*/ 1654629 h 1654629"/>
              <a:gd name="connsiteX1" fmla="*/ 7587343 w 7587343"/>
              <a:gd name="connsiteY1" fmla="*/ 0 h 1654629"/>
              <a:gd name="connsiteX0" fmla="*/ 0 w 7587343"/>
              <a:gd name="connsiteY0" fmla="*/ 1654629 h 1654629"/>
              <a:gd name="connsiteX1" fmla="*/ 7587343 w 7587343"/>
              <a:gd name="connsiteY1" fmla="*/ 0 h 1654629"/>
              <a:gd name="connsiteX0" fmla="*/ 0 w 5697464"/>
              <a:gd name="connsiteY0" fmla="*/ 1122756 h 1122756"/>
              <a:gd name="connsiteX1" fmla="*/ 5697464 w 5697464"/>
              <a:gd name="connsiteY1" fmla="*/ 0 h 1122756"/>
              <a:gd name="connsiteX0" fmla="*/ 0 w 5697464"/>
              <a:gd name="connsiteY0" fmla="*/ 1122756 h 1122756"/>
              <a:gd name="connsiteX1" fmla="*/ 5697464 w 5697464"/>
              <a:gd name="connsiteY1" fmla="*/ 0 h 1122756"/>
              <a:gd name="connsiteX0" fmla="*/ 0 w 5697464"/>
              <a:gd name="connsiteY0" fmla="*/ 1122756 h 1122756"/>
              <a:gd name="connsiteX1" fmla="*/ 5697464 w 5697464"/>
              <a:gd name="connsiteY1" fmla="*/ 0 h 1122756"/>
              <a:gd name="connsiteX0" fmla="*/ 0 w 5697464"/>
              <a:gd name="connsiteY0" fmla="*/ 1122756 h 1122756"/>
              <a:gd name="connsiteX1" fmla="*/ 5697464 w 5697464"/>
              <a:gd name="connsiteY1" fmla="*/ 0 h 1122756"/>
              <a:gd name="connsiteX0" fmla="*/ 0 w 5697464"/>
              <a:gd name="connsiteY0" fmla="*/ 1122756 h 1122756"/>
              <a:gd name="connsiteX1" fmla="*/ 5697464 w 5697464"/>
              <a:gd name="connsiteY1" fmla="*/ 0 h 1122756"/>
            </a:gdLst>
            <a:ahLst/>
            <a:cxnLst>
              <a:cxn ang="0">
                <a:pos x="connsiteX0" y="connsiteY0"/>
              </a:cxn>
              <a:cxn ang="0">
                <a:pos x="connsiteX1" y="connsiteY1"/>
              </a:cxn>
            </a:cxnLst>
            <a:rect l="l" t="t" r="r" b="b"/>
            <a:pathLst>
              <a:path w="5697464" h="1122756">
                <a:moveTo>
                  <a:pt x="0" y="1122756"/>
                </a:moveTo>
                <a:cubicBezTo>
                  <a:pt x="284498" y="-286061"/>
                  <a:pt x="2578148" y="802435"/>
                  <a:pt x="5697464" y="0"/>
                </a:cubicBezTo>
              </a:path>
            </a:pathLst>
          </a:custGeom>
          <a:noFill/>
          <a:ln w="50800" cap="rnd">
            <a:solidFill>
              <a:schemeClr val="bg1">
                <a:lumMod val="75000"/>
              </a:schemeClr>
            </a:solidFill>
            <a:prstDash val="sys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4" name="Freeform: Shape 23">
            <a:extLst>
              <a:ext uri="{FF2B5EF4-FFF2-40B4-BE49-F238E27FC236}">
                <a16:creationId xmlns:a16="http://schemas.microsoft.com/office/drawing/2014/main" id="{207A6F2A-79B8-41DC-88B9-DF056E46DDAD}"/>
              </a:ext>
            </a:extLst>
          </p:cNvPr>
          <p:cNvSpPr/>
          <p:nvPr/>
        </p:nvSpPr>
        <p:spPr>
          <a:xfrm flipV="1">
            <a:off x="3037161" y="4182217"/>
            <a:ext cx="1873629" cy="290653"/>
          </a:xfrm>
          <a:custGeom>
            <a:avLst/>
            <a:gdLst>
              <a:gd name="connsiteX0" fmla="*/ 431068 w 8197354"/>
              <a:gd name="connsiteY0" fmla="*/ 1654629 h 1654629"/>
              <a:gd name="connsiteX1" fmla="*/ 735868 w 8197354"/>
              <a:gd name="connsiteY1" fmla="*/ 838200 h 1654629"/>
              <a:gd name="connsiteX2" fmla="*/ 7256411 w 8197354"/>
              <a:gd name="connsiteY2" fmla="*/ 642257 h 1654629"/>
              <a:gd name="connsiteX3" fmla="*/ 8018411 w 8197354"/>
              <a:gd name="connsiteY3" fmla="*/ 0 h 1654629"/>
              <a:gd name="connsiteX0" fmla="*/ 0 w 7766286"/>
              <a:gd name="connsiteY0" fmla="*/ 1654629 h 1654629"/>
              <a:gd name="connsiteX1" fmla="*/ 6825343 w 7766286"/>
              <a:gd name="connsiteY1" fmla="*/ 642257 h 1654629"/>
              <a:gd name="connsiteX2" fmla="*/ 7587343 w 7766286"/>
              <a:gd name="connsiteY2" fmla="*/ 0 h 1654629"/>
              <a:gd name="connsiteX0" fmla="*/ 0 w 7587343"/>
              <a:gd name="connsiteY0" fmla="*/ 1654629 h 1654629"/>
              <a:gd name="connsiteX1" fmla="*/ 7587343 w 7587343"/>
              <a:gd name="connsiteY1" fmla="*/ 0 h 1654629"/>
              <a:gd name="connsiteX0" fmla="*/ 0 w 7587343"/>
              <a:gd name="connsiteY0" fmla="*/ 1654629 h 1654629"/>
              <a:gd name="connsiteX1" fmla="*/ 3254830 w 7587343"/>
              <a:gd name="connsiteY1" fmla="*/ 555171 h 1654629"/>
              <a:gd name="connsiteX2" fmla="*/ 7587343 w 7587343"/>
              <a:gd name="connsiteY2" fmla="*/ 0 h 1654629"/>
              <a:gd name="connsiteX0" fmla="*/ 0 w 7587343"/>
              <a:gd name="connsiteY0" fmla="*/ 1654629 h 1654629"/>
              <a:gd name="connsiteX1" fmla="*/ 7587343 w 7587343"/>
              <a:gd name="connsiteY1" fmla="*/ 0 h 1654629"/>
              <a:gd name="connsiteX0" fmla="*/ 0 w 7587343"/>
              <a:gd name="connsiteY0" fmla="*/ 1654629 h 1654629"/>
              <a:gd name="connsiteX1" fmla="*/ 7587343 w 7587343"/>
              <a:gd name="connsiteY1" fmla="*/ 0 h 1654629"/>
              <a:gd name="connsiteX0" fmla="*/ 0 w 7587343"/>
              <a:gd name="connsiteY0" fmla="*/ 1654629 h 1654629"/>
              <a:gd name="connsiteX1" fmla="*/ 7587343 w 7587343"/>
              <a:gd name="connsiteY1" fmla="*/ 0 h 1654629"/>
              <a:gd name="connsiteX0" fmla="*/ 0 w 7587343"/>
              <a:gd name="connsiteY0" fmla="*/ 1654629 h 1654629"/>
              <a:gd name="connsiteX1" fmla="*/ 7587343 w 7587343"/>
              <a:gd name="connsiteY1" fmla="*/ 0 h 1654629"/>
              <a:gd name="connsiteX0" fmla="*/ 0 w 7587343"/>
              <a:gd name="connsiteY0" fmla="*/ 1654629 h 1654629"/>
              <a:gd name="connsiteX1" fmla="*/ 7587343 w 7587343"/>
              <a:gd name="connsiteY1" fmla="*/ 0 h 1654629"/>
              <a:gd name="connsiteX0" fmla="*/ 0 w 7587343"/>
              <a:gd name="connsiteY0" fmla="*/ 1654629 h 1654629"/>
              <a:gd name="connsiteX1" fmla="*/ 7587343 w 7587343"/>
              <a:gd name="connsiteY1" fmla="*/ 0 h 1654629"/>
              <a:gd name="connsiteX0" fmla="*/ 0 w 7587343"/>
              <a:gd name="connsiteY0" fmla="*/ 1654629 h 1654629"/>
              <a:gd name="connsiteX1" fmla="*/ 7587343 w 7587343"/>
              <a:gd name="connsiteY1" fmla="*/ 0 h 1654629"/>
              <a:gd name="connsiteX0" fmla="*/ 0 w 7587343"/>
              <a:gd name="connsiteY0" fmla="*/ 1654629 h 1654629"/>
              <a:gd name="connsiteX1" fmla="*/ 7587343 w 7587343"/>
              <a:gd name="connsiteY1" fmla="*/ 0 h 1654629"/>
              <a:gd name="connsiteX0" fmla="*/ 0 w 5697464"/>
              <a:gd name="connsiteY0" fmla="*/ 1122756 h 1122756"/>
              <a:gd name="connsiteX1" fmla="*/ 5697464 w 5697464"/>
              <a:gd name="connsiteY1" fmla="*/ 0 h 1122756"/>
              <a:gd name="connsiteX0" fmla="*/ 0 w 5697464"/>
              <a:gd name="connsiteY0" fmla="*/ 1122756 h 1122756"/>
              <a:gd name="connsiteX1" fmla="*/ 5697464 w 5697464"/>
              <a:gd name="connsiteY1" fmla="*/ 0 h 1122756"/>
              <a:gd name="connsiteX0" fmla="*/ 0 w 5697464"/>
              <a:gd name="connsiteY0" fmla="*/ 1122756 h 1122756"/>
              <a:gd name="connsiteX1" fmla="*/ 5697464 w 5697464"/>
              <a:gd name="connsiteY1" fmla="*/ 0 h 1122756"/>
              <a:gd name="connsiteX0" fmla="*/ 0 w 5697464"/>
              <a:gd name="connsiteY0" fmla="*/ 1122756 h 1122756"/>
              <a:gd name="connsiteX1" fmla="*/ 5697464 w 5697464"/>
              <a:gd name="connsiteY1" fmla="*/ 0 h 1122756"/>
              <a:gd name="connsiteX0" fmla="*/ 0 w 5697464"/>
              <a:gd name="connsiteY0" fmla="*/ 1122756 h 1122756"/>
              <a:gd name="connsiteX1" fmla="*/ 5697464 w 5697464"/>
              <a:gd name="connsiteY1" fmla="*/ 0 h 1122756"/>
              <a:gd name="connsiteX0" fmla="*/ 0 w 12177047"/>
              <a:gd name="connsiteY0" fmla="*/ 507930 h 544808"/>
              <a:gd name="connsiteX1" fmla="*/ 12177047 w 12177047"/>
              <a:gd name="connsiteY1" fmla="*/ 352215 h 544808"/>
              <a:gd name="connsiteX0" fmla="*/ 0 w 12177047"/>
              <a:gd name="connsiteY0" fmla="*/ 155715 h 976685"/>
              <a:gd name="connsiteX1" fmla="*/ 12177047 w 12177047"/>
              <a:gd name="connsiteY1" fmla="*/ 0 h 976685"/>
              <a:gd name="connsiteX0" fmla="*/ 0 w 12177047"/>
              <a:gd name="connsiteY0" fmla="*/ 155715 h 619463"/>
              <a:gd name="connsiteX1" fmla="*/ 12177047 w 12177047"/>
              <a:gd name="connsiteY1" fmla="*/ 0 h 619463"/>
              <a:gd name="connsiteX0" fmla="*/ 0 w 12177047"/>
              <a:gd name="connsiteY0" fmla="*/ 156840 h 398871"/>
              <a:gd name="connsiteX1" fmla="*/ 12177047 w 12177047"/>
              <a:gd name="connsiteY1" fmla="*/ 1125 h 398871"/>
              <a:gd name="connsiteX0" fmla="*/ 0 w 12177047"/>
              <a:gd name="connsiteY0" fmla="*/ 156531 h 539771"/>
              <a:gd name="connsiteX1" fmla="*/ 12177047 w 12177047"/>
              <a:gd name="connsiteY1" fmla="*/ 816 h 539771"/>
              <a:gd name="connsiteX0" fmla="*/ 0 w 12177047"/>
              <a:gd name="connsiteY0" fmla="*/ 157207 h 308801"/>
              <a:gd name="connsiteX1" fmla="*/ 12177047 w 12177047"/>
              <a:gd name="connsiteY1" fmla="*/ 1492 h 308801"/>
              <a:gd name="connsiteX0" fmla="*/ 0 w 12447030"/>
              <a:gd name="connsiteY0" fmla="*/ 334173 h 461078"/>
              <a:gd name="connsiteX1" fmla="*/ 12447030 w 12447030"/>
              <a:gd name="connsiteY1" fmla="*/ 1167 h 461078"/>
            </a:gdLst>
            <a:ahLst/>
            <a:cxnLst>
              <a:cxn ang="0">
                <a:pos x="connsiteX0" y="connsiteY0"/>
              </a:cxn>
              <a:cxn ang="0">
                <a:pos x="connsiteX1" y="connsiteY1"/>
              </a:cxn>
            </a:cxnLst>
            <a:rect l="l" t="t" r="r" b="b"/>
            <a:pathLst>
              <a:path w="12447030" h="461078">
                <a:moveTo>
                  <a:pt x="0" y="334173"/>
                </a:moveTo>
                <a:cubicBezTo>
                  <a:pt x="7371542" y="762735"/>
                  <a:pt x="6087923" y="-34501"/>
                  <a:pt x="12447030" y="1167"/>
                </a:cubicBezTo>
              </a:path>
            </a:pathLst>
          </a:custGeom>
          <a:noFill/>
          <a:ln w="50800" cap="rnd">
            <a:solidFill>
              <a:schemeClr val="bg1">
                <a:lumMod val="75000"/>
              </a:schemeClr>
            </a:solidFill>
            <a:prstDash val="sys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5" name="Freeform: Shape 24">
            <a:extLst>
              <a:ext uri="{FF2B5EF4-FFF2-40B4-BE49-F238E27FC236}">
                <a16:creationId xmlns:a16="http://schemas.microsoft.com/office/drawing/2014/main" id="{C78225A2-2CFA-4F91-BE5C-41FD9DBF2AE7}"/>
              </a:ext>
            </a:extLst>
          </p:cNvPr>
          <p:cNvSpPr/>
          <p:nvPr/>
        </p:nvSpPr>
        <p:spPr>
          <a:xfrm flipH="1" flipV="1">
            <a:off x="7281213" y="4182217"/>
            <a:ext cx="1873629" cy="290653"/>
          </a:xfrm>
          <a:custGeom>
            <a:avLst/>
            <a:gdLst>
              <a:gd name="connsiteX0" fmla="*/ 431068 w 8197354"/>
              <a:gd name="connsiteY0" fmla="*/ 1654629 h 1654629"/>
              <a:gd name="connsiteX1" fmla="*/ 735868 w 8197354"/>
              <a:gd name="connsiteY1" fmla="*/ 838200 h 1654629"/>
              <a:gd name="connsiteX2" fmla="*/ 7256411 w 8197354"/>
              <a:gd name="connsiteY2" fmla="*/ 642257 h 1654629"/>
              <a:gd name="connsiteX3" fmla="*/ 8018411 w 8197354"/>
              <a:gd name="connsiteY3" fmla="*/ 0 h 1654629"/>
              <a:gd name="connsiteX0" fmla="*/ 0 w 7766286"/>
              <a:gd name="connsiteY0" fmla="*/ 1654629 h 1654629"/>
              <a:gd name="connsiteX1" fmla="*/ 6825343 w 7766286"/>
              <a:gd name="connsiteY1" fmla="*/ 642257 h 1654629"/>
              <a:gd name="connsiteX2" fmla="*/ 7587343 w 7766286"/>
              <a:gd name="connsiteY2" fmla="*/ 0 h 1654629"/>
              <a:gd name="connsiteX0" fmla="*/ 0 w 7587343"/>
              <a:gd name="connsiteY0" fmla="*/ 1654629 h 1654629"/>
              <a:gd name="connsiteX1" fmla="*/ 7587343 w 7587343"/>
              <a:gd name="connsiteY1" fmla="*/ 0 h 1654629"/>
              <a:gd name="connsiteX0" fmla="*/ 0 w 7587343"/>
              <a:gd name="connsiteY0" fmla="*/ 1654629 h 1654629"/>
              <a:gd name="connsiteX1" fmla="*/ 3254830 w 7587343"/>
              <a:gd name="connsiteY1" fmla="*/ 555171 h 1654629"/>
              <a:gd name="connsiteX2" fmla="*/ 7587343 w 7587343"/>
              <a:gd name="connsiteY2" fmla="*/ 0 h 1654629"/>
              <a:gd name="connsiteX0" fmla="*/ 0 w 7587343"/>
              <a:gd name="connsiteY0" fmla="*/ 1654629 h 1654629"/>
              <a:gd name="connsiteX1" fmla="*/ 7587343 w 7587343"/>
              <a:gd name="connsiteY1" fmla="*/ 0 h 1654629"/>
              <a:gd name="connsiteX0" fmla="*/ 0 w 7587343"/>
              <a:gd name="connsiteY0" fmla="*/ 1654629 h 1654629"/>
              <a:gd name="connsiteX1" fmla="*/ 7587343 w 7587343"/>
              <a:gd name="connsiteY1" fmla="*/ 0 h 1654629"/>
              <a:gd name="connsiteX0" fmla="*/ 0 w 7587343"/>
              <a:gd name="connsiteY0" fmla="*/ 1654629 h 1654629"/>
              <a:gd name="connsiteX1" fmla="*/ 7587343 w 7587343"/>
              <a:gd name="connsiteY1" fmla="*/ 0 h 1654629"/>
              <a:gd name="connsiteX0" fmla="*/ 0 w 7587343"/>
              <a:gd name="connsiteY0" fmla="*/ 1654629 h 1654629"/>
              <a:gd name="connsiteX1" fmla="*/ 7587343 w 7587343"/>
              <a:gd name="connsiteY1" fmla="*/ 0 h 1654629"/>
              <a:gd name="connsiteX0" fmla="*/ 0 w 7587343"/>
              <a:gd name="connsiteY0" fmla="*/ 1654629 h 1654629"/>
              <a:gd name="connsiteX1" fmla="*/ 7587343 w 7587343"/>
              <a:gd name="connsiteY1" fmla="*/ 0 h 1654629"/>
              <a:gd name="connsiteX0" fmla="*/ 0 w 7587343"/>
              <a:gd name="connsiteY0" fmla="*/ 1654629 h 1654629"/>
              <a:gd name="connsiteX1" fmla="*/ 7587343 w 7587343"/>
              <a:gd name="connsiteY1" fmla="*/ 0 h 1654629"/>
              <a:gd name="connsiteX0" fmla="*/ 0 w 7587343"/>
              <a:gd name="connsiteY0" fmla="*/ 1654629 h 1654629"/>
              <a:gd name="connsiteX1" fmla="*/ 7587343 w 7587343"/>
              <a:gd name="connsiteY1" fmla="*/ 0 h 1654629"/>
              <a:gd name="connsiteX0" fmla="*/ 0 w 7587343"/>
              <a:gd name="connsiteY0" fmla="*/ 1654629 h 1654629"/>
              <a:gd name="connsiteX1" fmla="*/ 7587343 w 7587343"/>
              <a:gd name="connsiteY1" fmla="*/ 0 h 1654629"/>
              <a:gd name="connsiteX0" fmla="*/ 0 w 5697464"/>
              <a:gd name="connsiteY0" fmla="*/ 1122756 h 1122756"/>
              <a:gd name="connsiteX1" fmla="*/ 5697464 w 5697464"/>
              <a:gd name="connsiteY1" fmla="*/ 0 h 1122756"/>
              <a:gd name="connsiteX0" fmla="*/ 0 w 5697464"/>
              <a:gd name="connsiteY0" fmla="*/ 1122756 h 1122756"/>
              <a:gd name="connsiteX1" fmla="*/ 5697464 w 5697464"/>
              <a:gd name="connsiteY1" fmla="*/ 0 h 1122756"/>
              <a:gd name="connsiteX0" fmla="*/ 0 w 5697464"/>
              <a:gd name="connsiteY0" fmla="*/ 1122756 h 1122756"/>
              <a:gd name="connsiteX1" fmla="*/ 5697464 w 5697464"/>
              <a:gd name="connsiteY1" fmla="*/ 0 h 1122756"/>
              <a:gd name="connsiteX0" fmla="*/ 0 w 5697464"/>
              <a:gd name="connsiteY0" fmla="*/ 1122756 h 1122756"/>
              <a:gd name="connsiteX1" fmla="*/ 5697464 w 5697464"/>
              <a:gd name="connsiteY1" fmla="*/ 0 h 1122756"/>
              <a:gd name="connsiteX0" fmla="*/ 0 w 5697464"/>
              <a:gd name="connsiteY0" fmla="*/ 1122756 h 1122756"/>
              <a:gd name="connsiteX1" fmla="*/ 5697464 w 5697464"/>
              <a:gd name="connsiteY1" fmla="*/ 0 h 1122756"/>
              <a:gd name="connsiteX0" fmla="*/ 0 w 12177047"/>
              <a:gd name="connsiteY0" fmla="*/ 507930 h 544808"/>
              <a:gd name="connsiteX1" fmla="*/ 12177047 w 12177047"/>
              <a:gd name="connsiteY1" fmla="*/ 352215 h 544808"/>
              <a:gd name="connsiteX0" fmla="*/ 0 w 12177047"/>
              <a:gd name="connsiteY0" fmla="*/ 155715 h 976685"/>
              <a:gd name="connsiteX1" fmla="*/ 12177047 w 12177047"/>
              <a:gd name="connsiteY1" fmla="*/ 0 h 976685"/>
              <a:gd name="connsiteX0" fmla="*/ 0 w 12177047"/>
              <a:gd name="connsiteY0" fmla="*/ 155715 h 619463"/>
              <a:gd name="connsiteX1" fmla="*/ 12177047 w 12177047"/>
              <a:gd name="connsiteY1" fmla="*/ 0 h 619463"/>
              <a:gd name="connsiteX0" fmla="*/ 0 w 12177047"/>
              <a:gd name="connsiteY0" fmla="*/ 156840 h 398871"/>
              <a:gd name="connsiteX1" fmla="*/ 12177047 w 12177047"/>
              <a:gd name="connsiteY1" fmla="*/ 1125 h 398871"/>
              <a:gd name="connsiteX0" fmla="*/ 0 w 12177047"/>
              <a:gd name="connsiteY0" fmla="*/ 156531 h 539771"/>
              <a:gd name="connsiteX1" fmla="*/ 12177047 w 12177047"/>
              <a:gd name="connsiteY1" fmla="*/ 816 h 539771"/>
              <a:gd name="connsiteX0" fmla="*/ 0 w 12177047"/>
              <a:gd name="connsiteY0" fmla="*/ 157207 h 308801"/>
              <a:gd name="connsiteX1" fmla="*/ 12177047 w 12177047"/>
              <a:gd name="connsiteY1" fmla="*/ 1492 h 308801"/>
              <a:gd name="connsiteX0" fmla="*/ 0 w 12447030"/>
              <a:gd name="connsiteY0" fmla="*/ 334173 h 461078"/>
              <a:gd name="connsiteX1" fmla="*/ 12447030 w 12447030"/>
              <a:gd name="connsiteY1" fmla="*/ 1167 h 461078"/>
            </a:gdLst>
            <a:ahLst/>
            <a:cxnLst>
              <a:cxn ang="0">
                <a:pos x="connsiteX0" y="connsiteY0"/>
              </a:cxn>
              <a:cxn ang="0">
                <a:pos x="connsiteX1" y="connsiteY1"/>
              </a:cxn>
            </a:cxnLst>
            <a:rect l="l" t="t" r="r" b="b"/>
            <a:pathLst>
              <a:path w="12447030" h="461078">
                <a:moveTo>
                  <a:pt x="0" y="334173"/>
                </a:moveTo>
                <a:cubicBezTo>
                  <a:pt x="7371542" y="762735"/>
                  <a:pt x="6087923" y="-34501"/>
                  <a:pt x="12447030" y="1167"/>
                </a:cubicBezTo>
              </a:path>
            </a:pathLst>
          </a:custGeom>
          <a:noFill/>
          <a:ln w="50800" cap="rnd">
            <a:solidFill>
              <a:schemeClr val="bg1">
                <a:lumMod val="75000"/>
              </a:schemeClr>
            </a:solidFill>
            <a:prstDash val="sys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33" name="Group 32">
            <a:extLst>
              <a:ext uri="{FF2B5EF4-FFF2-40B4-BE49-F238E27FC236}">
                <a16:creationId xmlns:a16="http://schemas.microsoft.com/office/drawing/2014/main" id="{EAB28078-16EB-45B1-8502-D9FB145ACD46}"/>
              </a:ext>
            </a:extLst>
          </p:cNvPr>
          <p:cNvGrpSpPr/>
          <p:nvPr/>
        </p:nvGrpSpPr>
        <p:grpSpPr>
          <a:xfrm>
            <a:off x="986050" y="5158032"/>
            <a:ext cx="2304256" cy="1279843"/>
            <a:chOff x="933662" y="2584477"/>
            <a:chExt cx="2304256" cy="858221"/>
          </a:xfrm>
        </p:grpSpPr>
        <p:sp>
          <p:nvSpPr>
            <p:cNvPr id="31" name="TextBox 30">
              <a:extLst>
                <a:ext uri="{FF2B5EF4-FFF2-40B4-BE49-F238E27FC236}">
                  <a16:creationId xmlns:a16="http://schemas.microsoft.com/office/drawing/2014/main" id="{3964071A-FB35-4F05-969B-B2FF90E68A35}"/>
                </a:ext>
              </a:extLst>
            </p:cNvPr>
            <p:cNvSpPr txBox="1"/>
            <p:nvPr/>
          </p:nvSpPr>
          <p:spPr>
            <a:xfrm>
              <a:off x="933662" y="2584477"/>
              <a:ext cx="2304256" cy="361947"/>
            </a:xfrm>
            <a:prstGeom prst="rect">
              <a:avLst/>
            </a:prstGeom>
            <a:noFill/>
          </p:spPr>
          <p:txBody>
            <a:bodyPr wrap="square" rtlCol="0">
              <a:spAutoFit/>
            </a:bodyPr>
            <a:lstStyle/>
            <a:p>
              <a:pPr algn="ctr">
                <a:lnSpc>
                  <a:spcPct val="80000"/>
                </a:lnSpc>
              </a:pPr>
              <a:r>
                <a:rPr lang="en-IN"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Lack of Accountability</a:t>
              </a:r>
            </a:p>
          </p:txBody>
        </p:sp>
        <p:sp>
          <p:nvSpPr>
            <p:cNvPr id="32" name="TextBox 31">
              <a:extLst>
                <a:ext uri="{FF2B5EF4-FFF2-40B4-BE49-F238E27FC236}">
                  <a16:creationId xmlns:a16="http://schemas.microsoft.com/office/drawing/2014/main" id="{06B99959-A24F-4377-888C-AC197C919DBB}"/>
                </a:ext>
              </a:extLst>
            </p:cNvPr>
            <p:cNvSpPr txBox="1"/>
            <p:nvPr/>
          </p:nvSpPr>
          <p:spPr>
            <a:xfrm>
              <a:off x="933662" y="2947374"/>
              <a:ext cx="2304256" cy="495324"/>
            </a:xfrm>
            <a:prstGeom prst="rect">
              <a:avLst/>
            </a:prstGeom>
            <a:noFill/>
          </p:spPr>
          <p:txBody>
            <a:bodyPr wrap="square" lIns="0" rIns="0" rtlCol="0" anchor="t">
              <a:spAutoFit/>
            </a:bodyPr>
            <a:lstStyle/>
            <a:p>
              <a:pPr algn="ctr">
                <a:defRPr/>
              </a:pPr>
              <a:r>
                <a:rPr lang="en-US" sz="1400" kern="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Stakeholders who resist assuming ownership of their own processes</a:t>
              </a:r>
            </a:p>
          </p:txBody>
        </p:sp>
      </p:grpSp>
      <p:grpSp>
        <p:nvGrpSpPr>
          <p:cNvPr id="35" name="Group 34">
            <a:extLst>
              <a:ext uri="{FF2B5EF4-FFF2-40B4-BE49-F238E27FC236}">
                <a16:creationId xmlns:a16="http://schemas.microsoft.com/office/drawing/2014/main" id="{3750EB04-1583-4994-87CF-973E97415CFA}"/>
              </a:ext>
            </a:extLst>
          </p:cNvPr>
          <p:cNvGrpSpPr/>
          <p:nvPr/>
        </p:nvGrpSpPr>
        <p:grpSpPr>
          <a:xfrm>
            <a:off x="8961650" y="5158033"/>
            <a:ext cx="2304256" cy="886117"/>
            <a:chOff x="933662" y="2584477"/>
            <a:chExt cx="2304256" cy="886117"/>
          </a:xfrm>
        </p:grpSpPr>
        <p:sp>
          <p:nvSpPr>
            <p:cNvPr id="36" name="TextBox 35">
              <a:extLst>
                <a:ext uri="{FF2B5EF4-FFF2-40B4-BE49-F238E27FC236}">
                  <a16:creationId xmlns:a16="http://schemas.microsoft.com/office/drawing/2014/main" id="{080A93F3-4D08-4CC6-889D-42C3D6B2683A}"/>
                </a:ext>
              </a:extLst>
            </p:cNvPr>
            <p:cNvSpPr txBox="1"/>
            <p:nvPr/>
          </p:nvSpPr>
          <p:spPr>
            <a:xfrm>
              <a:off x="933662" y="2584477"/>
              <a:ext cx="2304256" cy="318164"/>
            </a:xfrm>
            <a:prstGeom prst="rect">
              <a:avLst/>
            </a:prstGeom>
            <a:noFill/>
          </p:spPr>
          <p:txBody>
            <a:bodyPr wrap="square" rtlCol="0">
              <a:spAutoFit/>
            </a:bodyPr>
            <a:lstStyle/>
            <a:p>
              <a:pPr algn="ctr">
                <a:lnSpc>
                  <a:spcPct val="80000"/>
                </a:lnSpc>
              </a:pPr>
              <a:r>
                <a:rPr lang="en-IN"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Resistance</a:t>
              </a:r>
            </a:p>
          </p:txBody>
        </p:sp>
        <p:sp>
          <p:nvSpPr>
            <p:cNvPr id="37" name="TextBox 36">
              <a:extLst>
                <a:ext uri="{FF2B5EF4-FFF2-40B4-BE49-F238E27FC236}">
                  <a16:creationId xmlns:a16="http://schemas.microsoft.com/office/drawing/2014/main" id="{B549E154-E5DE-4EB4-AC7F-C5B84C6EFDB6}"/>
                </a:ext>
              </a:extLst>
            </p:cNvPr>
            <p:cNvSpPr txBox="1"/>
            <p:nvPr/>
          </p:nvSpPr>
          <p:spPr>
            <a:xfrm>
              <a:off x="933662" y="2947374"/>
              <a:ext cx="2304256" cy="523220"/>
            </a:xfrm>
            <a:prstGeom prst="rect">
              <a:avLst/>
            </a:prstGeom>
            <a:noFill/>
          </p:spPr>
          <p:txBody>
            <a:bodyPr wrap="square" lIns="0" rIns="0" rtlCol="0" anchor="t">
              <a:spAutoFit/>
            </a:bodyPr>
            <a:lstStyle/>
            <a:p>
              <a:pPr algn="ctr">
                <a:defRPr/>
              </a:pPr>
              <a:r>
                <a:rPr lang="en-US" sz="1400" kern="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Resistance to governance rules</a:t>
              </a:r>
            </a:p>
          </p:txBody>
        </p:sp>
      </p:grpSp>
      <p:sp>
        <p:nvSpPr>
          <p:cNvPr id="39" name="TextBox 38">
            <a:extLst>
              <a:ext uri="{FF2B5EF4-FFF2-40B4-BE49-F238E27FC236}">
                <a16:creationId xmlns:a16="http://schemas.microsoft.com/office/drawing/2014/main" id="{1571D64D-2572-495D-8228-334D7818A53B}"/>
              </a:ext>
            </a:extLst>
          </p:cNvPr>
          <p:cNvSpPr txBox="1"/>
          <p:nvPr/>
        </p:nvSpPr>
        <p:spPr>
          <a:xfrm>
            <a:off x="1416463" y="1516795"/>
            <a:ext cx="1872208" cy="318164"/>
          </a:xfrm>
          <a:prstGeom prst="rect">
            <a:avLst/>
          </a:prstGeom>
          <a:noFill/>
        </p:spPr>
        <p:txBody>
          <a:bodyPr wrap="square" lIns="0" rIns="0" rtlCol="0">
            <a:spAutoFit/>
          </a:bodyPr>
          <a:lstStyle/>
          <a:p>
            <a:pPr algn="r">
              <a:lnSpc>
                <a:spcPct val="80000"/>
              </a:lnSpc>
            </a:pPr>
            <a:r>
              <a:rPr lang="en-IN"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Turf War</a:t>
            </a:r>
          </a:p>
        </p:txBody>
      </p:sp>
      <p:sp>
        <p:nvSpPr>
          <p:cNvPr id="40" name="TextBox 39">
            <a:extLst>
              <a:ext uri="{FF2B5EF4-FFF2-40B4-BE49-F238E27FC236}">
                <a16:creationId xmlns:a16="http://schemas.microsoft.com/office/drawing/2014/main" id="{DD3A2CC5-D889-45A8-9DE8-12A79B6C9A0B}"/>
              </a:ext>
            </a:extLst>
          </p:cNvPr>
          <p:cNvSpPr txBox="1"/>
          <p:nvPr/>
        </p:nvSpPr>
        <p:spPr>
          <a:xfrm>
            <a:off x="1416463" y="1879692"/>
            <a:ext cx="1872208" cy="738664"/>
          </a:xfrm>
          <a:prstGeom prst="rect">
            <a:avLst/>
          </a:prstGeom>
          <a:noFill/>
        </p:spPr>
        <p:txBody>
          <a:bodyPr wrap="square" lIns="0" rIns="0" rtlCol="0" anchor="t">
            <a:spAutoFit/>
          </a:bodyPr>
          <a:lstStyle/>
          <a:p>
            <a:pPr algn="r">
              <a:defRPr/>
            </a:pPr>
            <a:r>
              <a:rPr lang="en-US" sz="1400" kern="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Turf wars or power struggles between support groups</a:t>
            </a:r>
          </a:p>
        </p:txBody>
      </p:sp>
      <p:sp>
        <p:nvSpPr>
          <p:cNvPr id="42" name="TextBox 41">
            <a:extLst>
              <a:ext uri="{FF2B5EF4-FFF2-40B4-BE49-F238E27FC236}">
                <a16:creationId xmlns:a16="http://schemas.microsoft.com/office/drawing/2014/main" id="{C3DEBD31-DBEF-4ED1-9B44-926FFC0269DC}"/>
              </a:ext>
            </a:extLst>
          </p:cNvPr>
          <p:cNvSpPr txBox="1"/>
          <p:nvPr/>
        </p:nvSpPr>
        <p:spPr>
          <a:xfrm>
            <a:off x="8945023" y="1516795"/>
            <a:ext cx="2191537" cy="318164"/>
          </a:xfrm>
          <a:prstGeom prst="rect">
            <a:avLst/>
          </a:prstGeom>
          <a:noFill/>
        </p:spPr>
        <p:txBody>
          <a:bodyPr wrap="square" lIns="0" rIns="0" rtlCol="0">
            <a:spAutoFit/>
          </a:bodyPr>
          <a:lstStyle/>
          <a:p>
            <a:pPr>
              <a:lnSpc>
                <a:spcPct val="80000"/>
              </a:lnSpc>
            </a:pPr>
            <a:r>
              <a:rPr lang="en-IN"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Lack of Maturity</a:t>
            </a:r>
          </a:p>
        </p:txBody>
      </p:sp>
      <p:sp>
        <p:nvSpPr>
          <p:cNvPr id="43" name="TextBox 42">
            <a:extLst>
              <a:ext uri="{FF2B5EF4-FFF2-40B4-BE49-F238E27FC236}">
                <a16:creationId xmlns:a16="http://schemas.microsoft.com/office/drawing/2014/main" id="{B3E3C901-6813-4224-986A-E539D0FFA363}"/>
              </a:ext>
            </a:extLst>
          </p:cNvPr>
          <p:cNvSpPr txBox="1"/>
          <p:nvPr/>
        </p:nvSpPr>
        <p:spPr>
          <a:xfrm>
            <a:off x="8945023" y="1879692"/>
            <a:ext cx="1872208" cy="523220"/>
          </a:xfrm>
          <a:prstGeom prst="rect">
            <a:avLst/>
          </a:prstGeom>
          <a:noFill/>
        </p:spPr>
        <p:txBody>
          <a:bodyPr wrap="square" lIns="0" rIns="0" rtlCol="0" anchor="t">
            <a:spAutoFit/>
          </a:bodyPr>
          <a:lstStyle/>
          <a:p>
            <a:pPr>
              <a:defRPr/>
            </a:pPr>
            <a:r>
              <a:rPr lang="en-US" sz="1400" kern="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Lack of Maturity in One or more areas</a:t>
            </a:r>
          </a:p>
        </p:txBody>
      </p:sp>
      <p:pic>
        <p:nvPicPr>
          <p:cNvPr id="45" name="Graphic 44">
            <a:extLst>
              <a:ext uri="{FF2B5EF4-FFF2-40B4-BE49-F238E27FC236}">
                <a16:creationId xmlns:a16="http://schemas.microsoft.com/office/drawing/2014/main" id="{954E51B8-4A2B-4737-9AC8-AEF30D87EB2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514662" y="1846373"/>
            <a:ext cx="578705" cy="578705"/>
          </a:xfrm>
          <a:prstGeom prst="rect">
            <a:avLst/>
          </a:prstGeom>
        </p:spPr>
      </p:pic>
      <p:pic>
        <p:nvPicPr>
          <p:cNvPr id="46" name="Graphic 45">
            <a:extLst>
              <a:ext uri="{FF2B5EF4-FFF2-40B4-BE49-F238E27FC236}">
                <a16:creationId xmlns:a16="http://schemas.microsoft.com/office/drawing/2014/main" id="{162D3C37-F4D4-4E2E-8102-A7FEDBFAD47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835547" y="3902635"/>
            <a:ext cx="580069" cy="580069"/>
          </a:xfrm>
          <a:prstGeom prst="rect">
            <a:avLst/>
          </a:prstGeom>
        </p:spPr>
      </p:pic>
      <p:pic>
        <p:nvPicPr>
          <p:cNvPr id="47" name="Graphic 46">
            <a:extLst>
              <a:ext uri="{FF2B5EF4-FFF2-40B4-BE49-F238E27FC236}">
                <a16:creationId xmlns:a16="http://schemas.microsoft.com/office/drawing/2014/main" id="{50EE351C-C434-4DA9-90BA-5AA201A9D8C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71055" y="1818792"/>
            <a:ext cx="633864" cy="633864"/>
          </a:xfrm>
          <a:prstGeom prst="rect">
            <a:avLst/>
          </a:prstGeom>
        </p:spPr>
      </p:pic>
      <p:pic>
        <p:nvPicPr>
          <p:cNvPr id="48" name="Graphic 47">
            <a:extLst>
              <a:ext uri="{FF2B5EF4-FFF2-40B4-BE49-F238E27FC236}">
                <a16:creationId xmlns:a16="http://schemas.microsoft.com/office/drawing/2014/main" id="{78161831-78C7-43C7-8BCC-47FE1741B47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830677" y="3883934"/>
            <a:ext cx="617471" cy="617471"/>
          </a:xfrm>
          <a:prstGeom prst="rect">
            <a:avLst/>
          </a:prstGeom>
        </p:spPr>
      </p:pic>
      <p:sp>
        <p:nvSpPr>
          <p:cNvPr id="49" name="TextBox 48">
            <a:extLst>
              <a:ext uri="{FF2B5EF4-FFF2-40B4-BE49-F238E27FC236}">
                <a16:creationId xmlns:a16="http://schemas.microsoft.com/office/drawing/2014/main" id="{E2A5BBD7-CE5B-402E-B625-D0BD1228F9B5}"/>
              </a:ext>
            </a:extLst>
          </p:cNvPr>
          <p:cNvSpPr txBox="1"/>
          <p:nvPr/>
        </p:nvSpPr>
        <p:spPr>
          <a:xfrm>
            <a:off x="5332216" y="4187957"/>
            <a:ext cx="1527569" cy="318164"/>
          </a:xfrm>
          <a:prstGeom prst="rect">
            <a:avLst/>
          </a:prstGeom>
          <a:noFill/>
        </p:spPr>
        <p:txBody>
          <a:bodyPr wrap="square" lIns="0" rIns="0" rtlCol="0">
            <a:spAutoFit/>
          </a:bodyPr>
          <a:lstStyle/>
          <a:p>
            <a:pPr algn="ctr">
              <a:lnSpc>
                <a:spcPct val="80000"/>
              </a:lnSpc>
            </a:pPr>
            <a:r>
              <a:rPr lang="en-IN"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Challenges</a:t>
            </a:r>
          </a:p>
        </p:txBody>
      </p:sp>
      <p:sp>
        <p:nvSpPr>
          <p:cNvPr id="51" name="TextBox 50">
            <a:extLst>
              <a:ext uri="{FF2B5EF4-FFF2-40B4-BE49-F238E27FC236}">
                <a16:creationId xmlns:a16="http://schemas.microsoft.com/office/drawing/2014/main" id="{AB15E882-7D7A-494F-B1D8-449B4352F317}"/>
              </a:ext>
            </a:extLst>
          </p:cNvPr>
          <p:cNvSpPr txBox="1"/>
          <p:nvPr/>
        </p:nvSpPr>
        <p:spPr>
          <a:xfrm>
            <a:off x="5428974" y="4506122"/>
            <a:ext cx="1334050" cy="584775"/>
          </a:xfrm>
          <a:prstGeom prst="rect">
            <a:avLst/>
          </a:prstGeom>
          <a:noFill/>
        </p:spPr>
        <p:txBody>
          <a:bodyPr wrap="square" lIns="0" rIns="0" rtlCol="0" anchor="t">
            <a:spAutoFit/>
          </a:bodyPr>
          <a:lstStyle/>
          <a:p>
            <a:pPr algn="ctr">
              <a:defRPr/>
            </a:pPr>
            <a:r>
              <a:rPr lang="en-US" sz="1600" kern="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Process Governance</a:t>
            </a:r>
          </a:p>
        </p:txBody>
      </p:sp>
    </p:spTree>
    <p:extLst>
      <p:ext uri="{BB962C8B-B14F-4D97-AF65-F5344CB8AC3E}">
        <p14:creationId xmlns:p14="http://schemas.microsoft.com/office/powerpoint/2010/main" val="6864161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0B8426-78D3-433F-83F8-98134F3D3CD7}"/>
              </a:ext>
            </a:extLst>
          </p:cNvPr>
          <p:cNvPicPr>
            <a:picLocks noChangeAspect="1"/>
          </p:cNvPicPr>
          <p:nvPr/>
        </p:nvPicPr>
        <p:blipFill>
          <a:blip r:embed="rId3"/>
          <a:stretch>
            <a:fillRect/>
          </a:stretch>
        </p:blipFill>
        <p:spPr>
          <a:xfrm>
            <a:off x="6402637" y="296858"/>
            <a:ext cx="5500384" cy="5465791"/>
          </a:xfrm>
          <a:prstGeom prst="rect">
            <a:avLst/>
          </a:prstGeom>
        </p:spPr>
      </p:pic>
      <p:sp>
        <p:nvSpPr>
          <p:cNvPr id="4" name="TextBox 3">
            <a:extLst>
              <a:ext uri="{FF2B5EF4-FFF2-40B4-BE49-F238E27FC236}">
                <a16:creationId xmlns:a16="http://schemas.microsoft.com/office/drawing/2014/main" id="{6D87C0DF-F291-44DD-8239-16A0376A73C8}"/>
              </a:ext>
            </a:extLst>
          </p:cNvPr>
          <p:cNvSpPr txBox="1"/>
          <p:nvPr/>
        </p:nvSpPr>
        <p:spPr>
          <a:xfrm>
            <a:off x="6745868" y="5544612"/>
            <a:ext cx="6097772" cy="707886"/>
          </a:xfrm>
          <a:prstGeom prst="rect">
            <a:avLst/>
          </a:prstGeom>
          <a:noFill/>
        </p:spPr>
        <p:txBody>
          <a:bodyPr wrap="square">
            <a:spAutoFit/>
          </a:bodyPr>
          <a:lstStyle/>
          <a:p>
            <a:pPr algn="l"/>
            <a:endParaRPr lang="en-US" sz="2000" b="0" i="0" u="none" strike="noStrike" baseline="0" dirty="0">
              <a:solidFill>
                <a:srgbClr val="000000"/>
              </a:solidFill>
              <a:latin typeface="Calibri" panose="020F0502020204030204" pitchFamily="34" charset="0"/>
            </a:endParaRPr>
          </a:p>
          <a:p>
            <a:r>
              <a:rPr lang="en-US" sz="2000" b="0" i="0" u="none" strike="noStrike" baseline="0" dirty="0">
                <a:solidFill>
                  <a:srgbClr val="000000"/>
                </a:solidFill>
                <a:latin typeface="Calibri" panose="020F0502020204030204" pitchFamily="34" charset="0"/>
              </a:rPr>
              <a:t> </a:t>
            </a:r>
            <a:r>
              <a:rPr lang="en-US" sz="1800" b="0" i="0" u="none" strike="noStrike" baseline="0" dirty="0">
                <a:solidFill>
                  <a:srgbClr val="000000"/>
                </a:solidFill>
                <a:latin typeface="Calibri" panose="020F0502020204030204" pitchFamily="34" charset="0"/>
              </a:rPr>
              <a:t>APQC’s Seven Tenets of Process Management </a:t>
            </a:r>
            <a:endParaRPr lang="en-US" dirty="0"/>
          </a:p>
        </p:txBody>
      </p:sp>
      <p:sp>
        <p:nvSpPr>
          <p:cNvPr id="5" name="TextBox 4">
            <a:extLst>
              <a:ext uri="{FF2B5EF4-FFF2-40B4-BE49-F238E27FC236}">
                <a16:creationId xmlns:a16="http://schemas.microsoft.com/office/drawing/2014/main" id="{55BCC63A-DBB0-4AD2-B5FA-72D2B2D63BA7}"/>
              </a:ext>
            </a:extLst>
          </p:cNvPr>
          <p:cNvSpPr txBox="1"/>
          <p:nvPr/>
        </p:nvSpPr>
        <p:spPr>
          <a:xfrm>
            <a:off x="1316579" y="1690925"/>
            <a:ext cx="4629571" cy="2677656"/>
          </a:xfrm>
          <a:prstGeom prst="rect">
            <a:avLst/>
          </a:prstGeom>
          <a:noFill/>
        </p:spPr>
        <p:txBody>
          <a:bodyPr wrap="square">
            <a:spAutoFit/>
          </a:bodyPr>
          <a:lstStyle/>
          <a:p>
            <a:r>
              <a:rPr lang="en-US" sz="2400" dirty="0"/>
              <a:t>Business Process Management (BPM) is a systematic approach to enabling an organization’s workflow to be more effective, efficient and capable of adapting to an ever-changing environment. </a:t>
            </a:r>
          </a:p>
        </p:txBody>
      </p:sp>
    </p:spTree>
    <p:extLst>
      <p:ext uri="{BB962C8B-B14F-4D97-AF65-F5344CB8AC3E}">
        <p14:creationId xmlns:p14="http://schemas.microsoft.com/office/powerpoint/2010/main" val="3509394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9FE00F5-9D2E-470B-A7D5-9DFCF27AB5D5}"/>
              </a:ext>
            </a:extLst>
          </p:cNvPr>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6</a:t>
            </a:fld>
            <a:endParaRPr lang="en-US"/>
          </a:p>
        </p:txBody>
      </p:sp>
      <p:pic>
        <p:nvPicPr>
          <p:cNvPr id="1026" name="Picture 2" descr="A picture containing text&#10;&#10;Description automatically generated">
            <a:extLst>
              <a:ext uri="{FF2B5EF4-FFF2-40B4-BE49-F238E27FC236}">
                <a16:creationId xmlns:a16="http://schemas.microsoft.com/office/drawing/2014/main" id="{66510B20-667C-42F7-8EE8-E869632615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5088" y="-295145"/>
            <a:ext cx="10035262" cy="72690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44105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8941" y="266351"/>
            <a:ext cx="10479831" cy="1384995"/>
          </a:xfrm>
        </p:spPr>
        <p:txBody>
          <a:bodyPr>
            <a:normAutofit/>
          </a:bodyPr>
          <a:lstStyle/>
          <a:p>
            <a:r>
              <a:rPr lang="en-US" b="0" i="0" dirty="0">
                <a:solidFill>
                  <a:srgbClr val="000000"/>
                </a:solidFill>
                <a:effectLst/>
              </a:rPr>
              <a:t>Building a Process Owner to Drive Improvement</a:t>
            </a:r>
            <a:endParaRPr lang="en-IN" dirty="0">
              <a:solidFill>
                <a:schemeClr val="tx1">
                  <a:lumMod val="75000"/>
                  <a:lumOff val="25000"/>
                </a:schemeClr>
              </a:solidFill>
            </a:endParaRPr>
          </a:p>
        </p:txBody>
      </p:sp>
      <p:sp>
        <p:nvSpPr>
          <p:cNvPr id="116" name="TextBox 115">
            <a:extLst>
              <a:ext uri="{FF2B5EF4-FFF2-40B4-BE49-F238E27FC236}">
                <a16:creationId xmlns:a16="http://schemas.microsoft.com/office/drawing/2014/main" id="{EDBBA4A0-449F-4218-948F-A7A64EDC361A}"/>
              </a:ext>
            </a:extLst>
          </p:cNvPr>
          <p:cNvSpPr txBox="1"/>
          <p:nvPr/>
        </p:nvSpPr>
        <p:spPr>
          <a:xfrm>
            <a:off x="1745891" y="4587169"/>
            <a:ext cx="1518854" cy="2113905"/>
          </a:xfrm>
          <a:prstGeom prst="rect">
            <a:avLst/>
          </a:prstGeom>
          <a:noFill/>
        </p:spPr>
        <p:txBody>
          <a:bodyPr wrap="square" lIns="0" tIns="0" rIns="0" bIns="0" rtlCol="0">
            <a:noAutofit/>
          </a:bodyPr>
          <a:lstStyle/>
          <a:p>
            <a:r>
              <a:rPr lang="en-US" sz="1400" kern="0" dirty="0">
                <a:solidFill>
                  <a:schemeClr val="tx1">
                    <a:lumMod val="75000"/>
                    <a:lumOff val="25000"/>
                  </a:schemeClr>
                </a:solidFill>
                <a:cs typeface="Arial" pitchFamily="34" charset="0"/>
              </a:rPr>
              <a:t>Define what a process is</a:t>
            </a:r>
          </a:p>
          <a:p>
            <a:endParaRPr lang="en-US" sz="1400" kern="0" dirty="0">
              <a:solidFill>
                <a:schemeClr val="tx1">
                  <a:lumMod val="75000"/>
                  <a:lumOff val="25000"/>
                </a:schemeClr>
              </a:solidFill>
              <a:cs typeface="Arial" pitchFamily="34" charset="0"/>
            </a:endParaRPr>
          </a:p>
          <a:p>
            <a:r>
              <a:rPr lang="en-US" sz="1400" kern="0" dirty="0">
                <a:solidFill>
                  <a:schemeClr val="tx1">
                    <a:lumMod val="75000"/>
                    <a:lumOff val="25000"/>
                  </a:schemeClr>
                </a:solidFill>
                <a:cs typeface="Arial" pitchFamily="34" charset="0"/>
              </a:rPr>
              <a:t>Define your processes</a:t>
            </a:r>
          </a:p>
          <a:p>
            <a:endParaRPr lang="en-US" sz="1400" kern="0" dirty="0">
              <a:solidFill>
                <a:schemeClr val="tx1">
                  <a:lumMod val="75000"/>
                  <a:lumOff val="25000"/>
                </a:schemeClr>
              </a:solidFill>
              <a:cs typeface="Arial" pitchFamily="34" charset="0"/>
            </a:endParaRPr>
          </a:p>
          <a:p>
            <a:r>
              <a:rPr lang="en-US" sz="1400" kern="0" dirty="0">
                <a:solidFill>
                  <a:schemeClr val="tx1">
                    <a:lumMod val="75000"/>
                    <a:lumOff val="25000"/>
                  </a:schemeClr>
                </a:solidFill>
                <a:cs typeface="Arial" pitchFamily="34" charset="0"/>
              </a:rPr>
              <a:t>Build a competency framework</a:t>
            </a:r>
          </a:p>
        </p:txBody>
      </p:sp>
      <p:sp>
        <p:nvSpPr>
          <p:cNvPr id="12" name="Rectangle: Rounded Corners 11">
            <a:extLst>
              <a:ext uri="{FF2B5EF4-FFF2-40B4-BE49-F238E27FC236}">
                <a16:creationId xmlns:a16="http://schemas.microsoft.com/office/drawing/2014/main" id="{B89FF80A-D6FD-49BB-BF11-7755E35D22D4}"/>
              </a:ext>
            </a:extLst>
          </p:cNvPr>
          <p:cNvSpPr/>
          <p:nvPr/>
        </p:nvSpPr>
        <p:spPr>
          <a:xfrm>
            <a:off x="1660093" y="3573105"/>
            <a:ext cx="1690450" cy="838200"/>
          </a:xfrm>
          <a:prstGeom prst="roundRect">
            <a:avLst>
              <a:gd name="adj" fmla="val 556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5" name="Rectangle: Rounded Corners 124">
            <a:extLst>
              <a:ext uri="{FF2B5EF4-FFF2-40B4-BE49-F238E27FC236}">
                <a16:creationId xmlns:a16="http://schemas.microsoft.com/office/drawing/2014/main" id="{AA263FC6-73F0-4E1D-8832-A39D54463541}"/>
              </a:ext>
            </a:extLst>
          </p:cNvPr>
          <p:cNvSpPr/>
          <p:nvPr/>
        </p:nvSpPr>
        <p:spPr>
          <a:xfrm>
            <a:off x="8699157" y="3573105"/>
            <a:ext cx="1690450" cy="838200"/>
          </a:xfrm>
          <a:prstGeom prst="roundRect">
            <a:avLst>
              <a:gd name="adj" fmla="val 375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6" name="Rectangle: Rounded Corners 125">
            <a:extLst>
              <a:ext uri="{FF2B5EF4-FFF2-40B4-BE49-F238E27FC236}">
                <a16:creationId xmlns:a16="http://schemas.microsoft.com/office/drawing/2014/main" id="{48ABD8B2-16D3-43E9-97FF-28344CFC3CA5}"/>
              </a:ext>
            </a:extLst>
          </p:cNvPr>
          <p:cNvSpPr/>
          <p:nvPr/>
        </p:nvSpPr>
        <p:spPr>
          <a:xfrm>
            <a:off x="6939391" y="3573105"/>
            <a:ext cx="1690450" cy="838200"/>
          </a:xfrm>
          <a:prstGeom prst="roundRect">
            <a:avLst>
              <a:gd name="adj" fmla="val 375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7" name="Rectangle: Rounded Corners 126">
            <a:extLst>
              <a:ext uri="{FF2B5EF4-FFF2-40B4-BE49-F238E27FC236}">
                <a16:creationId xmlns:a16="http://schemas.microsoft.com/office/drawing/2014/main" id="{37DCA11D-4D27-4D23-B3B3-1090EFF8C510}"/>
              </a:ext>
            </a:extLst>
          </p:cNvPr>
          <p:cNvSpPr/>
          <p:nvPr/>
        </p:nvSpPr>
        <p:spPr>
          <a:xfrm>
            <a:off x="3419859" y="3573105"/>
            <a:ext cx="1690450" cy="838200"/>
          </a:xfrm>
          <a:prstGeom prst="roundRect">
            <a:avLst>
              <a:gd name="adj" fmla="val 377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0" name="Rectangle: Rounded Corners 129">
            <a:extLst>
              <a:ext uri="{FF2B5EF4-FFF2-40B4-BE49-F238E27FC236}">
                <a16:creationId xmlns:a16="http://schemas.microsoft.com/office/drawing/2014/main" id="{3DD31660-A0BF-4B4E-9BB1-BB8D05EDDB0C}"/>
              </a:ext>
            </a:extLst>
          </p:cNvPr>
          <p:cNvSpPr/>
          <p:nvPr/>
        </p:nvSpPr>
        <p:spPr>
          <a:xfrm>
            <a:off x="5179625" y="3573105"/>
            <a:ext cx="1690450" cy="838200"/>
          </a:xfrm>
          <a:prstGeom prst="roundRect">
            <a:avLst>
              <a:gd name="adj" fmla="val 375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1" name="TextBox 130">
            <a:extLst>
              <a:ext uri="{FF2B5EF4-FFF2-40B4-BE49-F238E27FC236}">
                <a16:creationId xmlns:a16="http://schemas.microsoft.com/office/drawing/2014/main" id="{2F5158BD-1D72-43F3-AEEE-CE36A6DE54C6}"/>
              </a:ext>
            </a:extLst>
          </p:cNvPr>
          <p:cNvSpPr txBox="1"/>
          <p:nvPr/>
        </p:nvSpPr>
        <p:spPr>
          <a:xfrm>
            <a:off x="1761916" y="3672481"/>
            <a:ext cx="1486804" cy="639448"/>
          </a:xfrm>
          <a:prstGeom prst="rect">
            <a:avLst/>
          </a:prstGeom>
          <a:noFill/>
        </p:spPr>
        <p:txBody>
          <a:bodyPr wrap="square" lIns="0" tIns="0" rIns="0" bIns="0" rtlCol="0" anchor="ctr">
            <a:noAutofit/>
          </a:bodyPr>
          <a:lstStyle/>
          <a:p>
            <a:pPr algn="ctr"/>
            <a:r>
              <a:rPr lang="en-US" b="1" kern="0" dirty="0">
                <a:solidFill>
                  <a:schemeClr val="accent1"/>
                </a:solidFill>
                <a:cs typeface="Arial" pitchFamily="34" charset="0"/>
              </a:rPr>
              <a:t>Define</a:t>
            </a:r>
          </a:p>
        </p:txBody>
      </p:sp>
      <p:sp>
        <p:nvSpPr>
          <p:cNvPr id="132" name="TextBox 131">
            <a:extLst>
              <a:ext uri="{FF2B5EF4-FFF2-40B4-BE49-F238E27FC236}">
                <a16:creationId xmlns:a16="http://schemas.microsoft.com/office/drawing/2014/main" id="{7705CF2C-1A34-44D5-AC0B-FF19645322C8}"/>
              </a:ext>
            </a:extLst>
          </p:cNvPr>
          <p:cNvSpPr txBox="1"/>
          <p:nvPr/>
        </p:nvSpPr>
        <p:spPr>
          <a:xfrm>
            <a:off x="3514516" y="3672481"/>
            <a:ext cx="1486804" cy="639448"/>
          </a:xfrm>
          <a:prstGeom prst="rect">
            <a:avLst/>
          </a:prstGeom>
          <a:noFill/>
        </p:spPr>
        <p:txBody>
          <a:bodyPr wrap="square" lIns="0" tIns="0" rIns="0" bIns="0" rtlCol="0" anchor="ctr">
            <a:noAutofit/>
          </a:bodyPr>
          <a:lstStyle/>
          <a:p>
            <a:pPr algn="ctr"/>
            <a:r>
              <a:rPr lang="en-US" b="1" kern="0" dirty="0">
                <a:solidFill>
                  <a:schemeClr val="accent2"/>
                </a:solidFill>
                <a:cs typeface="Arial" pitchFamily="34" charset="0"/>
              </a:rPr>
              <a:t>Identify</a:t>
            </a:r>
          </a:p>
        </p:txBody>
      </p:sp>
      <p:sp>
        <p:nvSpPr>
          <p:cNvPr id="133" name="TextBox 132">
            <a:extLst>
              <a:ext uri="{FF2B5EF4-FFF2-40B4-BE49-F238E27FC236}">
                <a16:creationId xmlns:a16="http://schemas.microsoft.com/office/drawing/2014/main" id="{31919BAF-175F-4491-93FB-1E066F8869C0}"/>
              </a:ext>
            </a:extLst>
          </p:cNvPr>
          <p:cNvSpPr txBox="1"/>
          <p:nvPr/>
        </p:nvSpPr>
        <p:spPr>
          <a:xfrm>
            <a:off x="5281448" y="3672481"/>
            <a:ext cx="1486804" cy="639448"/>
          </a:xfrm>
          <a:prstGeom prst="rect">
            <a:avLst/>
          </a:prstGeom>
          <a:noFill/>
        </p:spPr>
        <p:txBody>
          <a:bodyPr wrap="square" lIns="0" tIns="0" rIns="0" bIns="0" rtlCol="0" anchor="ctr">
            <a:noAutofit/>
          </a:bodyPr>
          <a:lstStyle/>
          <a:p>
            <a:pPr algn="ctr"/>
            <a:r>
              <a:rPr lang="en-US" b="1" kern="0" dirty="0">
                <a:solidFill>
                  <a:schemeClr val="accent4"/>
                </a:solidFill>
                <a:cs typeface="Arial" pitchFamily="34" charset="0"/>
              </a:rPr>
              <a:t>Train</a:t>
            </a:r>
          </a:p>
        </p:txBody>
      </p:sp>
      <p:sp>
        <p:nvSpPr>
          <p:cNvPr id="134" name="TextBox 133">
            <a:extLst>
              <a:ext uri="{FF2B5EF4-FFF2-40B4-BE49-F238E27FC236}">
                <a16:creationId xmlns:a16="http://schemas.microsoft.com/office/drawing/2014/main" id="{76878D80-A5BB-4133-825E-7CE88FA8D4C0}"/>
              </a:ext>
            </a:extLst>
          </p:cNvPr>
          <p:cNvSpPr txBox="1"/>
          <p:nvPr/>
        </p:nvSpPr>
        <p:spPr>
          <a:xfrm>
            <a:off x="7041214" y="3672481"/>
            <a:ext cx="1486804" cy="639448"/>
          </a:xfrm>
          <a:prstGeom prst="rect">
            <a:avLst/>
          </a:prstGeom>
          <a:noFill/>
        </p:spPr>
        <p:txBody>
          <a:bodyPr wrap="square" lIns="0" tIns="0" rIns="0" bIns="0" rtlCol="0" anchor="ctr">
            <a:noAutofit/>
          </a:bodyPr>
          <a:lstStyle/>
          <a:p>
            <a:pPr algn="ctr"/>
            <a:r>
              <a:rPr lang="en-US" b="1" kern="0" dirty="0">
                <a:solidFill>
                  <a:schemeClr val="accent5"/>
                </a:solidFill>
                <a:cs typeface="Arial" pitchFamily="34" charset="0"/>
              </a:rPr>
              <a:t>Implement</a:t>
            </a:r>
          </a:p>
        </p:txBody>
      </p:sp>
      <p:sp>
        <p:nvSpPr>
          <p:cNvPr id="135" name="TextBox 134">
            <a:extLst>
              <a:ext uri="{FF2B5EF4-FFF2-40B4-BE49-F238E27FC236}">
                <a16:creationId xmlns:a16="http://schemas.microsoft.com/office/drawing/2014/main" id="{DBCB1BB2-5D26-4E3C-9771-CE50DF97F7A0}"/>
              </a:ext>
            </a:extLst>
          </p:cNvPr>
          <p:cNvSpPr txBox="1"/>
          <p:nvPr/>
        </p:nvSpPr>
        <p:spPr>
          <a:xfrm>
            <a:off x="8800980" y="3672481"/>
            <a:ext cx="1486804" cy="639448"/>
          </a:xfrm>
          <a:prstGeom prst="rect">
            <a:avLst/>
          </a:prstGeom>
          <a:noFill/>
        </p:spPr>
        <p:txBody>
          <a:bodyPr wrap="square" lIns="0" tIns="0" rIns="0" bIns="0" rtlCol="0" anchor="ctr">
            <a:noAutofit/>
          </a:bodyPr>
          <a:lstStyle/>
          <a:p>
            <a:pPr algn="ctr"/>
            <a:r>
              <a:rPr lang="en-US" b="1" kern="0" dirty="0">
                <a:solidFill>
                  <a:schemeClr val="accent3"/>
                </a:solidFill>
                <a:cs typeface="Arial" pitchFamily="34" charset="0"/>
              </a:rPr>
              <a:t>Mature and Sustain</a:t>
            </a:r>
          </a:p>
        </p:txBody>
      </p:sp>
      <p:sp>
        <p:nvSpPr>
          <p:cNvPr id="180" name="TextBox 179">
            <a:extLst>
              <a:ext uri="{FF2B5EF4-FFF2-40B4-BE49-F238E27FC236}">
                <a16:creationId xmlns:a16="http://schemas.microsoft.com/office/drawing/2014/main" id="{1A5A2ACB-593F-4AC2-80B5-721351576821}"/>
              </a:ext>
            </a:extLst>
          </p:cNvPr>
          <p:cNvSpPr txBox="1"/>
          <p:nvPr/>
        </p:nvSpPr>
        <p:spPr>
          <a:xfrm>
            <a:off x="3505657" y="4587169"/>
            <a:ext cx="1518854" cy="2113905"/>
          </a:xfrm>
          <a:prstGeom prst="rect">
            <a:avLst/>
          </a:prstGeom>
          <a:noFill/>
        </p:spPr>
        <p:txBody>
          <a:bodyPr wrap="square" lIns="0" tIns="0" rIns="0" bIns="0" rtlCol="0">
            <a:noAutofit/>
          </a:bodyPr>
          <a:lstStyle/>
          <a:p>
            <a:r>
              <a:rPr lang="en-US" sz="1400" kern="0" dirty="0">
                <a:solidFill>
                  <a:schemeClr val="tx1">
                    <a:lumMod val="75000"/>
                    <a:lumOff val="25000"/>
                  </a:schemeClr>
                </a:solidFill>
                <a:cs typeface="Arial" pitchFamily="34" charset="0"/>
              </a:rPr>
              <a:t>Identify process owners</a:t>
            </a:r>
          </a:p>
          <a:p>
            <a:endParaRPr lang="en-US" sz="1400" kern="0" dirty="0">
              <a:solidFill>
                <a:schemeClr val="tx1">
                  <a:lumMod val="75000"/>
                  <a:lumOff val="25000"/>
                </a:schemeClr>
              </a:solidFill>
              <a:cs typeface="Arial" pitchFamily="34" charset="0"/>
            </a:endParaRPr>
          </a:p>
          <a:p>
            <a:r>
              <a:rPr lang="en-US" sz="1400" kern="0" dirty="0">
                <a:solidFill>
                  <a:schemeClr val="tx1">
                    <a:lumMod val="75000"/>
                    <a:lumOff val="25000"/>
                  </a:schemeClr>
                </a:solidFill>
                <a:cs typeface="Arial" pitchFamily="34" charset="0"/>
              </a:rPr>
              <a:t>Build organizational excitement</a:t>
            </a:r>
          </a:p>
        </p:txBody>
      </p:sp>
      <p:sp>
        <p:nvSpPr>
          <p:cNvPr id="181" name="TextBox 180">
            <a:extLst>
              <a:ext uri="{FF2B5EF4-FFF2-40B4-BE49-F238E27FC236}">
                <a16:creationId xmlns:a16="http://schemas.microsoft.com/office/drawing/2014/main" id="{C414502F-C744-42A7-9CC8-2EB720A9EB61}"/>
              </a:ext>
            </a:extLst>
          </p:cNvPr>
          <p:cNvSpPr txBox="1"/>
          <p:nvPr/>
        </p:nvSpPr>
        <p:spPr>
          <a:xfrm>
            <a:off x="5265423" y="4587169"/>
            <a:ext cx="1518854" cy="2113905"/>
          </a:xfrm>
          <a:prstGeom prst="rect">
            <a:avLst/>
          </a:prstGeom>
          <a:noFill/>
        </p:spPr>
        <p:txBody>
          <a:bodyPr wrap="square" lIns="0" tIns="0" rIns="0" bIns="0" rtlCol="0">
            <a:noAutofit/>
          </a:bodyPr>
          <a:lstStyle/>
          <a:p>
            <a:r>
              <a:rPr lang="en-US" sz="1400" kern="0" dirty="0">
                <a:solidFill>
                  <a:schemeClr val="tx1">
                    <a:lumMod val="75000"/>
                    <a:lumOff val="25000"/>
                  </a:schemeClr>
                </a:solidFill>
                <a:cs typeface="Arial" pitchFamily="34" charset="0"/>
              </a:rPr>
              <a:t>Train the process owners to the competency framework</a:t>
            </a:r>
          </a:p>
        </p:txBody>
      </p:sp>
      <p:sp>
        <p:nvSpPr>
          <p:cNvPr id="182" name="TextBox 181">
            <a:extLst>
              <a:ext uri="{FF2B5EF4-FFF2-40B4-BE49-F238E27FC236}">
                <a16:creationId xmlns:a16="http://schemas.microsoft.com/office/drawing/2014/main" id="{C98A5C1E-FAE8-453F-8354-EB9DAF9B7278}"/>
              </a:ext>
            </a:extLst>
          </p:cNvPr>
          <p:cNvSpPr txBox="1"/>
          <p:nvPr/>
        </p:nvSpPr>
        <p:spPr>
          <a:xfrm>
            <a:off x="7025189" y="4587169"/>
            <a:ext cx="1518854" cy="2113905"/>
          </a:xfrm>
          <a:prstGeom prst="rect">
            <a:avLst/>
          </a:prstGeom>
          <a:noFill/>
        </p:spPr>
        <p:txBody>
          <a:bodyPr wrap="square" lIns="0" tIns="0" rIns="0" bIns="0" rtlCol="0">
            <a:noAutofit/>
          </a:bodyPr>
          <a:lstStyle/>
          <a:p>
            <a:r>
              <a:rPr lang="en-US" sz="1400" kern="0" dirty="0">
                <a:solidFill>
                  <a:schemeClr val="tx1">
                    <a:lumMod val="75000"/>
                    <a:lumOff val="25000"/>
                  </a:schemeClr>
                </a:solidFill>
                <a:cs typeface="Arial" pitchFamily="34" charset="0"/>
              </a:rPr>
              <a:t>In-Place</a:t>
            </a:r>
          </a:p>
          <a:p>
            <a:endParaRPr lang="en-US" sz="1400" kern="0" dirty="0">
              <a:solidFill>
                <a:schemeClr val="tx1">
                  <a:lumMod val="75000"/>
                  <a:lumOff val="25000"/>
                </a:schemeClr>
              </a:solidFill>
              <a:cs typeface="Arial" pitchFamily="34" charset="0"/>
            </a:endParaRPr>
          </a:p>
          <a:p>
            <a:r>
              <a:rPr lang="en-US" sz="1400" kern="0" dirty="0">
                <a:solidFill>
                  <a:schemeClr val="tx1">
                    <a:lumMod val="75000"/>
                    <a:lumOff val="25000"/>
                  </a:schemeClr>
                </a:solidFill>
                <a:cs typeface="Arial" pitchFamily="34" charset="0"/>
              </a:rPr>
              <a:t>Key deliverables </a:t>
            </a:r>
          </a:p>
          <a:p>
            <a:endParaRPr lang="en-US" sz="1400" kern="0" dirty="0">
              <a:solidFill>
                <a:schemeClr val="tx1">
                  <a:lumMod val="75000"/>
                  <a:lumOff val="25000"/>
                </a:schemeClr>
              </a:solidFill>
              <a:cs typeface="Arial" pitchFamily="34" charset="0"/>
            </a:endParaRPr>
          </a:p>
        </p:txBody>
      </p:sp>
      <p:sp>
        <p:nvSpPr>
          <p:cNvPr id="183" name="TextBox 182">
            <a:extLst>
              <a:ext uri="{FF2B5EF4-FFF2-40B4-BE49-F238E27FC236}">
                <a16:creationId xmlns:a16="http://schemas.microsoft.com/office/drawing/2014/main" id="{FE61404D-8DD9-46B9-9EBB-C5B0D63E860B}"/>
              </a:ext>
            </a:extLst>
          </p:cNvPr>
          <p:cNvSpPr txBox="1"/>
          <p:nvPr/>
        </p:nvSpPr>
        <p:spPr>
          <a:xfrm>
            <a:off x="8784955" y="4587169"/>
            <a:ext cx="1518854" cy="2113905"/>
          </a:xfrm>
          <a:prstGeom prst="rect">
            <a:avLst/>
          </a:prstGeom>
          <a:noFill/>
        </p:spPr>
        <p:txBody>
          <a:bodyPr wrap="square" lIns="0" tIns="0" rIns="0" bIns="0" rtlCol="0">
            <a:noAutofit/>
          </a:bodyPr>
          <a:lstStyle/>
          <a:p>
            <a:r>
              <a:rPr lang="en-US" sz="1400" kern="0" dirty="0">
                <a:solidFill>
                  <a:schemeClr val="tx1">
                    <a:lumMod val="75000"/>
                    <a:lumOff val="25000"/>
                  </a:schemeClr>
                </a:solidFill>
                <a:cs typeface="Arial" pitchFamily="34" charset="0"/>
              </a:rPr>
              <a:t>In-Use</a:t>
            </a:r>
          </a:p>
          <a:p>
            <a:endParaRPr lang="en-US" sz="1400" kern="0" dirty="0">
              <a:solidFill>
                <a:schemeClr val="tx1">
                  <a:lumMod val="75000"/>
                  <a:lumOff val="25000"/>
                </a:schemeClr>
              </a:solidFill>
              <a:cs typeface="Arial" pitchFamily="34" charset="0"/>
            </a:endParaRPr>
          </a:p>
          <a:p>
            <a:r>
              <a:rPr lang="en-US" sz="1400" kern="0" dirty="0">
                <a:solidFill>
                  <a:schemeClr val="tx1">
                    <a:lumMod val="75000"/>
                    <a:lumOff val="25000"/>
                  </a:schemeClr>
                </a:solidFill>
                <a:cs typeface="Arial" pitchFamily="34" charset="0"/>
              </a:rPr>
              <a:t>Build to maturity model</a:t>
            </a:r>
          </a:p>
        </p:txBody>
      </p:sp>
      <p:grpSp>
        <p:nvGrpSpPr>
          <p:cNvPr id="7" name="Group 6">
            <a:extLst>
              <a:ext uri="{FF2B5EF4-FFF2-40B4-BE49-F238E27FC236}">
                <a16:creationId xmlns:a16="http://schemas.microsoft.com/office/drawing/2014/main" id="{4B9DEBE4-A8F9-4F47-BDE9-2220FA5C2035}"/>
              </a:ext>
            </a:extLst>
          </p:cNvPr>
          <p:cNvGrpSpPr/>
          <p:nvPr/>
        </p:nvGrpSpPr>
        <p:grpSpPr>
          <a:xfrm>
            <a:off x="8503132" y="1594824"/>
            <a:ext cx="2020743" cy="1823662"/>
            <a:chOff x="7591774" y="1359536"/>
            <a:chExt cx="2222817" cy="2006028"/>
          </a:xfrm>
        </p:grpSpPr>
        <p:sp>
          <p:nvSpPr>
            <p:cNvPr id="121" name="Freeform 39">
              <a:extLst>
                <a:ext uri="{FF2B5EF4-FFF2-40B4-BE49-F238E27FC236}">
                  <a16:creationId xmlns:a16="http://schemas.microsoft.com/office/drawing/2014/main" id="{D1D4B695-E59D-4422-BE3A-DB988B81D2DA}"/>
                </a:ext>
              </a:extLst>
            </p:cNvPr>
            <p:cNvSpPr>
              <a:spLocks/>
            </p:cNvSpPr>
            <p:nvPr/>
          </p:nvSpPr>
          <p:spPr bwMode="auto">
            <a:xfrm>
              <a:off x="7591774" y="1780399"/>
              <a:ext cx="1863073" cy="1585165"/>
            </a:xfrm>
            <a:custGeom>
              <a:avLst/>
              <a:gdLst>
                <a:gd name="T0" fmla="*/ 996 w 3600"/>
                <a:gd name="T1" fmla="*/ 0 h 3063"/>
                <a:gd name="T2" fmla="*/ 1006 w 3600"/>
                <a:gd name="T3" fmla="*/ 351 h 3063"/>
                <a:gd name="T4" fmla="*/ 1107 w 3600"/>
                <a:gd name="T5" fmla="*/ 481 h 3063"/>
                <a:gd name="T6" fmla="*/ 1262 w 3600"/>
                <a:gd name="T7" fmla="*/ 536 h 3063"/>
                <a:gd name="T8" fmla="*/ 1883 w 3600"/>
                <a:gd name="T9" fmla="*/ 521 h 3063"/>
                <a:gd name="T10" fmla="*/ 2018 w 3600"/>
                <a:gd name="T11" fmla="*/ 426 h 3063"/>
                <a:gd name="T12" fmla="*/ 2068 w 3600"/>
                <a:gd name="T13" fmla="*/ 266 h 3063"/>
                <a:gd name="T14" fmla="*/ 2864 w 3600"/>
                <a:gd name="T15" fmla="*/ 0 h 3063"/>
                <a:gd name="T16" fmla="*/ 2984 w 3600"/>
                <a:gd name="T17" fmla="*/ 35 h 3063"/>
                <a:gd name="T18" fmla="*/ 3054 w 3600"/>
                <a:gd name="T19" fmla="*/ 135 h 3063"/>
                <a:gd name="T20" fmla="*/ 3064 w 3600"/>
                <a:gd name="T21" fmla="*/ 996 h 3063"/>
                <a:gd name="T22" fmla="*/ 3415 w 3600"/>
                <a:gd name="T23" fmla="*/ 1011 h 3063"/>
                <a:gd name="T24" fmla="*/ 3550 w 3600"/>
                <a:gd name="T25" fmla="*/ 1106 h 3063"/>
                <a:gd name="T26" fmla="*/ 3600 w 3600"/>
                <a:gd name="T27" fmla="*/ 1261 h 3063"/>
                <a:gd name="T28" fmla="*/ 3585 w 3600"/>
                <a:gd name="T29" fmla="*/ 1887 h 3063"/>
                <a:gd name="T30" fmla="*/ 3490 w 3600"/>
                <a:gd name="T31" fmla="*/ 2017 h 3063"/>
                <a:gd name="T32" fmla="*/ 3330 w 3600"/>
                <a:gd name="T33" fmla="*/ 2067 h 3063"/>
                <a:gd name="T34" fmla="*/ 3064 w 3600"/>
                <a:gd name="T35" fmla="*/ 2867 h 3063"/>
                <a:gd name="T36" fmla="*/ 3029 w 3600"/>
                <a:gd name="T37" fmla="*/ 2983 h 3063"/>
                <a:gd name="T38" fmla="*/ 2929 w 3600"/>
                <a:gd name="T39" fmla="*/ 3053 h 3063"/>
                <a:gd name="T40" fmla="*/ 2068 w 3600"/>
                <a:gd name="T41" fmla="*/ 3063 h 3063"/>
                <a:gd name="T42" fmla="*/ 2053 w 3600"/>
                <a:gd name="T43" fmla="*/ 2712 h 3063"/>
                <a:gd name="T44" fmla="*/ 1958 w 3600"/>
                <a:gd name="T45" fmla="*/ 2582 h 3063"/>
                <a:gd name="T46" fmla="*/ 1803 w 3600"/>
                <a:gd name="T47" fmla="*/ 2527 h 3063"/>
                <a:gd name="T48" fmla="*/ 1177 w 3600"/>
                <a:gd name="T49" fmla="*/ 2542 h 3063"/>
                <a:gd name="T50" fmla="*/ 1047 w 3600"/>
                <a:gd name="T51" fmla="*/ 2637 h 3063"/>
                <a:gd name="T52" fmla="*/ 996 w 3600"/>
                <a:gd name="T53" fmla="*/ 2797 h 3063"/>
                <a:gd name="T54" fmla="*/ 195 w 3600"/>
                <a:gd name="T55" fmla="*/ 3063 h 3063"/>
                <a:gd name="T56" fmla="*/ 80 w 3600"/>
                <a:gd name="T57" fmla="*/ 3028 h 3063"/>
                <a:gd name="T58" fmla="*/ 10 w 3600"/>
                <a:gd name="T59" fmla="*/ 2928 h 3063"/>
                <a:gd name="T60" fmla="*/ 0 w 3600"/>
                <a:gd name="T61" fmla="*/ 2067 h 3063"/>
                <a:gd name="T62" fmla="*/ 351 w 3600"/>
                <a:gd name="T63" fmla="*/ 2052 h 3063"/>
                <a:gd name="T64" fmla="*/ 481 w 3600"/>
                <a:gd name="T65" fmla="*/ 1957 h 3063"/>
                <a:gd name="T66" fmla="*/ 531 w 3600"/>
                <a:gd name="T67" fmla="*/ 1802 h 3063"/>
                <a:gd name="T68" fmla="*/ 521 w 3600"/>
                <a:gd name="T69" fmla="*/ 1176 h 3063"/>
                <a:gd name="T70" fmla="*/ 421 w 3600"/>
                <a:gd name="T71" fmla="*/ 1046 h 3063"/>
                <a:gd name="T72" fmla="*/ 265 w 3600"/>
                <a:gd name="T73" fmla="*/ 996 h 3063"/>
                <a:gd name="T74" fmla="*/ 0 w 3600"/>
                <a:gd name="T75" fmla="*/ 196 h 3063"/>
                <a:gd name="T76" fmla="*/ 35 w 3600"/>
                <a:gd name="T77" fmla="*/ 80 h 3063"/>
                <a:gd name="T78" fmla="*/ 135 w 3600"/>
                <a:gd name="T79" fmla="*/ 10 h 30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600" h="3063">
                  <a:moveTo>
                    <a:pt x="195" y="0"/>
                  </a:moveTo>
                  <a:lnTo>
                    <a:pt x="996" y="0"/>
                  </a:lnTo>
                  <a:lnTo>
                    <a:pt x="996" y="266"/>
                  </a:lnTo>
                  <a:lnTo>
                    <a:pt x="1006" y="351"/>
                  </a:lnTo>
                  <a:lnTo>
                    <a:pt x="1047" y="426"/>
                  </a:lnTo>
                  <a:lnTo>
                    <a:pt x="1107" y="481"/>
                  </a:lnTo>
                  <a:lnTo>
                    <a:pt x="1177" y="521"/>
                  </a:lnTo>
                  <a:lnTo>
                    <a:pt x="1262" y="536"/>
                  </a:lnTo>
                  <a:lnTo>
                    <a:pt x="1803" y="536"/>
                  </a:lnTo>
                  <a:lnTo>
                    <a:pt x="1883" y="521"/>
                  </a:lnTo>
                  <a:lnTo>
                    <a:pt x="1958" y="481"/>
                  </a:lnTo>
                  <a:lnTo>
                    <a:pt x="2018" y="426"/>
                  </a:lnTo>
                  <a:lnTo>
                    <a:pt x="2053" y="351"/>
                  </a:lnTo>
                  <a:lnTo>
                    <a:pt x="2068" y="266"/>
                  </a:lnTo>
                  <a:lnTo>
                    <a:pt x="2068" y="0"/>
                  </a:lnTo>
                  <a:lnTo>
                    <a:pt x="2864" y="0"/>
                  </a:lnTo>
                  <a:lnTo>
                    <a:pt x="2929" y="10"/>
                  </a:lnTo>
                  <a:lnTo>
                    <a:pt x="2984" y="35"/>
                  </a:lnTo>
                  <a:lnTo>
                    <a:pt x="3029" y="80"/>
                  </a:lnTo>
                  <a:lnTo>
                    <a:pt x="3054" y="135"/>
                  </a:lnTo>
                  <a:lnTo>
                    <a:pt x="3064" y="196"/>
                  </a:lnTo>
                  <a:lnTo>
                    <a:pt x="3064" y="996"/>
                  </a:lnTo>
                  <a:lnTo>
                    <a:pt x="3330" y="996"/>
                  </a:lnTo>
                  <a:lnTo>
                    <a:pt x="3415" y="1011"/>
                  </a:lnTo>
                  <a:lnTo>
                    <a:pt x="3490" y="1046"/>
                  </a:lnTo>
                  <a:lnTo>
                    <a:pt x="3550" y="1106"/>
                  </a:lnTo>
                  <a:lnTo>
                    <a:pt x="3585" y="1176"/>
                  </a:lnTo>
                  <a:lnTo>
                    <a:pt x="3600" y="1261"/>
                  </a:lnTo>
                  <a:lnTo>
                    <a:pt x="3600" y="1802"/>
                  </a:lnTo>
                  <a:lnTo>
                    <a:pt x="3585" y="1887"/>
                  </a:lnTo>
                  <a:lnTo>
                    <a:pt x="3550" y="1957"/>
                  </a:lnTo>
                  <a:lnTo>
                    <a:pt x="3490" y="2017"/>
                  </a:lnTo>
                  <a:lnTo>
                    <a:pt x="3415" y="2052"/>
                  </a:lnTo>
                  <a:lnTo>
                    <a:pt x="3330" y="2067"/>
                  </a:lnTo>
                  <a:lnTo>
                    <a:pt x="3064" y="2067"/>
                  </a:lnTo>
                  <a:lnTo>
                    <a:pt x="3064" y="2867"/>
                  </a:lnTo>
                  <a:lnTo>
                    <a:pt x="3054" y="2928"/>
                  </a:lnTo>
                  <a:lnTo>
                    <a:pt x="3029" y="2983"/>
                  </a:lnTo>
                  <a:lnTo>
                    <a:pt x="2984" y="3028"/>
                  </a:lnTo>
                  <a:lnTo>
                    <a:pt x="2929" y="3053"/>
                  </a:lnTo>
                  <a:lnTo>
                    <a:pt x="2864" y="3063"/>
                  </a:lnTo>
                  <a:lnTo>
                    <a:pt x="2068" y="3063"/>
                  </a:lnTo>
                  <a:lnTo>
                    <a:pt x="2068" y="2797"/>
                  </a:lnTo>
                  <a:lnTo>
                    <a:pt x="2053" y="2712"/>
                  </a:lnTo>
                  <a:lnTo>
                    <a:pt x="2018" y="2637"/>
                  </a:lnTo>
                  <a:lnTo>
                    <a:pt x="1958" y="2582"/>
                  </a:lnTo>
                  <a:lnTo>
                    <a:pt x="1883" y="2542"/>
                  </a:lnTo>
                  <a:lnTo>
                    <a:pt x="1803" y="2527"/>
                  </a:lnTo>
                  <a:lnTo>
                    <a:pt x="1262" y="2527"/>
                  </a:lnTo>
                  <a:lnTo>
                    <a:pt x="1177" y="2542"/>
                  </a:lnTo>
                  <a:lnTo>
                    <a:pt x="1107" y="2582"/>
                  </a:lnTo>
                  <a:lnTo>
                    <a:pt x="1047" y="2637"/>
                  </a:lnTo>
                  <a:lnTo>
                    <a:pt x="1006" y="2712"/>
                  </a:lnTo>
                  <a:lnTo>
                    <a:pt x="996" y="2797"/>
                  </a:lnTo>
                  <a:lnTo>
                    <a:pt x="996" y="3063"/>
                  </a:lnTo>
                  <a:lnTo>
                    <a:pt x="195" y="3063"/>
                  </a:lnTo>
                  <a:lnTo>
                    <a:pt x="135" y="3053"/>
                  </a:lnTo>
                  <a:lnTo>
                    <a:pt x="80" y="3028"/>
                  </a:lnTo>
                  <a:lnTo>
                    <a:pt x="35" y="2983"/>
                  </a:lnTo>
                  <a:lnTo>
                    <a:pt x="10" y="2928"/>
                  </a:lnTo>
                  <a:lnTo>
                    <a:pt x="0" y="2867"/>
                  </a:lnTo>
                  <a:lnTo>
                    <a:pt x="0" y="2067"/>
                  </a:lnTo>
                  <a:lnTo>
                    <a:pt x="265" y="2067"/>
                  </a:lnTo>
                  <a:lnTo>
                    <a:pt x="351" y="2052"/>
                  </a:lnTo>
                  <a:lnTo>
                    <a:pt x="421" y="2017"/>
                  </a:lnTo>
                  <a:lnTo>
                    <a:pt x="481" y="1957"/>
                  </a:lnTo>
                  <a:lnTo>
                    <a:pt x="521" y="1887"/>
                  </a:lnTo>
                  <a:lnTo>
                    <a:pt x="531" y="1802"/>
                  </a:lnTo>
                  <a:lnTo>
                    <a:pt x="531" y="1261"/>
                  </a:lnTo>
                  <a:lnTo>
                    <a:pt x="521" y="1176"/>
                  </a:lnTo>
                  <a:lnTo>
                    <a:pt x="481" y="1106"/>
                  </a:lnTo>
                  <a:lnTo>
                    <a:pt x="421" y="1046"/>
                  </a:lnTo>
                  <a:lnTo>
                    <a:pt x="351" y="1011"/>
                  </a:lnTo>
                  <a:lnTo>
                    <a:pt x="265" y="996"/>
                  </a:lnTo>
                  <a:lnTo>
                    <a:pt x="0" y="996"/>
                  </a:lnTo>
                  <a:lnTo>
                    <a:pt x="0" y="196"/>
                  </a:lnTo>
                  <a:lnTo>
                    <a:pt x="10" y="135"/>
                  </a:lnTo>
                  <a:lnTo>
                    <a:pt x="35" y="80"/>
                  </a:lnTo>
                  <a:lnTo>
                    <a:pt x="80" y="35"/>
                  </a:lnTo>
                  <a:lnTo>
                    <a:pt x="135" y="10"/>
                  </a:lnTo>
                  <a:lnTo>
                    <a:pt x="195" y="0"/>
                  </a:lnTo>
                  <a:close/>
                </a:path>
              </a:pathLst>
            </a:custGeom>
            <a:solidFill>
              <a:schemeClr val="tx1">
                <a:alpha val="19000"/>
              </a:schemeClr>
            </a:solidFill>
            <a:ln w="0">
              <a:noFill/>
              <a:prstDash val="solid"/>
              <a:round/>
              <a:headEnd/>
              <a:tailEnd/>
            </a:ln>
            <a:effectLst>
              <a:softEdge rad="279400"/>
            </a:effectLst>
          </p:spPr>
          <p:txBody>
            <a:bodyPr vert="horz" wrap="square" lIns="91440" tIns="45720" rIns="91440" bIns="45720" numCol="1" anchor="t" anchorCtr="0" compatLnSpc="1">
              <a:prstTxWarp prst="textNoShape">
                <a:avLst/>
              </a:prstTxWarp>
            </a:bodyPr>
            <a:lstStyle/>
            <a:p>
              <a:endParaRPr lang="en-IN"/>
            </a:p>
          </p:txBody>
        </p:sp>
        <p:sp>
          <p:nvSpPr>
            <p:cNvPr id="91" name="Freeform 39">
              <a:extLst>
                <a:ext uri="{FF2B5EF4-FFF2-40B4-BE49-F238E27FC236}">
                  <a16:creationId xmlns:a16="http://schemas.microsoft.com/office/drawing/2014/main" id="{AE3DA12A-9700-4075-BFD4-A6E2042C49E2}"/>
                </a:ext>
              </a:extLst>
            </p:cNvPr>
            <p:cNvSpPr>
              <a:spLocks/>
            </p:cNvSpPr>
            <p:nvPr/>
          </p:nvSpPr>
          <p:spPr bwMode="auto">
            <a:xfrm>
              <a:off x="7951518" y="1359536"/>
              <a:ext cx="1863073" cy="1585165"/>
            </a:xfrm>
            <a:custGeom>
              <a:avLst/>
              <a:gdLst>
                <a:gd name="T0" fmla="*/ 996 w 3600"/>
                <a:gd name="T1" fmla="*/ 0 h 3063"/>
                <a:gd name="T2" fmla="*/ 1006 w 3600"/>
                <a:gd name="T3" fmla="*/ 351 h 3063"/>
                <a:gd name="T4" fmla="*/ 1107 w 3600"/>
                <a:gd name="T5" fmla="*/ 481 h 3063"/>
                <a:gd name="T6" fmla="*/ 1262 w 3600"/>
                <a:gd name="T7" fmla="*/ 536 h 3063"/>
                <a:gd name="T8" fmla="*/ 1883 w 3600"/>
                <a:gd name="T9" fmla="*/ 521 h 3063"/>
                <a:gd name="T10" fmla="*/ 2018 w 3600"/>
                <a:gd name="T11" fmla="*/ 426 h 3063"/>
                <a:gd name="T12" fmla="*/ 2068 w 3600"/>
                <a:gd name="T13" fmla="*/ 266 h 3063"/>
                <a:gd name="T14" fmla="*/ 2864 w 3600"/>
                <a:gd name="T15" fmla="*/ 0 h 3063"/>
                <a:gd name="T16" fmla="*/ 2984 w 3600"/>
                <a:gd name="T17" fmla="*/ 35 h 3063"/>
                <a:gd name="T18" fmla="*/ 3054 w 3600"/>
                <a:gd name="T19" fmla="*/ 135 h 3063"/>
                <a:gd name="T20" fmla="*/ 3064 w 3600"/>
                <a:gd name="T21" fmla="*/ 996 h 3063"/>
                <a:gd name="T22" fmla="*/ 3415 w 3600"/>
                <a:gd name="T23" fmla="*/ 1011 h 3063"/>
                <a:gd name="T24" fmla="*/ 3550 w 3600"/>
                <a:gd name="T25" fmla="*/ 1106 h 3063"/>
                <a:gd name="T26" fmla="*/ 3600 w 3600"/>
                <a:gd name="T27" fmla="*/ 1261 h 3063"/>
                <a:gd name="T28" fmla="*/ 3585 w 3600"/>
                <a:gd name="T29" fmla="*/ 1887 h 3063"/>
                <a:gd name="T30" fmla="*/ 3490 w 3600"/>
                <a:gd name="T31" fmla="*/ 2017 h 3063"/>
                <a:gd name="T32" fmla="*/ 3330 w 3600"/>
                <a:gd name="T33" fmla="*/ 2067 h 3063"/>
                <a:gd name="T34" fmla="*/ 3064 w 3600"/>
                <a:gd name="T35" fmla="*/ 2867 h 3063"/>
                <a:gd name="T36" fmla="*/ 3029 w 3600"/>
                <a:gd name="T37" fmla="*/ 2983 h 3063"/>
                <a:gd name="T38" fmla="*/ 2929 w 3600"/>
                <a:gd name="T39" fmla="*/ 3053 h 3063"/>
                <a:gd name="T40" fmla="*/ 2068 w 3600"/>
                <a:gd name="T41" fmla="*/ 3063 h 3063"/>
                <a:gd name="T42" fmla="*/ 2053 w 3600"/>
                <a:gd name="T43" fmla="*/ 2712 h 3063"/>
                <a:gd name="T44" fmla="*/ 1958 w 3600"/>
                <a:gd name="T45" fmla="*/ 2582 h 3063"/>
                <a:gd name="T46" fmla="*/ 1803 w 3600"/>
                <a:gd name="T47" fmla="*/ 2527 h 3063"/>
                <a:gd name="T48" fmla="*/ 1177 w 3600"/>
                <a:gd name="T49" fmla="*/ 2542 h 3063"/>
                <a:gd name="T50" fmla="*/ 1047 w 3600"/>
                <a:gd name="T51" fmla="*/ 2637 h 3063"/>
                <a:gd name="T52" fmla="*/ 996 w 3600"/>
                <a:gd name="T53" fmla="*/ 2797 h 3063"/>
                <a:gd name="T54" fmla="*/ 195 w 3600"/>
                <a:gd name="T55" fmla="*/ 3063 h 3063"/>
                <a:gd name="T56" fmla="*/ 80 w 3600"/>
                <a:gd name="T57" fmla="*/ 3028 h 3063"/>
                <a:gd name="T58" fmla="*/ 10 w 3600"/>
                <a:gd name="T59" fmla="*/ 2928 h 3063"/>
                <a:gd name="T60" fmla="*/ 0 w 3600"/>
                <a:gd name="T61" fmla="*/ 2067 h 3063"/>
                <a:gd name="T62" fmla="*/ 351 w 3600"/>
                <a:gd name="T63" fmla="*/ 2052 h 3063"/>
                <a:gd name="T64" fmla="*/ 481 w 3600"/>
                <a:gd name="T65" fmla="*/ 1957 h 3063"/>
                <a:gd name="T66" fmla="*/ 531 w 3600"/>
                <a:gd name="T67" fmla="*/ 1802 h 3063"/>
                <a:gd name="T68" fmla="*/ 521 w 3600"/>
                <a:gd name="T69" fmla="*/ 1176 h 3063"/>
                <a:gd name="T70" fmla="*/ 421 w 3600"/>
                <a:gd name="T71" fmla="*/ 1046 h 3063"/>
                <a:gd name="T72" fmla="*/ 265 w 3600"/>
                <a:gd name="T73" fmla="*/ 996 h 3063"/>
                <a:gd name="T74" fmla="*/ 0 w 3600"/>
                <a:gd name="T75" fmla="*/ 196 h 3063"/>
                <a:gd name="T76" fmla="*/ 35 w 3600"/>
                <a:gd name="T77" fmla="*/ 80 h 3063"/>
                <a:gd name="T78" fmla="*/ 135 w 3600"/>
                <a:gd name="T79" fmla="*/ 10 h 30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600" h="3063">
                  <a:moveTo>
                    <a:pt x="195" y="0"/>
                  </a:moveTo>
                  <a:lnTo>
                    <a:pt x="996" y="0"/>
                  </a:lnTo>
                  <a:lnTo>
                    <a:pt x="996" y="266"/>
                  </a:lnTo>
                  <a:lnTo>
                    <a:pt x="1006" y="351"/>
                  </a:lnTo>
                  <a:lnTo>
                    <a:pt x="1047" y="426"/>
                  </a:lnTo>
                  <a:lnTo>
                    <a:pt x="1107" y="481"/>
                  </a:lnTo>
                  <a:lnTo>
                    <a:pt x="1177" y="521"/>
                  </a:lnTo>
                  <a:lnTo>
                    <a:pt x="1262" y="536"/>
                  </a:lnTo>
                  <a:lnTo>
                    <a:pt x="1803" y="536"/>
                  </a:lnTo>
                  <a:lnTo>
                    <a:pt x="1883" y="521"/>
                  </a:lnTo>
                  <a:lnTo>
                    <a:pt x="1958" y="481"/>
                  </a:lnTo>
                  <a:lnTo>
                    <a:pt x="2018" y="426"/>
                  </a:lnTo>
                  <a:lnTo>
                    <a:pt x="2053" y="351"/>
                  </a:lnTo>
                  <a:lnTo>
                    <a:pt x="2068" y="266"/>
                  </a:lnTo>
                  <a:lnTo>
                    <a:pt x="2068" y="0"/>
                  </a:lnTo>
                  <a:lnTo>
                    <a:pt x="2864" y="0"/>
                  </a:lnTo>
                  <a:lnTo>
                    <a:pt x="2929" y="10"/>
                  </a:lnTo>
                  <a:lnTo>
                    <a:pt x="2984" y="35"/>
                  </a:lnTo>
                  <a:lnTo>
                    <a:pt x="3029" y="80"/>
                  </a:lnTo>
                  <a:lnTo>
                    <a:pt x="3054" y="135"/>
                  </a:lnTo>
                  <a:lnTo>
                    <a:pt x="3064" y="196"/>
                  </a:lnTo>
                  <a:lnTo>
                    <a:pt x="3064" y="996"/>
                  </a:lnTo>
                  <a:lnTo>
                    <a:pt x="3330" y="996"/>
                  </a:lnTo>
                  <a:lnTo>
                    <a:pt x="3415" y="1011"/>
                  </a:lnTo>
                  <a:lnTo>
                    <a:pt x="3490" y="1046"/>
                  </a:lnTo>
                  <a:lnTo>
                    <a:pt x="3550" y="1106"/>
                  </a:lnTo>
                  <a:lnTo>
                    <a:pt x="3585" y="1176"/>
                  </a:lnTo>
                  <a:lnTo>
                    <a:pt x="3600" y="1261"/>
                  </a:lnTo>
                  <a:lnTo>
                    <a:pt x="3600" y="1802"/>
                  </a:lnTo>
                  <a:lnTo>
                    <a:pt x="3585" y="1887"/>
                  </a:lnTo>
                  <a:lnTo>
                    <a:pt x="3550" y="1957"/>
                  </a:lnTo>
                  <a:lnTo>
                    <a:pt x="3490" y="2017"/>
                  </a:lnTo>
                  <a:lnTo>
                    <a:pt x="3415" y="2052"/>
                  </a:lnTo>
                  <a:lnTo>
                    <a:pt x="3330" y="2067"/>
                  </a:lnTo>
                  <a:lnTo>
                    <a:pt x="3064" y="2067"/>
                  </a:lnTo>
                  <a:lnTo>
                    <a:pt x="3064" y="2867"/>
                  </a:lnTo>
                  <a:lnTo>
                    <a:pt x="3054" y="2928"/>
                  </a:lnTo>
                  <a:lnTo>
                    <a:pt x="3029" y="2983"/>
                  </a:lnTo>
                  <a:lnTo>
                    <a:pt x="2984" y="3028"/>
                  </a:lnTo>
                  <a:lnTo>
                    <a:pt x="2929" y="3053"/>
                  </a:lnTo>
                  <a:lnTo>
                    <a:pt x="2864" y="3063"/>
                  </a:lnTo>
                  <a:lnTo>
                    <a:pt x="2068" y="3063"/>
                  </a:lnTo>
                  <a:lnTo>
                    <a:pt x="2068" y="2797"/>
                  </a:lnTo>
                  <a:lnTo>
                    <a:pt x="2053" y="2712"/>
                  </a:lnTo>
                  <a:lnTo>
                    <a:pt x="2018" y="2637"/>
                  </a:lnTo>
                  <a:lnTo>
                    <a:pt x="1958" y="2582"/>
                  </a:lnTo>
                  <a:lnTo>
                    <a:pt x="1883" y="2542"/>
                  </a:lnTo>
                  <a:lnTo>
                    <a:pt x="1803" y="2527"/>
                  </a:lnTo>
                  <a:lnTo>
                    <a:pt x="1262" y="2527"/>
                  </a:lnTo>
                  <a:lnTo>
                    <a:pt x="1177" y="2542"/>
                  </a:lnTo>
                  <a:lnTo>
                    <a:pt x="1107" y="2582"/>
                  </a:lnTo>
                  <a:lnTo>
                    <a:pt x="1047" y="2637"/>
                  </a:lnTo>
                  <a:lnTo>
                    <a:pt x="1006" y="2712"/>
                  </a:lnTo>
                  <a:lnTo>
                    <a:pt x="996" y="2797"/>
                  </a:lnTo>
                  <a:lnTo>
                    <a:pt x="996" y="3063"/>
                  </a:lnTo>
                  <a:lnTo>
                    <a:pt x="195" y="3063"/>
                  </a:lnTo>
                  <a:lnTo>
                    <a:pt x="135" y="3053"/>
                  </a:lnTo>
                  <a:lnTo>
                    <a:pt x="80" y="3028"/>
                  </a:lnTo>
                  <a:lnTo>
                    <a:pt x="35" y="2983"/>
                  </a:lnTo>
                  <a:lnTo>
                    <a:pt x="10" y="2928"/>
                  </a:lnTo>
                  <a:lnTo>
                    <a:pt x="0" y="2867"/>
                  </a:lnTo>
                  <a:lnTo>
                    <a:pt x="0" y="2067"/>
                  </a:lnTo>
                  <a:lnTo>
                    <a:pt x="265" y="2067"/>
                  </a:lnTo>
                  <a:lnTo>
                    <a:pt x="351" y="2052"/>
                  </a:lnTo>
                  <a:lnTo>
                    <a:pt x="421" y="2017"/>
                  </a:lnTo>
                  <a:lnTo>
                    <a:pt x="481" y="1957"/>
                  </a:lnTo>
                  <a:lnTo>
                    <a:pt x="521" y="1887"/>
                  </a:lnTo>
                  <a:lnTo>
                    <a:pt x="531" y="1802"/>
                  </a:lnTo>
                  <a:lnTo>
                    <a:pt x="531" y="1261"/>
                  </a:lnTo>
                  <a:lnTo>
                    <a:pt x="521" y="1176"/>
                  </a:lnTo>
                  <a:lnTo>
                    <a:pt x="481" y="1106"/>
                  </a:lnTo>
                  <a:lnTo>
                    <a:pt x="421" y="1046"/>
                  </a:lnTo>
                  <a:lnTo>
                    <a:pt x="351" y="1011"/>
                  </a:lnTo>
                  <a:lnTo>
                    <a:pt x="265" y="996"/>
                  </a:lnTo>
                  <a:lnTo>
                    <a:pt x="0" y="996"/>
                  </a:lnTo>
                  <a:lnTo>
                    <a:pt x="0" y="196"/>
                  </a:lnTo>
                  <a:lnTo>
                    <a:pt x="10" y="135"/>
                  </a:lnTo>
                  <a:lnTo>
                    <a:pt x="35" y="80"/>
                  </a:lnTo>
                  <a:lnTo>
                    <a:pt x="80" y="35"/>
                  </a:lnTo>
                  <a:lnTo>
                    <a:pt x="135" y="10"/>
                  </a:lnTo>
                  <a:lnTo>
                    <a:pt x="195" y="0"/>
                  </a:lnTo>
                  <a:close/>
                </a:path>
              </a:pathLst>
            </a:custGeom>
            <a:solidFill>
              <a:schemeClr val="accent3"/>
            </a:solidFill>
            <a:ln w="25400">
              <a:solidFill>
                <a:schemeClr val="accent3">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dirty="0"/>
            </a:p>
          </p:txBody>
        </p:sp>
      </p:grpSp>
      <p:grpSp>
        <p:nvGrpSpPr>
          <p:cNvPr id="6" name="Group 5">
            <a:extLst>
              <a:ext uri="{FF2B5EF4-FFF2-40B4-BE49-F238E27FC236}">
                <a16:creationId xmlns:a16="http://schemas.microsoft.com/office/drawing/2014/main" id="{BF9479B5-A98E-42F3-8DC9-584B3CC9560F}"/>
              </a:ext>
            </a:extLst>
          </p:cNvPr>
          <p:cNvGrpSpPr/>
          <p:nvPr/>
        </p:nvGrpSpPr>
        <p:grpSpPr>
          <a:xfrm>
            <a:off x="6737599" y="1605975"/>
            <a:ext cx="2025447" cy="2077716"/>
            <a:chOff x="5826005" y="1357984"/>
            <a:chExt cx="2227992" cy="2285488"/>
          </a:xfrm>
        </p:grpSpPr>
        <p:sp>
          <p:nvSpPr>
            <p:cNvPr id="120" name="Freeform 41">
              <a:extLst>
                <a:ext uri="{FF2B5EF4-FFF2-40B4-BE49-F238E27FC236}">
                  <a16:creationId xmlns:a16="http://schemas.microsoft.com/office/drawing/2014/main" id="{79E72880-25CA-4A26-89BE-0CD263185F6D}"/>
                </a:ext>
              </a:extLst>
            </p:cNvPr>
            <p:cNvSpPr>
              <a:spLocks/>
            </p:cNvSpPr>
            <p:nvPr/>
          </p:nvSpPr>
          <p:spPr bwMode="auto">
            <a:xfrm flipH="1">
              <a:off x="5826005" y="1778847"/>
              <a:ext cx="1868248" cy="1864625"/>
            </a:xfrm>
            <a:custGeom>
              <a:avLst/>
              <a:gdLst>
                <a:gd name="T0" fmla="*/ 1537 w 3610"/>
                <a:gd name="T1" fmla="*/ 0 h 3603"/>
                <a:gd name="T2" fmla="*/ 1552 w 3610"/>
                <a:gd name="T3" fmla="*/ 356 h 3603"/>
                <a:gd name="T4" fmla="*/ 1647 w 3610"/>
                <a:gd name="T5" fmla="*/ 486 h 3603"/>
                <a:gd name="T6" fmla="*/ 1807 w 3610"/>
                <a:gd name="T7" fmla="*/ 536 h 3603"/>
                <a:gd name="T8" fmla="*/ 2428 w 3610"/>
                <a:gd name="T9" fmla="*/ 526 h 3603"/>
                <a:gd name="T10" fmla="*/ 2558 w 3610"/>
                <a:gd name="T11" fmla="*/ 426 h 3603"/>
                <a:gd name="T12" fmla="*/ 2609 w 3610"/>
                <a:gd name="T13" fmla="*/ 270 h 3603"/>
                <a:gd name="T14" fmla="*/ 3410 w 3610"/>
                <a:gd name="T15" fmla="*/ 0 h 3603"/>
                <a:gd name="T16" fmla="*/ 3525 w 3610"/>
                <a:gd name="T17" fmla="*/ 40 h 3603"/>
                <a:gd name="T18" fmla="*/ 3600 w 3610"/>
                <a:gd name="T19" fmla="*/ 135 h 3603"/>
                <a:gd name="T20" fmla="*/ 3610 w 3610"/>
                <a:gd name="T21" fmla="*/ 996 h 3603"/>
                <a:gd name="T22" fmla="*/ 3254 w 3610"/>
                <a:gd name="T23" fmla="*/ 1011 h 3603"/>
                <a:gd name="T24" fmla="*/ 3119 w 3610"/>
                <a:gd name="T25" fmla="*/ 1106 h 3603"/>
                <a:gd name="T26" fmla="*/ 3069 w 3610"/>
                <a:gd name="T27" fmla="*/ 1266 h 3603"/>
                <a:gd name="T28" fmla="*/ 3084 w 3610"/>
                <a:gd name="T29" fmla="*/ 1887 h 3603"/>
                <a:gd name="T30" fmla="*/ 3179 w 3610"/>
                <a:gd name="T31" fmla="*/ 2017 h 3603"/>
                <a:gd name="T32" fmla="*/ 3340 w 3610"/>
                <a:gd name="T33" fmla="*/ 2072 h 3603"/>
                <a:gd name="T34" fmla="*/ 3610 w 3610"/>
                <a:gd name="T35" fmla="*/ 2867 h 3603"/>
                <a:gd name="T36" fmla="*/ 3570 w 3610"/>
                <a:gd name="T37" fmla="*/ 2987 h 3603"/>
                <a:gd name="T38" fmla="*/ 3470 w 3610"/>
                <a:gd name="T39" fmla="*/ 3057 h 3603"/>
                <a:gd name="T40" fmla="*/ 2609 w 3610"/>
                <a:gd name="T41" fmla="*/ 3067 h 3603"/>
                <a:gd name="T42" fmla="*/ 2599 w 3610"/>
                <a:gd name="T43" fmla="*/ 3418 h 3603"/>
                <a:gd name="T44" fmla="*/ 2498 w 3610"/>
                <a:gd name="T45" fmla="*/ 3553 h 3603"/>
                <a:gd name="T46" fmla="*/ 2343 w 3610"/>
                <a:gd name="T47" fmla="*/ 3603 h 3603"/>
                <a:gd name="T48" fmla="*/ 1722 w 3610"/>
                <a:gd name="T49" fmla="*/ 3588 h 3603"/>
                <a:gd name="T50" fmla="*/ 1587 w 3610"/>
                <a:gd name="T51" fmla="*/ 3493 h 3603"/>
                <a:gd name="T52" fmla="*/ 1537 w 3610"/>
                <a:gd name="T53" fmla="*/ 3333 h 3603"/>
                <a:gd name="T54" fmla="*/ 741 w 3610"/>
                <a:gd name="T55" fmla="*/ 3067 h 3603"/>
                <a:gd name="T56" fmla="*/ 621 w 3610"/>
                <a:gd name="T57" fmla="*/ 3027 h 3603"/>
                <a:gd name="T58" fmla="*/ 551 w 3610"/>
                <a:gd name="T59" fmla="*/ 2932 h 3603"/>
                <a:gd name="T60" fmla="*/ 541 w 3610"/>
                <a:gd name="T61" fmla="*/ 2072 h 3603"/>
                <a:gd name="T62" fmla="*/ 185 w 3610"/>
                <a:gd name="T63" fmla="*/ 2057 h 3603"/>
                <a:gd name="T64" fmla="*/ 55 w 3610"/>
                <a:gd name="T65" fmla="*/ 1962 h 3603"/>
                <a:gd name="T66" fmla="*/ 0 w 3610"/>
                <a:gd name="T67" fmla="*/ 1802 h 3603"/>
                <a:gd name="T68" fmla="*/ 15 w 3610"/>
                <a:gd name="T69" fmla="*/ 1181 h 3603"/>
                <a:gd name="T70" fmla="*/ 110 w 3610"/>
                <a:gd name="T71" fmla="*/ 1051 h 3603"/>
                <a:gd name="T72" fmla="*/ 270 w 3610"/>
                <a:gd name="T73" fmla="*/ 996 h 3603"/>
                <a:gd name="T74" fmla="*/ 541 w 3610"/>
                <a:gd name="T75" fmla="*/ 200 h 3603"/>
                <a:gd name="T76" fmla="*/ 581 w 3610"/>
                <a:gd name="T77" fmla="*/ 80 h 3603"/>
                <a:gd name="T78" fmla="*/ 676 w 3610"/>
                <a:gd name="T79" fmla="*/ 10 h 3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610" h="3603">
                  <a:moveTo>
                    <a:pt x="741" y="0"/>
                  </a:moveTo>
                  <a:lnTo>
                    <a:pt x="1537" y="0"/>
                  </a:lnTo>
                  <a:lnTo>
                    <a:pt x="1537" y="270"/>
                  </a:lnTo>
                  <a:lnTo>
                    <a:pt x="1552" y="356"/>
                  </a:lnTo>
                  <a:lnTo>
                    <a:pt x="1587" y="426"/>
                  </a:lnTo>
                  <a:lnTo>
                    <a:pt x="1647" y="486"/>
                  </a:lnTo>
                  <a:lnTo>
                    <a:pt x="1722" y="526"/>
                  </a:lnTo>
                  <a:lnTo>
                    <a:pt x="1807" y="536"/>
                  </a:lnTo>
                  <a:lnTo>
                    <a:pt x="2343" y="536"/>
                  </a:lnTo>
                  <a:lnTo>
                    <a:pt x="2428" y="526"/>
                  </a:lnTo>
                  <a:lnTo>
                    <a:pt x="2498" y="486"/>
                  </a:lnTo>
                  <a:lnTo>
                    <a:pt x="2558" y="426"/>
                  </a:lnTo>
                  <a:lnTo>
                    <a:pt x="2599" y="356"/>
                  </a:lnTo>
                  <a:lnTo>
                    <a:pt x="2609" y="270"/>
                  </a:lnTo>
                  <a:lnTo>
                    <a:pt x="2609" y="0"/>
                  </a:lnTo>
                  <a:lnTo>
                    <a:pt x="3410" y="0"/>
                  </a:lnTo>
                  <a:lnTo>
                    <a:pt x="3470" y="10"/>
                  </a:lnTo>
                  <a:lnTo>
                    <a:pt x="3525" y="40"/>
                  </a:lnTo>
                  <a:lnTo>
                    <a:pt x="3570" y="80"/>
                  </a:lnTo>
                  <a:lnTo>
                    <a:pt x="3600" y="135"/>
                  </a:lnTo>
                  <a:lnTo>
                    <a:pt x="3610" y="200"/>
                  </a:lnTo>
                  <a:lnTo>
                    <a:pt x="3610" y="996"/>
                  </a:lnTo>
                  <a:lnTo>
                    <a:pt x="3340" y="996"/>
                  </a:lnTo>
                  <a:lnTo>
                    <a:pt x="3254" y="1011"/>
                  </a:lnTo>
                  <a:lnTo>
                    <a:pt x="3179" y="1051"/>
                  </a:lnTo>
                  <a:lnTo>
                    <a:pt x="3119" y="1106"/>
                  </a:lnTo>
                  <a:lnTo>
                    <a:pt x="3084" y="1181"/>
                  </a:lnTo>
                  <a:lnTo>
                    <a:pt x="3069" y="1266"/>
                  </a:lnTo>
                  <a:lnTo>
                    <a:pt x="3069" y="1802"/>
                  </a:lnTo>
                  <a:lnTo>
                    <a:pt x="3084" y="1887"/>
                  </a:lnTo>
                  <a:lnTo>
                    <a:pt x="3119" y="1962"/>
                  </a:lnTo>
                  <a:lnTo>
                    <a:pt x="3179" y="2017"/>
                  </a:lnTo>
                  <a:lnTo>
                    <a:pt x="3254" y="2057"/>
                  </a:lnTo>
                  <a:lnTo>
                    <a:pt x="3340" y="2072"/>
                  </a:lnTo>
                  <a:lnTo>
                    <a:pt x="3610" y="2072"/>
                  </a:lnTo>
                  <a:lnTo>
                    <a:pt x="3610" y="2867"/>
                  </a:lnTo>
                  <a:lnTo>
                    <a:pt x="3600" y="2932"/>
                  </a:lnTo>
                  <a:lnTo>
                    <a:pt x="3570" y="2987"/>
                  </a:lnTo>
                  <a:lnTo>
                    <a:pt x="3525" y="3027"/>
                  </a:lnTo>
                  <a:lnTo>
                    <a:pt x="3470" y="3057"/>
                  </a:lnTo>
                  <a:lnTo>
                    <a:pt x="3410" y="3067"/>
                  </a:lnTo>
                  <a:lnTo>
                    <a:pt x="2609" y="3067"/>
                  </a:lnTo>
                  <a:lnTo>
                    <a:pt x="2609" y="3333"/>
                  </a:lnTo>
                  <a:lnTo>
                    <a:pt x="2599" y="3418"/>
                  </a:lnTo>
                  <a:lnTo>
                    <a:pt x="2558" y="3493"/>
                  </a:lnTo>
                  <a:lnTo>
                    <a:pt x="2498" y="3553"/>
                  </a:lnTo>
                  <a:lnTo>
                    <a:pt x="2428" y="3588"/>
                  </a:lnTo>
                  <a:lnTo>
                    <a:pt x="2343" y="3603"/>
                  </a:lnTo>
                  <a:lnTo>
                    <a:pt x="1807" y="3603"/>
                  </a:lnTo>
                  <a:lnTo>
                    <a:pt x="1722" y="3588"/>
                  </a:lnTo>
                  <a:lnTo>
                    <a:pt x="1647" y="3553"/>
                  </a:lnTo>
                  <a:lnTo>
                    <a:pt x="1587" y="3493"/>
                  </a:lnTo>
                  <a:lnTo>
                    <a:pt x="1552" y="3418"/>
                  </a:lnTo>
                  <a:lnTo>
                    <a:pt x="1537" y="3333"/>
                  </a:lnTo>
                  <a:lnTo>
                    <a:pt x="1537" y="3067"/>
                  </a:lnTo>
                  <a:lnTo>
                    <a:pt x="741" y="3067"/>
                  </a:lnTo>
                  <a:lnTo>
                    <a:pt x="676" y="3057"/>
                  </a:lnTo>
                  <a:lnTo>
                    <a:pt x="621" y="3027"/>
                  </a:lnTo>
                  <a:lnTo>
                    <a:pt x="581" y="2987"/>
                  </a:lnTo>
                  <a:lnTo>
                    <a:pt x="551" y="2932"/>
                  </a:lnTo>
                  <a:lnTo>
                    <a:pt x="541" y="2867"/>
                  </a:lnTo>
                  <a:lnTo>
                    <a:pt x="541" y="2072"/>
                  </a:lnTo>
                  <a:lnTo>
                    <a:pt x="270" y="2072"/>
                  </a:lnTo>
                  <a:lnTo>
                    <a:pt x="185" y="2057"/>
                  </a:lnTo>
                  <a:lnTo>
                    <a:pt x="110" y="2017"/>
                  </a:lnTo>
                  <a:lnTo>
                    <a:pt x="55" y="1962"/>
                  </a:lnTo>
                  <a:lnTo>
                    <a:pt x="15" y="1887"/>
                  </a:lnTo>
                  <a:lnTo>
                    <a:pt x="0" y="1802"/>
                  </a:lnTo>
                  <a:lnTo>
                    <a:pt x="0" y="1266"/>
                  </a:lnTo>
                  <a:lnTo>
                    <a:pt x="15" y="1181"/>
                  </a:lnTo>
                  <a:lnTo>
                    <a:pt x="55" y="1106"/>
                  </a:lnTo>
                  <a:lnTo>
                    <a:pt x="110" y="1051"/>
                  </a:lnTo>
                  <a:lnTo>
                    <a:pt x="185" y="1011"/>
                  </a:lnTo>
                  <a:lnTo>
                    <a:pt x="270" y="996"/>
                  </a:lnTo>
                  <a:lnTo>
                    <a:pt x="541" y="996"/>
                  </a:lnTo>
                  <a:lnTo>
                    <a:pt x="541" y="200"/>
                  </a:lnTo>
                  <a:lnTo>
                    <a:pt x="551" y="135"/>
                  </a:lnTo>
                  <a:lnTo>
                    <a:pt x="581" y="80"/>
                  </a:lnTo>
                  <a:lnTo>
                    <a:pt x="621" y="40"/>
                  </a:lnTo>
                  <a:lnTo>
                    <a:pt x="676" y="10"/>
                  </a:lnTo>
                  <a:lnTo>
                    <a:pt x="741" y="0"/>
                  </a:lnTo>
                  <a:close/>
                </a:path>
              </a:pathLst>
            </a:custGeom>
            <a:solidFill>
              <a:schemeClr val="tx1">
                <a:alpha val="19000"/>
              </a:schemeClr>
            </a:solidFill>
            <a:ln w="0">
              <a:noFill/>
              <a:prstDash val="solid"/>
              <a:round/>
              <a:headEnd/>
              <a:tailEnd/>
            </a:ln>
            <a:effectLst>
              <a:softEdge rad="279400"/>
            </a:effectLst>
          </p:spPr>
          <p:txBody>
            <a:bodyPr vert="horz" wrap="square" lIns="91440" tIns="45720" rIns="91440" bIns="45720" numCol="1" anchor="t" anchorCtr="0" compatLnSpc="1">
              <a:prstTxWarp prst="textNoShape">
                <a:avLst/>
              </a:prstTxWarp>
            </a:bodyPr>
            <a:lstStyle/>
            <a:p>
              <a:endParaRPr lang="en-IN"/>
            </a:p>
          </p:txBody>
        </p:sp>
        <p:sp>
          <p:nvSpPr>
            <p:cNvPr id="90" name="Freeform 41">
              <a:extLst>
                <a:ext uri="{FF2B5EF4-FFF2-40B4-BE49-F238E27FC236}">
                  <a16:creationId xmlns:a16="http://schemas.microsoft.com/office/drawing/2014/main" id="{2D4D62E8-7DA6-462A-9A1C-936C760FFCFF}"/>
                </a:ext>
              </a:extLst>
            </p:cNvPr>
            <p:cNvSpPr>
              <a:spLocks/>
            </p:cNvSpPr>
            <p:nvPr/>
          </p:nvSpPr>
          <p:spPr bwMode="auto">
            <a:xfrm flipH="1">
              <a:off x="6185749" y="1357984"/>
              <a:ext cx="1868248" cy="1864625"/>
            </a:xfrm>
            <a:custGeom>
              <a:avLst/>
              <a:gdLst>
                <a:gd name="T0" fmla="*/ 1537 w 3610"/>
                <a:gd name="T1" fmla="*/ 0 h 3603"/>
                <a:gd name="T2" fmla="*/ 1552 w 3610"/>
                <a:gd name="T3" fmla="*/ 356 h 3603"/>
                <a:gd name="T4" fmla="*/ 1647 w 3610"/>
                <a:gd name="T5" fmla="*/ 486 h 3603"/>
                <a:gd name="T6" fmla="*/ 1807 w 3610"/>
                <a:gd name="T7" fmla="*/ 536 h 3603"/>
                <a:gd name="T8" fmla="*/ 2428 w 3610"/>
                <a:gd name="T9" fmla="*/ 526 h 3603"/>
                <a:gd name="T10" fmla="*/ 2558 w 3610"/>
                <a:gd name="T11" fmla="*/ 426 h 3603"/>
                <a:gd name="T12" fmla="*/ 2609 w 3610"/>
                <a:gd name="T13" fmla="*/ 270 h 3603"/>
                <a:gd name="T14" fmla="*/ 3410 w 3610"/>
                <a:gd name="T15" fmla="*/ 0 h 3603"/>
                <a:gd name="T16" fmla="*/ 3525 w 3610"/>
                <a:gd name="T17" fmla="*/ 40 h 3603"/>
                <a:gd name="T18" fmla="*/ 3600 w 3610"/>
                <a:gd name="T19" fmla="*/ 135 h 3603"/>
                <a:gd name="T20" fmla="*/ 3610 w 3610"/>
                <a:gd name="T21" fmla="*/ 996 h 3603"/>
                <a:gd name="T22" fmla="*/ 3254 w 3610"/>
                <a:gd name="T23" fmla="*/ 1011 h 3603"/>
                <a:gd name="T24" fmla="*/ 3119 w 3610"/>
                <a:gd name="T25" fmla="*/ 1106 h 3603"/>
                <a:gd name="T26" fmla="*/ 3069 w 3610"/>
                <a:gd name="T27" fmla="*/ 1266 h 3603"/>
                <a:gd name="T28" fmla="*/ 3084 w 3610"/>
                <a:gd name="T29" fmla="*/ 1887 h 3603"/>
                <a:gd name="T30" fmla="*/ 3179 w 3610"/>
                <a:gd name="T31" fmla="*/ 2017 h 3603"/>
                <a:gd name="T32" fmla="*/ 3340 w 3610"/>
                <a:gd name="T33" fmla="*/ 2072 h 3603"/>
                <a:gd name="T34" fmla="*/ 3610 w 3610"/>
                <a:gd name="T35" fmla="*/ 2867 h 3603"/>
                <a:gd name="T36" fmla="*/ 3570 w 3610"/>
                <a:gd name="T37" fmla="*/ 2987 h 3603"/>
                <a:gd name="T38" fmla="*/ 3470 w 3610"/>
                <a:gd name="T39" fmla="*/ 3057 h 3603"/>
                <a:gd name="T40" fmla="*/ 2609 w 3610"/>
                <a:gd name="T41" fmla="*/ 3067 h 3603"/>
                <a:gd name="T42" fmla="*/ 2599 w 3610"/>
                <a:gd name="T43" fmla="*/ 3418 h 3603"/>
                <a:gd name="T44" fmla="*/ 2498 w 3610"/>
                <a:gd name="T45" fmla="*/ 3553 h 3603"/>
                <a:gd name="T46" fmla="*/ 2343 w 3610"/>
                <a:gd name="T47" fmla="*/ 3603 h 3603"/>
                <a:gd name="T48" fmla="*/ 1722 w 3610"/>
                <a:gd name="T49" fmla="*/ 3588 h 3603"/>
                <a:gd name="T50" fmla="*/ 1587 w 3610"/>
                <a:gd name="T51" fmla="*/ 3493 h 3603"/>
                <a:gd name="T52" fmla="*/ 1537 w 3610"/>
                <a:gd name="T53" fmla="*/ 3333 h 3603"/>
                <a:gd name="T54" fmla="*/ 741 w 3610"/>
                <a:gd name="T55" fmla="*/ 3067 h 3603"/>
                <a:gd name="T56" fmla="*/ 621 w 3610"/>
                <a:gd name="T57" fmla="*/ 3027 h 3603"/>
                <a:gd name="T58" fmla="*/ 551 w 3610"/>
                <a:gd name="T59" fmla="*/ 2932 h 3603"/>
                <a:gd name="T60" fmla="*/ 541 w 3610"/>
                <a:gd name="T61" fmla="*/ 2072 h 3603"/>
                <a:gd name="T62" fmla="*/ 185 w 3610"/>
                <a:gd name="T63" fmla="*/ 2057 h 3603"/>
                <a:gd name="T64" fmla="*/ 55 w 3610"/>
                <a:gd name="T65" fmla="*/ 1962 h 3603"/>
                <a:gd name="T66" fmla="*/ 0 w 3610"/>
                <a:gd name="T67" fmla="*/ 1802 h 3603"/>
                <a:gd name="T68" fmla="*/ 15 w 3610"/>
                <a:gd name="T69" fmla="*/ 1181 h 3603"/>
                <a:gd name="T70" fmla="*/ 110 w 3610"/>
                <a:gd name="T71" fmla="*/ 1051 h 3603"/>
                <a:gd name="T72" fmla="*/ 270 w 3610"/>
                <a:gd name="T73" fmla="*/ 996 h 3603"/>
                <a:gd name="T74" fmla="*/ 541 w 3610"/>
                <a:gd name="T75" fmla="*/ 200 h 3603"/>
                <a:gd name="T76" fmla="*/ 581 w 3610"/>
                <a:gd name="T77" fmla="*/ 80 h 3603"/>
                <a:gd name="T78" fmla="*/ 676 w 3610"/>
                <a:gd name="T79" fmla="*/ 10 h 3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610" h="3603">
                  <a:moveTo>
                    <a:pt x="741" y="0"/>
                  </a:moveTo>
                  <a:lnTo>
                    <a:pt x="1537" y="0"/>
                  </a:lnTo>
                  <a:lnTo>
                    <a:pt x="1537" y="270"/>
                  </a:lnTo>
                  <a:lnTo>
                    <a:pt x="1552" y="356"/>
                  </a:lnTo>
                  <a:lnTo>
                    <a:pt x="1587" y="426"/>
                  </a:lnTo>
                  <a:lnTo>
                    <a:pt x="1647" y="486"/>
                  </a:lnTo>
                  <a:lnTo>
                    <a:pt x="1722" y="526"/>
                  </a:lnTo>
                  <a:lnTo>
                    <a:pt x="1807" y="536"/>
                  </a:lnTo>
                  <a:lnTo>
                    <a:pt x="2343" y="536"/>
                  </a:lnTo>
                  <a:lnTo>
                    <a:pt x="2428" y="526"/>
                  </a:lnTo>
                  <a:lnTo>
                    <a:pt x="2498" y="486"/>
                  </a:lnTo>
                  <a:lnTo>
                    <a:pt x="2558" y="426"/>
                  </a:lnTo>
                  <a:lnTo>
                    <a:pt x="2599" y="356"/>
                  </a:lnTo>
                  <a:lnTo>
                    <a:pt x="2609" y="270"/>
                  </a:lnTo>
                  <a:lnTo>
                    <a:pt x="2609" y="0"/>
                  </a:lnTo>
                  <a:lnTo>
                    <a:pt x="3410" y="0"/>
                  </a:lnTo>
                  <a:lnTo>
                    <a:pt x="3470" y="10"/>
                  </a:lnTo>
                  <a:lnTo>
                    <a:pt x="3525" y="40"/>
                  </a:lnTo>
                  <a:lnTo>
                    <a:pt x="3570" y="80"/>
                  </a:lnTo>
                  <a:lnTo>
                    <a:pt x="3600" y="135"/>
                  </a:lnTo>
                  <a:lnTo>
                    <a:pt x="3610" y="200"/>
                  </a:lnTo>
                  <a:lnTo>
                    <a:pt x="3610" y="996"/>
                  </a:lnTo>
                  <a:lnTo>
                    <a:pt x="3340" y="996"/>
                  </a:lnTo>
                  <a:lnTo>
                    <a:pt x="3254" y="1011"/>
                  </a:lnTo>
                  <a:lnTo>
                    <a:pt x="3179" y="1051"/>
                  </a:lnTo>
                  <a:lnTo>
                    <a:pt x="3119" y="1106"/>
                  </a:lnTo>
                  <a:lnTo>
                    <a:pt x="3084" y="1181"/>
                  </a:lnTo>
                  <a:lnTo>
                    <a:pt x="3069" y="1266"/>
                  </a:lnTo>
                  <a:lnTo>
                    <a:pt x="3069" y="1802"/>
                  </a:lnTo>
                  <a:lnTo>
                    <a:pt x="3084" y="1887"/>
                  </a:lnTo>
                  <a:lnTo>
                    <a:pt x="3119" y="1962"/>
                  </a:lnTo>
                  <a:lnTo>
                    <a:pt x="3179" y="2017"/>
                  </a:lnTo>
                  <a:lnTo>
                    <a:pt x="3254" y="2057"/>
                  </a:lnTo>
                  <a:lnTo>
                    <a:pt x="3340" y="2072"/>
                  </a:lnTo>
                  <a:lnTo>
                    <a:pt x="3610" y="2072"/>
                  </a:lnTo>
                  <a:lnTo>
                    <a:pt x="3610" y="2867"/>
                  </a:lnTo>
                  <a:lnTo>
                    <a:pt x="3600" y="2932"/>
                  </a:lnTo>
                  <a:lnTo>
                    <a:pt x="3570" y="2987"/>
                  </a:lnTo>
                  <a:lnTo>
                    <a:pt x="3525" y="3027"/>
                  </a:lnTo>
                  <a:lnTo>
                    <a:pt x="3470" y="3057"/>
                  </a:lnTo>
                  <a:lnTo>
                    <a:pt x="3410" y="3067"/>
                  </a:lnTo>
                  <a:lnTo>
                    <a:pt x="2609" y="3067"/>
                  </a:lnTo>
                  <a:lnTo>
                    <a:pt x="2609" y="3333"/>
                  </a:lnTo>
                  <a:lnTo>
                    <a:pt x="2599" y="3418"/>
                  </a:lnTo>
                  <a:lnTo>
                    <a:pt x="2558" y="3493"/>
                  </a:lnTo>
                  <a:lnTo>
                    <a:pt x="2498" y="3553"/>
                  </a:lnTo>
                  <a:lnTo>
                    <a:pt x="2428" y="3588"/>
                  </a:lnTo>
                  <a:lnTo>
                    <a:pt x="2343" y="3603"/>
                  </a:lnTo>
                  <a:lnTo>
                    <a:pt x="1807" y="3603"/>
                  </a:lnTo>
                  <a:lnTo>
                    <a:pt x="1722" y="3588"/>
                  </a:lnTo>
                  <a:lnTo>
                    <a:pt x="1647" y="3553"/>
                  </a:lnTo>
                  <a:lnTo>
                    <a:pt x="1587" y="3493"/>
                  </a:lnTo>
                  <a:lnTo>
                    <a:pt x="1552" y="3418"/>
                  </a:lnTo>
                  <a:lnTo>
                    <a:pt x="1537" y="3333"/>
                  </a:lnTo>
                  <a:lnTo>
                    <a:pt x="1537" y="3067"/>
                  </a:lnTo>
                  <a:lnTo>
                    <a:pt x="741" y="3067"/>
                  </a:lnTo>
                  <a:lnTo>
                    <a:pt x="676" y="3057"/>
                  </a:lnTo>
                  <a:lnTo>
                    <a:pt x="621" y="3027"/>
                  </a:lnTo>
                  <a:lnTo>
                    <a:pt x="581" y="2987"/>
                  </a:lnTo>
                  <a:lnTo>
                    <a:pt x="551" y="2932"/>
                  </a:lnTo>
                  <a:lnTo>
                    <a:pt x="541" y="2867"/>
                  </a:lnTo>
                  <a:lnTo>
                    <a:pt x="541" y="2072"/>
                  </a:lnTo>
                  <a:lnTo>
                    <a:pt x="270" y="2072"/>
                  </a:lnTo>
                  <a:lnTo>
                    <a:pt x="185" y="2057"/>
                  </a:lnTo>
                  <a:lnTo>
                    <a:pt x="110" y="2017"/>
                  </a:lnTo>
                  <a:lnTo>
                    <a:pt x="55" y="1962"/>
                  </a:lnTo>
                  <a:lnTo>
                    <a:pt x="15" y="1887"/>
                  </a:lnTo>
                  <a:lnTo>
                    <a:pt x="0" y="1802"/>
                  </a:lnTo>
                  <a:lnTo>
                    <a:pt x="0" y="1266"/>
                  </a:lnTo>
                  <a:lnTo>
                    <a:pt x="15" y="1181"/>
                  </a:lnTo>
                  <a:lnTo>
                    <a:pt x="55" y="1106"/>
                  </a:lnTo>
                  <a:lnTo>
                    <a:pt x="110" y="1051"/>
                  </a:lnTo>
                  <a:lnTo>
                    <a:pt x="185" y="1011"/>
                  </a:lnTo>
                  <a:lnTo>
                    <a:pt x="270" y="996"/>
                  </a:lnTo>
                  <a:lnTo>
                    <a:pt x="541" y="996"/>
                  </a:lnTo>
                  <a:lnTo>
                    <a:pt x="541" y="200"/>
                  </a:lnTo>
                  <a:lnTo>
                    <a:pt x="551" y="135"/>
                  </a:lnTo>
                  <a:lnTo>
                    <a:pt x="581" y="80"/>
                  </a:lnTo>
                  <a:lnTo>
                    <a:pt x="621" y="40"/>
                  </a:lnTo>
                  <a:lnTo>
                    <a:pt x="676" y="10"/>
                  </a:lnTo>
                  <a:lnTo>
                    <a:pt x="741" y="0"/>
                  </a:lnTo>
                  <a:close/>
                </a:path>
              </a:pathLst>
            </a:custGeom>
            <a:solidFill>
              <a:schemeClr val="accent5"/>
            </a:solidFill>
            <a:ln w="25400">
              <a:solidFill>
                <a:schemeClr val="accent5">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dirty="0"/>
            </a:p>
          </p:txBody>
        </p:sp>
      </p:grpSp>
      <p:grpSp>
        <p:nvGrpSpPr>
          <p:cNvPr id="5" name="Group 4">
            <a:extLst>
              <a:ext uri="{FF2B5EF4-FFF2-40B4-BE49-F238E27FC236}">
                <a16:creationId xmlns:a16="http://schemas.microsoft.com/office/drawing/2014/main" id="{003E1CEB-26C2-4D3D-97B8-2B89675FA0AA}"/>
              </a:ext>
            </a:extLst>
          </p:cNvPr>
          <p:cNvGrpSpPr/>
          <p:nvPr/>
        </p:nvGrpSpPr>
        <p:grpSpPr>
          <a:xfrm>
            <a:off x="4976770" y="1594824"/>
            <a:ext cx="2020743" cy="1823662"/>
            <a:chOff x="4065412" y="1359536"/>
            <a:chExt cx="2222817" cy="2006028"/>
          </a:xfrm>
        </p:grpSpPr>
        <p:sp>
          <p:nvSpPr>
            <p:cNvPr id="119" name="Freeform 39">
              <a:extLst>
                <a:ext uri="{FF2B5EF4-FFF2-40B4-BE49-F238E27FC236}">
                  <a16:creationId xmlns:a16="http://schemas.microsoft.com/office/drawing/2014/main" id="{D710AA70-5CD3-4774-A7BF-07AE43EF5F81}"/>
                </a:ext>
              </a:extLst>
            </p:cNvPr>
            <p:cNvSpPr>
              <a:spLocks/>
            </p:cNvSpPr>
            <p:nvPr/>
          </p:nvSpPr>
          <p:spPr bwMode="auto">
            <a:xfrm>
              <a:off x="4065412" y="1780399"/>
              <a:ext cx="1863073" cy="1585165"/>
            </a:xfrm>
            <a:custGeom>
              <a:avLst/>
              <a:gdLst>
                <a:gd name="T0" fmla="*/ 996 w 3600"/>
                <a:gd name="T1" fmla="*/ 0 h 3063"/>
                <a:gd name="T2" fmla="*/ 1006 w 3600"/>
                <a:gd name="T3" fmla="*/ 351 h 3063"/>
                <a:gd name="T4" fmla="*/ 1107 w 3600"/>
                <a:gd name="T5" fmla="*/ 481 h 3063"/>
                <a:gd name="T6" fmla="*/ 1262 w 3600"/>
                <a:gd name="T7" fmla="*/ 536 h 3063"/>
                <a:gd name="T8" fmla="*/ 1883 w 3600"/>
                <a:gd name="T9" fmla="*/ 521 h 3063"/>
                <a:gd name="T10" fmla="*/ 2018 w 3600"/>
                <a:gd name="T11" fmla="*/ 426 h 3063"/>
                <a:gd name="T12" fmla="*/ 2068 w 3600"/>
                <a:gd name="T13" fmla="*/ 266 h 3063"/>
                <a:gd name="T14" fmla="*/ 2864 w 3600"/>
                <a:gd name="T15" fmla="*/ 0 h 3063"/>
                <a:gd name="T16" fmla="*/ 2984 w 3600"/>
                <a:gd name="T17" fmla="*/ 35 h 3063"/>
                <a:gd name="T18" fmla="*/ 3054 w 3600"/>
                <a:gd name="T19" fmla="*/ 135 h 3063"/>
                <a:gd name="T20" fmla="*/ 3064 w 3600"/>
                <a:gd name="T21" fmla="*/ 996 h 3063"/>
                <a:gd name="T22" fmla="*/ 3415 w 3600"/>
                <a:gd name="T23" fmla="*/ 1011 h 3063"/>
                <a:gd name="T24" fmla="*/ 3550 w 3600"/>
                <a:gd name="T25" fmla="*/ 1106 h 3063"/>
                <a:gd name="T26" fmla="*/ 3600 w 3600"/>
                <a:gd name="T27" fmla="*/ 1261 h 3063"/>
                <a:gd name="T28" fmla="*/ 3585 w 3600"/>
                <a:gd name="T29" fmla="*/ 1887 h 3063"/>
                <a:gd name="T30" fmla="*/ 3490 w 3600"/>
                <a:gd name="T31" fmla="*/ 2017 h 3063"/>
                <a:gd name="T32" fmla="*/ 3330 w 3600"/>
                <a:gd name="T33" fmla="*/ 2067 h 3063"/>
                <a:gd name="T34" fmla="*/ 3064 w 3600"/>
                <a:gd name="T35" fmla="*/ 2867 h 3063"/>
                <a:gd name="T36" fmla="*/ 3029 w 3600"/>
                <a:gd name="T37" fmla="*/ 2983 h 3063"/>
                <a:gd name="T38" fmla="*/ 2929 w 3600"/>
                <a:gd name="T39" fmla="*/ 3053 h 3063"/>
                <a:gd name="T40" fmla="*/ 2068 w 3600"/>
                <a:gd name="T41" fmla="*/ 3063 h 3063"/>
                <a:gd name="T42" fmla="*/ 2053 w 3600"/>
                <a:gd name="T43" fmla="*/ 2712 h 3063"/>
                <a:gd name="T44" fmla="*/ 1958 w 3600"/>
                <a:gd name="T45" fmla="*/ 2582 h 3063"/>
                <a:gd name="T46" fmla="*/ 1803 w 3600"/>
                <a:gd name="T47" fmla="*/ 2527 h 3063"/>
                <a:gd name="T48" fmla="*/ 1177 w 3600"/>
                <a:gd name="T49" fmla="*/ 2542 h 3063"/>
                <a:gd name="T50" fmla="*/ 1047 w 3600"/>
                <a:gd name="T51" fmla="*/ 2637 h 3063"/>
                <a:gd name="T52" fmla="*/ 996 w 3600"/>
                <a:gd name="T53" fmla="*/ 2797 h 3063"/>
                <a:gd name="T54" fmla="*/ 195 w 3600"/>
                <a:gd name="T55" fmla="*/ 3063 h 3063"/>
                <a:gd name="T56" fmla="*/ 80 w 3600"/>
                <a:gd name="T57" fmla="*/ 3028 h 3063"/>
                <a:gd name="T58" fmla="*/ 10 w 3600"/>
                <a:gd name="T59" fmla="*/ 2928 h 3063"/>
                <a:gd name="T60" fmla="*/ 0 w 3600"/>
                <a:gd name="T61" fmla="*/ 2067 h 3063"/>
                <a:gd name="T62" fmla="*/ 351 w 3600"/>
                <a:gd name="T63" fmla="*/ 2052 h 3063"/>
                <a:gd name="T64" fmla="*/ 481 w 3600"/>
                <a:gd name="T65" fmla="*/ 1957 h 3063"/>
                <a:gd name="T66" fmla="*/ 531 w 3600"/>
                <a:gd name="T67" fmla="*/ 1802 h 3063"/>
                <a:gd name="T68" fmla="*/ 521 w 3600"/>
                <a:gd name="T69" fmla="*/ 1176 h 3063"/>
                <a:gd name="T70" fmla="*/ 421 w 3600"/>
                <a:gd name="T71" fmla="*/ 1046 h 3063"/>
                <a:gd name="T72" fmla="*/ 265 w 3600"/>
                <a:gd name="T73" fmla="*/ 996 h 3063"/>
                <a:gd name="T74" fmla="*/ 0 w 3600"/>
                <a:gd name="T75" fmla="*/ 196 h 3063"/>
                <a:gd name="T76" fmla="*/ 35 w 3600"/>
                <a:gd name="T77" fmla="*/ 80 h 3063"/>
                <a:gd name="T78" fmla="*/ 135 w 3600"/>
                <a:gd name="T79" fmla="*/ 10 h 30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600" h="3063">
                  <a:moveTo>
                    <a:pt x="195" y="0"/>
                  </a:moveTo>
                  <a:lnTo>
                    <a:pt x="996" y="0"/>
                  </a:lnTo>
                  <a:lnTo>
                    <a:pt x="996" y="266"/>
                  </a:lnTo>
                  <a:lnTo>
                    <a:pt x="1006" y="351"/>
                  </a:lnTo>
                  <a:lnTo>
                    <a:pt x="1047" y="426"/>
                  </a:lnTo>
                  <a:lnTo>
                    <a:pt x="1107" y="481"/>
                  </a:lnTo>
                  <a:lnTo>
                    <a:pt x="1177" y="521"/>
                  </a:lnTo>
                  <a:lnTo>
                    <a:pt x="1262" y="536"/>
                  </a:lnTo>
                  <a:lnTo>
                    <a:pt x="1803" y="536"/>
                  </a:lnTo>
                  <a:lnTo>
                    <a:pt x="1883" y="521"/>
                  </a:lnTo>
                  <a:lnTo>
                    <a:pt x="1958" y="481"/>
                  </a:lnTo>
                  <a:lnTo>
                    <a:pt x="2018" y="426"/>
                  </a:lnTo>
                  <a:lnTo>
                    <a:pt x="2053" y="351"/>
                  </a:lnTo>
                  <a:lnTo>
                    <a:pt x="2068" y="266"/>
                  </a:lnTo>
                  <a:lnTo>
                    <a:pt x="2068" y="0"/>
                  </a:lnTo>
                  <a:lnTo>
                    <a:pt x="2864" y="0"/>
                  </a:lnTo>
                  <a:lnTo>
                    <a:pt x="2929" y="10"/>
                  </a:lnTo>
                  <a:lnTo>
                    <a:pt x="2984" y="35"/>
                  </a:lnTo>
                  <a:lnTo>
                    <a:pt x="3029" y="80"/>
                  </a:lnTo>
                  <a:lnTo>
                    <a:pt x="3054" y="135"/>
                  </a:lnTo>
                  <a:lnTo>
                    <a:pt x="3064" y="196"/>
                  </a:lnTo>
                  <a:lnTo>
                    <a:pt x="3064" y="996"/>
                  </a:lnTo>
                  <a:lnTo>
                    <a:pt x="3330" y="996"/>
                  </a:lnTo>
                  <a:lnTo>
                    <a:pt x="3415" y="1011"/>
                  </a:lnTo>
                  <a:lnTo>
                    <a:pt x="3490" y="1046"/>
                  </a:lnTo>
                  <a:lnTo>
                    <a:pt x="3550" y="1106"/>
                  </a:lnTo>
                  <a:lnTo>
                    <a:pt x="3585" y="1176"/>
                  </a:lnTo>
                  <a:lnTo>
                    <a:pt x="3600" y="1261"/>
                  </a:lnTo>
                  <a:lnTo>
                    <a:pt x="3600" y="1802"/>
                  </a:lnTo>
                  <a:lnTo>
                    <a:pt x="3585" y="1887"/>
                  </a:lnTo>
                  <a:lnTo>
                    <a:pt x="3550" y="1957"/>
                  </a:lnTo>
                  <a:lnTo>
                    <a:pt x="3490" y="2017"/>
                  </a:lnTo>
                  <a:lnTo>
                    <a:pt x="3415" y="2052"/>
                  </a:lnTo>
                  <a:lnTo>
                    <a:pt x="3330" y="2067"/>
                  </a:lnTo>
                  <a:lnTo>
                    <a:pt x="3064" y="2067"/>
                  </a:lnTo>
                  <a:lnTo>
                    <a:pt x="3064" y="2867"/>
                  </a:lnTo>
                  <a:lnTo>
                    <a:pt x="3054" y="2928"/>
                  </a:lnTo>
                  <a:lnTo>
                    <a:pt x="3029" y="2983"/>
                  </a:lnTo>
                  <a:lnTo>
                    <a:pt x="2984" y="3028"/>
                  </a:lnTo>
                  <a:lnTo>
                    <a:pt x="2929" y="3053"/>
                  </a:lnTo>
                  <a:lnTo>
                    <a:pt x="2864" y="3063"/>
                  </a:lnTo>
                  <a:lnTo>
                    <a:pt x="2068" y="3063"/>
                  </a:lnTo>
                  <a:lnTo>
                    <a:pt x="2068" y="2797"/>
                  </a:lnTo>
                  <a:lnTo>
                    <a:pt x="2053" y="2712"/>
                  </a:lnTo>
                  <a:lnTo>
                    <a:pt x="2018" y="2637"/>
                  </a:lnTo>
                  <a:lnTo>
                    <a:pt x="1958" y="2582"/>
                  </a:lnTo>
                  <a:lnTo>
                    <a:pt x="1883" y="2542"/>
                  </a:lnTo>
                  <a:lnTo>
                    <a:pt x="1803" y="2527"/>
                  </a:lnTo>
                  <a:lnTo>
                    <a:pt x="1262" y="2527"/>
                  </a:lnTo>
                  <a:lnTo>
                    <a:pt x="1177" y="2542"/>
                  </a:lnTo>
                  <a:lnTo>
                    <a:pt x="1107" y="2582"/>
                  </a:lnTo>
                  <a:lnTo>
                    <a:pt x="1047" y="2637"/>
                  </a:lnTo>
                  <a:lnTo>
                    <a:pt x="1006" y="2712"/>
                  </a:lnTo>
                  <a:lnTo>
                    <a:pt x="996" y="2797"/>
                  </a:lnTo>
                  <a:lnTo>
                    <a:pt x="996" y="3063"/>
                  </a:lnTo>
                  <a:lnTo>
                    <a:pt x="195" y="3063"/>
                  </a:lnTo>
                  <a:lnTo>
                    <a:pt x="135" y="3053"/>
                  </a:lnTo>
                  <a:lnTo>
                    <a:pt x="80" y="3028"/>
                  </a:lnTo>
                  <a:lnTo>
                    <a:pt x="35" y="2983"/>
                  </a:lnTo>
                  <a:lnTo>
                    <a:pt x="10" y="2928"/>
                  </a:lnTo>
                  <a:lnTo>
                    <a:pt x="0" y="2867"/>
                  </a:lnTo>
                  <a:lnTo>
                    <a:pt x="0" y="2067"/>
                  </a:lnTo>
                  <a:lnTo>
                    <a:pt x="265" y="2067"/>
                  </a:lnTo>
                  <a:lnTo>
                    <a:pt x="351" y="2052"/>
                  </a:lnTo>
                  <a:lnTo>
                    <a:pt x="421" y="2017"/>
                  </a:lnTo>
                  <a:lnTo>
                    <a:pt x="481" y="1957"/>
                  </a:lnTo>
                  <a:lnTo>
                    <a:pt x="521" y="1887"/>
                  </a:lnTo>
                  <a:lnTo>
                    <a:pt x="531" y="1802"/>
                  </a:lnTo>
                  <a:lnTo>
                    <a:pt x="531" y="1261"/>
                  </a:lnTo>
                  <a:lnTo>
                    <a:pt x="521" y="1176"/>
                  </a:lnTo>
                  <a:lnTo>
                    <a:pt x="481" y="1106"/>
                  </a:lnTo>
                  <a:lnTo>
                    <a:pt x="421" y="1046"/>
                  </a:lnTo>
                  <a:lnTo>
                    <a:pt x="351" y="1011"/>
                  </a:lnTo>
                  <a:lnTo>
                    <a:pt x="265" y="996"/>
                  </a:lnTo>
                  <a:lnTo>
                    <a:pt x="0" y="996"/>
                  </a:lnTo>
                  <a:lnTo>
                    <a:pt x="0" y="196"/>
                  </a:lnTo>
                  <a:lnTo>
                    <a:pt x="10" y="135"/>
                  </a:lnTo>
                  <a:lnTo>
                    <a:pt x="35" y="80"/>
                  </a:lnTo>
                  <a:lnTo>
                    <a:pt x="80" y="35"/>
                  </a:lnTo>
                  <a:lnTo>
                    <a:pt x="135" y="10"/>
                  </a:lnTo>
                  <a:lnTo>
                    <a:pt x="195" y="0"/>
                  </a:lnTo>
                  <a:close/>
                </a:path>
              </a:pathLst>
            </a:custGeom>
            <a:solidFill>
              <a:schemeClr val="tx1">
                <a:alpha val="19000"/>
              </a:schemeClr>
            </a:solidFill>
            <a:ln w="0">
              <a:noFill/>
              <a:prstDash val="solid"/>
              <a:round/>
              <a:headEnd/>
              <a:tailEnd/>
            </a:ln>
            <a:effectLst>
              <a:softEdge rad="279400"/>
            </a:effectLst>
          </p:spPr>
          <p:txBody>
            <a:bodyPr vert="horz" wrap="square" lIns="91440" tIns="45720" rIns="91440" bIns="45720" numCol="1" anchor="t" anchorCtr="0" compatLnSpc="1">
              <a:prstTxWarp prst="textNoShape">
                <a:avLst/>
              </a:prstTxWarp>
            </a:bodyPr>
            <a:lstStyle/>
            <a:p>
              <a:endParaRPr lang="en-IN" dirty="0"/>
            </a:p>
          </p:txBody>
        </p:sp>
        <p:sp>
          <p:nvSpPr>
            <p:cNvPr id="89" name="Freeform 39">
              <a:extLst>
                <a:ext uri="{FF2B5EF4-FFF2-40B4-BE49-F238E27FC236}">
                  <a16:creationId xmlns:a16="http://schemas.microsoft.com/office/drawing/2014/main" id="{CB0AAB69-90DB-4162-B36E-28C34EA03C67}"/>
                </a:ext>
              </a:extLst>
            </p:cNvPr>
            <p:cNvSpPr>
              <a:spLocks/>
            </p:cNvSpPr>
            <p:nvPr/>
          </p:nvSpPr>
          <p:spPr bwMode="auto">
            <a:xfrm>
              <a:off x="4425156" y="1359536"/>
              <a:ext cx="1863073" cy="1585165"/>
            </a:xfrm>
            <a:custGeom>
              <a:avLst/>
              <a:gdLst>
                <a:gd name="T0" fmla="*/ 996 w 3600"/>
                <a:gd name="T1" fmla="*/ 0 h 3063"/>
                <a:gd name="T2" fmla="*/ 1006 w 3600"/>
                <a:gd name="T3" fmla="*/ 351 h 3063"/>
                <a:gd name="T4" fmla="*/ 1107 w 3600"/>
                <a:gd name="T5" fmla="*/ 481 h 3063"/>
                <a:gd name="T6" fmla="*/ 1262 w 3600"/>
                <a:gd name="T7" fmla="*/ 536 h 3063"/>
                <a:gd name="T8" fmla="*/ 1883 w 3600"/>
                <a:gd name="T9" fmla="*/ 521 h 3063"/>
                <a:gd name="T10" fmla="*/ 2018 w 3600"/>
                <a:gd name="T11" fmla="*/ 426 h 3063"/>
                <a:gd name="T12" fmla="*/ 2068 w 3600"/>
                <a:gd name="T13" fmla="*/ 266 h 3063"/>
                <a:gd name="T14" fmla="*/ 2864 w 3600"/>
                <a:gd name="T15" fmla="*/ 0 h 3063"/>
                <a:gd name="T16" fmla="*/ 2984 w 3600"/>
                <a:gd name="T17" fmla="*/ 35 h 3063"/>
                <a:gd name="T18" fmla="*/ 3054 w 3600"/>
                <a:gd name="T19" fmla="*/ 135 h 3063"/>
                <a:gd name="T20" fmla="*/ 3064 w 3600"/>
                <a:gd name="T21" fmla="*/ 996 h 3063"/>
                <a:gd name="T22" fmla="*/ 3415 w 3600"/>
                <a:gd name="T23" fmla="*/ 1011 h 3063"/>
                <a:gd name="T24" fmla="*/ 3550 w 3600"/>
                <a:gd name="T25" fmla="*/ 1106 h 3063"/>
                <a:gd name="T26" fmla="*/ 3600 w 3600"/>
                <a:gd name="T27" fmla="*/ 1261 h 3063"/>
                <a:gd name="T28" fmla="*/ 3585 w 3600"/>
                <a:gd name="T29" fmla="*/ 1887 h 3063"/>
                <a:gd name="T30" fmla="*/ 3490 w 3600"/>
                <a:gd name="T31" fmla="*/ 2017 h 3063"/>
                <a:gd name="T32" fmla="*/ 3330 w 3600"/>
                <a:gd name="T33" fmla="*/ 2067 h 3063"/>
                <a:gd name="T34" fmla="*/ 3064 w 3600"/>
                <a:gd name="T35" fmla="*/ 2867 h 3063"/>
                <a:gd name="T36" fmla="*/ 3029 w 3600"/>
                <a:gd name="T37" fmla="*/ 2983 h 3063"/>
                <a:gd name="T38" fmla="*/ 2929 w 3600"/>
                <a:gd name="T39" fmla="*/ 3053 h 3063"/>
                <a:gd name="T40" fmla="*/ 2068 w 3600"/>
                <a:gd name="T41" fmla="*/ 3063 h 3063"/>
                <a:gd name="T42" fmla="*/ 2053 w 3600"/>
                <a:gd name="T43" fmla="*/ 2712 h 3063"/>
                <a:gd name="T44" fmla="*/ 1958 w 3600"/>
                <a:gd name="T45" fmla="*/ 2582 h 3063"/>
                <a:gd name="T46" fmla="*/ 1803 w 3600"/>
                <a:gd name="T47" fmla="*/ 2527 h 3063"/>
                <a:gd name="T48" fmla="*/ 1177 w 3600"/>
                <a:gd name="T49" fmla="*/ 2542 h 3063"/>
                <a:gd name="T50" fmla="*/ 1047 w 3600"/>
                <a:gd name="T51" fmla="*/ 2637 h 3063"/>
                <a:gd name="T52" fmla="*/ 996 w 3600"/>
                <a:gd name="T53" fmla="*/ 2797 h 3063"/>
                <a:gd name="T54" fmla="*/ 195 w 3600"/>
                <a:gd name="T55" fmla="*/ 3063 h 3063"/>
                <a:gd name="T56" fmla="*/ 80 w 3600"/>
                <a:gd name="T57" fmla="*/ 3028 h 3063"/>
                <a:gd name="T58" fmla="*/ 10 w 3600"/>
                <a:gd name="T59" fmla="*/ 2928 h 3063"/>
                <a:gd name="T60" fmla="*/ 0 w 3600"/>
                <a:gd name="T61" fmla="*/ 2067 h 3063"/>
                <a:gd name="T62" fmla="*/ 351 w 3600"/>
                <a:gd name="T63" fmla="*/ 2052 h 3063"/>
                <a:gd name="T64" fmla="*/ 481 w 3600"/>
                <a:gd name="T65" fmla="*/ 1957 h 3063"/>
                <a:gd name="T66" fmla="*/ 531 w 3600"/>
                <a:gd name="T67" fmla="*/ 1802 h 3063"/>
                <a:gd name="T68" fmla="*/ 521 w 3600"/>
                <a:gd name="T69" fmla="*/ 1176 h 3063"/>
                <a:gd name="T70" fmla="*/ 421 w 3600"/>
                <a:gd name="T71" fmla="*/ 1046 h 3063"/>
                <a:gd name="T72" fmla="*/ 265 w 3600"/>
                <a:gd name="T73" fmla="*/ 996 h 3063"/>
                <a:gd name="T74" fmla="*/ 0 w 3600"/>
                <a:gd name="T75" fmla="*/ 196 h 3063"/>
                <a:gd name="T76" fmla="*/ 35 w 3600"/>
                <a:gd name="T77" fmla="*/ 80 h 3063"/>
                <a:gd name="T78" fmla="*/ 135 w 3600"/>
                <a:gd name="T79" fmla="*/ 10 h 30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600" h="3063">
                  <a:moveTo>
                    <a:pt x="195" y="0"/>
                  </a:moveTo>
                  <a:lnTo>
                    <a:pt x="996" y="0"/>
                  </a:lnTo>
                  <a:lnTo>
                    <a:pt x="996" y="266"/>
                  </a:lnTo>
                  <a:lnTo>
                    <a:pt x="1006" y="351"/>
                  </a:lnTo>
                  <a:lnTo>
                    <a:pt x="1047" y="426"/>
                  </a:lnTo>
                  <a:lnTo>
                    <a:pt x="1107" y="481"/>
                  </a:lnTo>
                  <a:lnTo>
                    <a:pt x="1177" y="521"/>
                  </a:lnTo>
                  <a:lnTo>
                    <a:pt x="1262" y="536"/>
                  </a:lnTo>
                  <a:lnTo>
                    <a:pt x="1803" y="536"/>
                  </a:lnTo>
                  <a:lnTo>
                    <a:pt x="1883" y="521"/>
                  </a:lnTo>
                  <a:lnTo>
                    <a:pt x="1958" y="481"/>
                  </a:lnTo>
                  <a:lnTo>
                    <a:pt x="2018" y="426"/>
                  </a:lnTo>
                  <a:lnTo>
                    <a:pt x="2053" y="351"/>
                  </a:lnTo>
                  <a:lnTo>
                    <a:pt x="2068" y="266"/>
                  </a:lnTo>
                  <a:lnTo>
                    <a:pt x="2068" y="0"/>
                  </a:lnTo>
                  <a:lnTo>
                    <a:pt x="2864" y="0"/>
                  </a:lnTo>
                  <a:lnTo>
                    <a:pt x="2929" y="10"/>
                  </a:lnTo>
                  <a:lnTo>
                    <a:pt x="2984" y="35"/>
                  </a:lnTo>
                  <a:lnTo>
                    <a:pt x="3029" y="80"/>
                  </a:lnTo>
                  <a:lnTo>
                    <a:pt x="3054" y="135"/>
                  </a:lnTo>
                  <a:lnTo>
                    <a:pt x="3064" y="196"/>
                  </a:lnTo>
                  <a:lnTo>
                    <a:pt x="3064" y="996"/>
                  </a:lnTo>
                  <a:lnTo>
                    <a:pt x="3330" y="996"/>
                  </a:lnTo>
                  <a:lnTo>
                    <a:pt x="3415" y="1011"/>
                  </a:lnTo>
                  <a:lnTo>
                    <a:pt x="3490" y="1046"/>
                  </a:lnTo>
                  <a:lnTo>
                    <a:pt x="3550" y="1106"/>
                  </a:lnTo>
                  <a:lnTo>
                    <a:pt x="3585" y="1176"/>
                  </a:lnTo>
                  <a:lnTo>
                    <a:pt x="3600" y="1261"/>
                  </a:lnTo>
                  <a:lnTo>
                    <a:pt x="3600" y="1802"/>
                  </a:lnTo>
                  <a:lnTo>
                    <a:pt x="3585" y="1887"/>
                  </a:lnTo>
                  <a:lnTo>
                    <a:pt x="3550" y="1957"/>
                  </a:lnTo>
                  <a:lnTo>
                    <a:pt x="3490" y="2017"/>
                  </a:lnTo>
                  <a:lnTo>
                    <a:pt x="3415" y="2052"/>
                  </a:lnTo>
                  <a:lnTo>
                    <a:pt x="3330" y="2067"/>
                  </a:lnTo>
                  <a:lnTo>
                    <a:pt x="3064" y="2067"/>
                  </a:lnTo>
                  <a:lnTo>
                    <a:pt x="3064" y="2867"/>
                  </a:lnTo>
                  <a:lnTo>
                    <a:pt x="3054" y="2928"/>
                  </a:lnTo>
                  <a:lnTo>
                    <a:pt x="3029" y="2983"/>
                  </a:lnTo>
                  <a:lnTo>
                    <a:pt x="2984" y="3028"/>
                  </a:lnTo>
                  <a:lnTo>
                    <a:pt x="2929" y="3053"/>
                  </a:lnTo>
                  <a:lnTo>
                    <a:pt x="2864" y="3063"/>
                  </a:lnTo>
                  <a:lnTo>
                    <a:pt x="2068" y="3063"/>
                  </a:lnTo>
                  <a:lnTo>
                    <a:pt x="2068" y="2797"/>
                  </a:lnTo>
                  <a:lnTo>
                    <a:pt x="2053" y="2712"/>
                  </a:lnTo>
                  <a:lnTo>
                    <a:pt x="2018" y="2637"/>
                  </a:lnTo>
                  <a:lnTo>
                    <a:pt x="1958" y="2582"/>
                  </a:lnTo>
                  <a:lnTo>
                    <a:pt x="1883" y="2542"/>
                  </a:lnTo>
                  <a:lnTo>
                    <a:pt x="1803" y="2527"/>
                  </a:lnTo>
                  <a:lnTo>
                    <a:pt x="1262" y="2527"/>
                  </a:lnTo>
                  <a:lnTo>
                    <a:pt x="1177" y="2542"/>
                  </a:lnTo>
                  <a:lnTo>
                    <a:pt x="1107" y="2582"/>
                  </a:lnTo>
                  <a:lnTo>
                    <a:pt x="1047" y="2637"/>
                  </a:lnTo>
                  <a:lnTo>
                    <a:pt x="1006" y="2712"/>
                  </a:lnTo>
                  <a:lnTo>
                    <a:pt x="996" y="2797"/>
                  </a:lnTo>
                  <a:lnTo>
                    <a:pt x="996" y="3063"/>
                  </a:lnTo>
                  <a:lnTo>
                    <a:pt x="195" y="3063"/>
                  </a:lnTo>
                  <a:lnTo>
                    <a:pt x="135" y="3053"/>
                  </a:lnTo>
                  <a:lnTo>
                    <a:pt x="80" y="3028"/>
                  </a:lnTo>
                  <a:lnTo>
                    <a:pt x="35" y="2983"/>
                  </a:lnTo>
                  <a:lnTo>
                    <a:pt x="10" y="2928"/>
                  </a:lnTo>
                  <a:lnTo>
                    <a:pt x="0" y="2867"/>
                  </a:lnTo>
                  <a:lnTo>
                    <a:pt x="0" y="2067"/>
                  </a:lnTo>
                  <a:lnTo>
                    <a:pt x="265" y="2067"/>
                  </a:lnTo>
                  <a:lnTo>
                    <a:pt x="351" y="2052"/>
                  </a:lnTo>
                  <a:lnTo>
                    <a:pt x="421" y="2017"/>
                  </a:lnTo>
                  <a:lnTo>
                    <a:pt x="481" y="1957"/>
                  </a:lnTo>
                  <a:lnTo>
                    <a:pt x="521" y="1887"/>
                  </a:lnTo>
                  <a:lnTo>
                    <a:pt x="531" y="1802"/>
                  </a:lnTo>
                  <a:lnTo>
                    <a:pt x="531" y="1261"/>
                  </a:lnTo>
                  <a:lnTo>
                    <a:pt x="521" y="1176"/>
                  </a:lnTo>
                  <a:lnTo>
                    <a:pt x="481" y="1106"/>
                  </a:lnTo>
                  <a:lnTo>
                    <a:pt x="421" y="1046"/>
                  </a:lnTo>
                  <a:lnTo>
                    <a:pt x="351" y="1011"/>
                  </a:lnTo>
                  <a:lnTo>
                    <a:pt x="265" y="996"/>
                  </a:lnTo>
                  <a:lnTo>
                    <a:pt x="0" y="996"/>
                  </a:lnTo>
                  <a:lnTo>
                    <a:pt x="0" y="196"/>
                  </a:lnTo>
                  <a:lnTo>
                    <a:pt x="10" y="135"/>
                  </a:lnTo>
                  <a:lnTo>
                    <a:pt x="35" y="80"/>
                  </a:lnTo>
                  <a:lnTo>
                    <a:pt x="80" y="35"/>
                  </a:lnTo>
                  <a:lnTo>
                    <a:pt x="135" y="10"/>
                  </a:lnTo>
                  <a:lnTo>
                    <a:pt x="195" y="0"/>
                  </a:lnTo>
                  <a:close/>
                </a:path>
              </a:pathLst>
            </a:custGeom>
            <a:solidFill>
              <a:schemeClr val="accent4"/>
            </a:solidFill>
            <a:ln w="25400">
              <a:solidFill>
                <a:schemeClr val="accent4">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dirty="0"/>
            </a:p>
          </p:txBody>
        </p:sp>
      </p:grpSp>
      <p:grpSp>
        <p:nvGrpSpPr>
          <p:cNvPr id="4" name="Group 3">
            <a:extLst>
              <a:ext uri="{FF2B5EF4-FFF2-40B4-BE49-F238E27FC236}">
                <a16:creationId xmlns:a16="http://schemas.microsoft.com/office/drawing/2014/main" id="{81400AAE-2E31-483F-9014-32A315F810CC}"/>
              </a:ext>
            </a:extLst>
          </p:cNvPr>
          <p:cNvGrpSpPr/>
          <p:nvPr/>
        </p:nvGrpSpPr>
        <p:grpSpPr>
          <a:xfrm>
            <a:off x="3215680" y="1340768"/>
            <a:ext cx="2021214" cy="2331772"/>
            <a:chOff x="2304300" y="1080075"/>
            <a:chExt cx="2223335" cy="2564949"/>
          </a:xfrm>
        </p:grpSpPr>
        <p:sp>
          <p:nvSpPr>
            <p:cNvPr id="118" name="Freeform 40">
              <a:extLst>
                <a:ext uri="{FF2B5EF4-FFF2-40B4-BE49-F238E27FC236}">
                  <a16:creationId xmlns:a16="http://schemas.microsoft.com/office/drawing/2014/main" id="{51307CBF-8266-463F-8910-823518AD7A45}"/>
                </a:ext>
              </a:extLst>
            </p:cNvPr>
            <p:cNvSpPr>
              <a:spLocks/>
            </p:cNvSpPr>
            <p:nvPr/>
          </p:nvSpPr>
          <p:spPr bwMode="auto">
            <a:xfrm>
              <a:off x="2304300" y="1500938"/>
              <a:ext cx="1863591" cy="2144086"/>
            </a:xfrm>
            <a:custGeom>
              <a:avLst/>
              <a:gdLst>
                <a:gd name="T0" fmla="*/ 1803 w 3601"/>
                <a:gd name="T1" fmla="*/ 0 h 4143"/>
                <a:gd name="T2" fmla="*/ 1963 w 3601"/>
                <a:gd name="T3" fmla="*/ 55 h 4143"/>
                <a:gd name="T4" fmla="*/ 2058 w 3601"/>
                <a:gd name="T5" fmla="*/ 185 h 4143"/>
                <a:gd name="T6" fmla="*/ 2073 w 3601"/>
                <a:gd name="T7" fmla="*/ 540 h 4143"/>
                <a:gd name="T8" fmla="*/ 2930 w 3601"/>
                <a:gd name="T9" fmla="*/ 550 h 4143"/>
                <a:gd name="T10" fmla="*/ 3030 w 3601"/>
                <a:gd name="T11" fmla="*/ 620 h 4143"/>
                <a:gd name="T12" fmla="*/ 3070 w 3601"/>
                <a:gd name="T13" fmla="*/ 736 h 4143"/>
                <a:gd name="T14" fmla="*/ 3335 w 3601"/>
                <a:gd name="T15" fmla="*/ 1536 h 4143"/>
                <a:gd name="T16" fmla="*/ 3490 w 3601"/>
                <a:gd name="T17" fmla="*/ 1586 h 4143"/>
                <a:gd name="T18" fmla="*/ 3591 w 3601"/>
                <a:gd name="T19" fmla="*/ 1716 h 4143"/>
                <a:gd name="T20" fmla="*/ 3601 w 3601"/>
                <a:gd name="T21" fmla="*/ 2342 h 4143"/>
                <a:gd name="T22" fmla="*/ 3550 w 3601"/>
                <a:gd name="T23" fmla="*/ 2497 h 4143"/>
                <a:gd name="T24" fmla="*/ 3420 w 3601"/>
                <a:gd name="T25" fmla="*/ 2592 h 4143"/>
                <a:gd name="T26" fmla="*/ 3070 w 3601"/>
                <a:gd name="T27" fmla="*/ 2607 h 4143"/>
                <a:gd name="T28" fmla="*/ 3060 w 3601"/>
                <a:gd name="T29" fmla="*/ 3468 h 4143"/>
                <a:gd name="T30" fmla="*/ 2985 w 3601"/>
                <a:gd name="T31" fmla="*/ 3568 h 4143"/>
                <a:gd name="T32" fmla="*/ 2869 w 3601"/>
                <a:gd name="T33" fmla="*/ 3603 h 4143"/>
                <a:gd name="T34" fmla="*/ 2073 w 3601"/>
                <a:gd name="T35" fmla="*/ 3873 h 4143"/>
                <a:gd name="T36" fmla="*/ 2018 w 3601"/>
                <a:gd name="T37" fmla="*/ 4033 h 4143"/>
                <a:gd name="T38" fmla="*/ 1888 w 3601"/>
                <a:gd name="T39" fmla="*/ 4128 h 4143"/>
                <a:gd name="T40" fmla="*/ 1267 w 3601"/>
                <a:gd name="T41" fmla="*/ 4143 h 4143"/>
                <a:gd name="T42" fmla="*/ 1107 w 3601"/>
                <a:gd name="T43" fmla="*/ 4088 h 4143"/>
                <a:gd name="T44" fmla="*/ 1012 w 3601"/>
                <a:gd name="T45" fmla="*/ 3958 h 4143"/>
                <a:gd name="T46" fmla="*/ 997 w 3601"/>
                <a:gd name="T47" fmla="*/ 3603 h 4143"/>
                <a:gd name="T48" fmla="*/ 135 w 3601"/>
                <a:gd name="T49" fmla="*/ 3593 h 4143"/>
                <a:gd name="T50" fmla="*/ 40 w 3601"/>
                <a:gd name="T51" fmla="*/ 3523 h 4143"/>
                <a:gd name="T52" fmla="*/ 0 w 3601"/>
                <a:gd name="T53" fmla="*/ 3407 h 4143"/>
                <a:gd name="T54" fmla="*/ 266 w 3601"/>
                <a:gd name="T55" fmla="*/ 2607 h 4143"/>
                <a:gd name="T56" fmla="*/ 426 w 3601"/>
                <a:gd name="T57" fmla="*/ 2557 h 4143"/>
                <a:gd name="T58" fmla="*/ 521 w 3601"/>
                <a:gd name="T59" fmla="*/ 2427 h 4143"/>
                <a:gd name="T60" fmla="*/ 536 w 3601"/>
                <a:gd name="T61" fmla="*/ 1801 h 4143"/>
                <a:gd name="T62" fmla="*/ 481 w 3601"/>
                <a:gd name="T63" fmla="*/ 1646 h 4143"/>
                <a:gd name="T64" fmla="*/ 351 w 3601"/>
                <a:gd name="T65" fmla="*/ 1551 h 4143"/>
                <a:gd name="T66" fmla="*/ 0 w 3601"/>
                <a:gd name="T67" fmla="*/ 1536 h 4143"/>
                <a:gd name="T68" fmla="*/ 10 w 3601"/>
                <a:gd name="T69" fmla="*/ 675 h 4143"/>
                <a:gd name="T70" fmla="*/ 80 w 3601"/>
                <a:gd name="T71" fmla="*/ 575 h 4143"/>
                <a:gd name="T72" fmla="*/ 201 w 3601"/>
                <a:gd name="T73" fmla="*/ 540 h 4143"/>
                <a:gd name="T74" fmla="*/ 997 w 3601"/>
                <a:gd name="T75" fmla="*/ 270 h 4143"/>
                <a:gd name="T76" fmla="*/ 1052 w 3601"/>
                <a:gd name="T77" fmla="*/ 110 h 4143"/>
                <a:gd name="T78" fmla="*/ 1182 w 3601"/>
                <a:gd name="T79" fmla="*/ 15 h 4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601" h="4143">
                  <a:moveTo>
                    <a:pt x="1267" y="0"/>
                  </a:moveTo>
                  <a:lnTo>
                    <a:pt x="1803" y="0"/>
                  </a:lnTo>
                  <a:lnTo>
                    <a:pt x="1888" y="15"/>
                  </a:lnTo>
                  <a:lnTo>
                    <a:pt x="1963" y="55"/>
                  </a:lnTo>
                  <a:lnTo>
                    <a:pt x="2018" y="110"/>
                  </a:lnTo>
                  <a:lnTo>
                    <a:pt x="2058" y="185"/>
                  </a:lnTo>
                  <a:lnTo>
                    <a:pt x="2073" y="270"/>
                  </a:lnTo>
                  <a:lnTo>
                    <a:pt x="2073" y="540"/>
                  </a:lnTo>
                  <a:lnTo>
                    <a:pt x="2869" y="540"/>
                  </a:lnTo>
                  <a:lnTo>
                    <a:pt x="2930" y="550"/>
                  </a:lnTo>
                  <a:lnTo>
                    <a:pt x="2985" y="575"/>
                  </a:lnTo>
                  <a:lnTo>
                    <a:pt x="3030" y="620"/>
                  </a:lnTo>
                  <a:lnTo>
                    <a:pt x="3060" y="675"/>
                  </a:lnTo>
                  <a:lnTo>
                    <a:pt x="3070" y="736"/>
                  </a:lnTo>
                  <a:lnTo>
                    <a:pt x="3070" y="1536"/>
                  </a:lnTo>
                  <a:lnTo>
                    <a:pt x="3335" y="1536"/>
                  </a:lnTo>
                  <a:lnTo>
                    <a:pt x="3420" y="1551"/>
                  </a:lnTo>
                  <a:lnTo>
                    <a:pt x="3490" y="1586"/>
                  </a:lnTo>
                  <a:lnTo>
                    <a:pt x="3550" y="1646"/>
                  </a:lnTo>
                  <a:lnTo>
                    <a:pt x="3591" y="1716"/>
                  </a:lnTo>
                  <a:lnTo>
                    <a:pt x="3601" y="1801"/>
                  </a:lnTo>
                  <a:lnTo>
                    <a:pt x="3601" y="2342"/>
                  </a:lnTo>
                  <a:lnTo>
                    <a:pt x="3591" y="2427"/>
                  </a:lnTo>
                  <a:lnTo>
                    <a:pt x="3550" y="2497"/>
                  </a:lnTo>
                  <a:lnTo>
                    <a:pt x="3490" y="2557"/>
                  </a:lnTo>
                  <a:lnTo>
                    <a:pt x="3420" y="2592"/>
                  </a:lnTo>
                  <a:lnTo>
                    <a:pt x="3335" y="2607"/>
                  </a:lnTo>
                  <a:lnTo>
                    <a:pt x="3070" y="2607"/>
                  </a:lnTo>
                  <a:lnTo>
                    <a:pt x="3070" y="3407"/>
                  </a:lnTo>
                  <a:lnTo>
                    <a:pt x="3060" y="3468"/>
                  </a:lnTo>
                  <a:lnTo>
                    <a:pt x="3030" y="3523"/>
                  </a:lnTo>
                  <a:lnTo>
                    <a:pt x="2985" y="3568"/>
                  </a:lnTo>
                  <a:lnTo>
                    <a:pt x="2930" y="3593"/>
                  </a:lnTo>
                  <a:lnTo>
                    <a:pt x="2869" y="3603"/>
                  </a:lnTo>
                  <a:lnTo>
                    <a:pt x="2073" y="3603"/>
                  </a:lnTo>
                  <a:lnTo>
                    <a:pt x="2073" y="3873"/>
                  </a:lnTo>
                  <a:lnTo>
                    <a:pt x="2058" y="3958"/>
                  </a:lnTo>
                  <a:lnTo>
                    <a:pt x="2018" y="4033"/>
                  </a:lnTo>
                  <a:lnTo>
                    <a:pt x="1963" y="4088"/>
                  </a:lnTo>
                  <a:lnTo>
                    <a:pt x="1888" y="4128"/>
                  </a:lnTo>
                  <a:lnTo>
                    <a:pt x="1803" y="4143"/>
                  </a:lnTo>
                  <a:lnTo>
                    <a:pt x="1267" y="4143"/>
                  </a:lnTo>
                  <a:lnTo>
                    <a:pt x="1182" y="4128"/>
                  </a:lnTo>
                  <a:lnTo>
                    <a:pt x="1107" y="4088"/>
                  </a:lnTo>
                  <a:lnTo>
                    <a:pt x="1052" y="4033"/>
                  </a:lnTo>
                  <a:lnTo>
                    <a:pt x="1012" y="3958"/>
                  </a:lnTo>
                  <a:lnTo>
                    <a:pt x="997" y="3873"/>
                  </a:lnTo>
                  <a:lnTo>
                    <a:pt x="997" y="3603"/>
                  </a:lnTo>
                  <a:lnTo>
                    <a:pt x="201" y="3603"/>
                  </a:lnTo>
                  <a:lnTo>
                    <a:pt x="135" y="3593"/>
                  </a:lnTo>
                  <a:lnTo>
                    <a:pt x="80" y="3568"/>
                  </a:lnTo>
                  <a:lnTo>
                    <a:pt x="40" y="3523"/>
                  </a:lnTo>
                  <a:lnTo>
                    <a:pt x="10" y="3468"/>
                  </a:lnTo>
                  <a:lnTo>
                    <a:pt x="0" y="3407"/>
                  </a:lnTo>
                  <a:lnTo>
                    <a:pt x="0" y="2607"/>
                  </a:lnTo>
                  <a:lnTo>
                    <a:pt x="266" y="2607"/>
                  </a:lnTo>
                  <a:lnTo>
                    <a:pt x="351" y="2592"/>
                  </a:lnTo>
                  <a:lnTo>
                    <a:pt x="426" y="2557"/>
                  </a:lnTo>
                  <a:lnTo>
                    <a:pt x="481" y="2497"/>
                  </a:lnTo>
                  <a:lnTo>
                    <a:pt x="521" y="2427"/>
                  </a:lnTo>
                  <a:lnTo>
                    <a:pt x="536" y="2342"/>
                  </a:lnTo>
                  <a:lnTo>
                    <a:pt x="536" y="1801"/>
                  </a:lnTo>
                  <a:lnTo>
                    <a:pt x="521" y="1716"/>
                  </a:lnTo>
                  <a:lnTo>
                    <a:pt x="481" y="1646"/>
                  </a:lnTo>
                  <a:lnTo>
                    <a:pt x="426" y="1586"/>
                  </a:lnTo>
                  <a:lnTo>
                    <a:pt x="351" y="1551"/>
                  </a:lnTo>
                  <a:lnTo>
                    <a:pt x="266" y="1536"/>
                  </a:lnTo>
                  <a:lnTo>
                    <a:pt x="0" y="1536"/>
                  </a:lnTo>
                  <a:lnTo>
                    <a:pt x="0" y="736"/>
                  </a:lnTo>
                  <a:lnTo>
                    <a:pt x="10" y="675"/>
                  </a:lnTo>
                  <a:lnTo>
                    <a:pt x="40" y="620"/>
                  </a:lnTo>
                  <a:lnTo>
                    <a:pt x="80" y="575"/>
                  </a:lnTo>
                  <a:lnTo>
                    <a:pt x="135" y="550"/>
                  </a:lnTo>
                  <a:lnTo>
                    <a:pt x="201" y="540"/>
                  </a:lnTo>
                  <a:lnTo>
                    <a:pt x="997" y="540"/>
                  </a:lnTo>
                  <a:lnTo>
                    <a:pt x="997" y="270"/>
                  </a:lnTo>
                  <a:lnTo>
                    <a:pt x="1012" y="185"/>
                  </a:lnTo>
                  <a:lnTo>
                    <a:pt x="1052" y="110"/>
                  </a:lnTo>
                  <a:lnTo>
                    <a:pt x="1107" y="55"/>
                  </a:lnTo>
                  <a:lnTo>
                    <a:pt x="1182" y="15"/>
                  </a:lnTo>
                  <a:lnTo>
                    <a:pt x="1267" y="0"/>
                  </a:lnTo>
                  <a:close/>
                </a:path>
              </a:pathLst>
            </a:custGeom>
            <a:solidFill>
              <a:schemeClr val="tx1">
                <a:alpha val="19000"/>
              </a:schemeClr>
            </a:solidFill>
            <a:ln w="0">
              <a:noFill/>
              <a:prstDash val="solid"/>
              <a:round/>
              <a:headEnd/>
              <a:tailEnd/>
            </a:ln>
            <a:effectLst>
              <a:softEdge rad="279400"/>
            </a:effectLst>
          </p:spPr>
          <p:txBody>
            <a:bodyPr vert="horz" wrap="square" lIns="91440" tIns="45720" rIns="91440" bIns="45720" numCol="1" anchor="t" anchorCtr="0" compatLnSpc="1">
              <a:prstTxWarp prst="textNoShape">
                <a:avLst/>
              </a:prstTxWarp>
            </a:bodyPr>
            <a:lstStyle/>
            <a:p>
              <a:endParaRPr lang="en-IN"/>
            </a:p>
          </p:txBody>
        </p:sp>
        <p:sp>
          <p:nvSpPr>
            <p:cNvPr id="88" name="Freeform 40">
              <a:extLst>
                <a:ext uri="{FF2B5EF4-FFF2-40B4-BE49-F238E27FC236}">
                  <a16:creationId xmlns:a16="http://schemas.microsoft.com/office/drawing/2014/main" id="{1671ADA1-B4A2-4529-A9EA-A1BBDF7777F8}"/>
                </a:ext>
              </a:extLst>
            </p:cNvPr>
            <p:cNvSpPr>
              <a:spLocks/>
            </p:cNvSpPr>
            <p:nvPr/>
          </p:nvSpPr>
          <p:spPr bwMode="auto">
            <a:xfrm>
              <a:off x="2664044" y="1080075"/>
              <a:ext cx="1863591" cy="2144086"/>
            </a:xfrm>
            <a:custGeom>
              <a:avLst/>
              <a:gdLst>
                <a:gd name="T0" fmla="*/ 1803 w 3601"/>
                <a:gd name="T1" fmla="*/ 0 h 4143"/>
                <a:gd name="T2" fmla="*/ 1963 w 3601"/>
                <a:gd name="T3" fmla="*/ 55 h 4143"/>
                <a:gd name="T4" fmla="*/ 2058 w 3601"/>
                <a:gd name="T5" fmla="*/ 185 h 4143"/>
                <a:gd name="T6" fmla="*/ 2073 w 3601"/>
                <a:gd name="T7" fmla="*/ 540 h 4143"/>
                <a:gd name="T8" fmla="*/ 2930 w 3601"/>
                <a:gd name="T9" fmla="*/ 550 h 4143"/>
                <a:gd name="T10" fmla="*/ 3030 w 3601"/>
                <a:gd name="T11" fmla="*/ 620 h 4143"/>
                <a:gd name="T12" fmla="*/ 3070 w 3601"/>
                <a:gd name="T13" fmla="*/ 736 h 4143"/>
                <a:gd name="T14" fmla="*/ 3335 w 3601"/>
                <a:gd name="T15" fmla="*/ 1536 h 4143"/>
                <a:gd name="T16" fmla="*/ 3490 w 3601"/>
                <a:gd name="T17" fmla="*/ 1586 h 4143"/>
                <a:gd name="T18" fmla="*/ 3591 w 3601"/>
                <a:gd name="T19" fmla="*/ 1716 h 4143"/>
                <a:gd name="T20" fmla="*/ 3601 w 3601"/>
                <a:gd name="T21" fmla="*/ 2342 h 4143"/>
                <a:gd name="T22" fmla="*/ 3550 w 3601"/>
                <a:gd name="T23" fmla="*/ 2497 h 4143"/>
                <a:gd name="T24" fmla="*/ 3420 w 3601"/>
                <a:gd name="T25" fmla="*/ 2592 h 4143"/>
                <a:gd name="T26" fmla="*/ 3070 w 3601"/>
                <a:gd name="T27" fmla="*/ 2607 h 4143"/>
                <a:gd name="T28" fmla="*/ 3060 w 3601"/>
                <a:gd name="T29" fmla="*/ 3468 h 4143"/>
                <a:gd name="T30" fmla="*/ 2985 w 3601"/>
                <a:gd name="T31" fmla="*/ 3568 h 4143"/>
                <a:gd name="T32" fmla="*/ 2869 w 3601"/>
                <a:gd name="T33" fmla="*/ 3603 h 4143"/>
                <a:gd name="T34" fmla="*/ 2073 w 3601"/>
                <a:gd name="T35" fmla="*/ 3873 h 4143"/>
                <a:gd name="T36" fmla="*/ 2018 w 3601"/>
                <a:gd name="T37" fmla="*/ 4033 h 4143"/>
                <a:gd name="T38" fmla="*/ 1888 w 3601"/>
                <a:gd name="T39" fmla="*/ 4128 h 4143"/>
                <a:gd name="T40" fmla="*/ 1267 w 3601"/>
                <a:gd name="T41" fmla="*/ 4143 h 4143"/>
                <a:gd name="T42" fmla="*/ 1107 w 3601"/>
                <a:gd name="T43" fmla="*/ 4088 h 4143"/>
                <a:gd name="T44" fmla="*/ 1012 w 3601"/>
                <a:gd name="T45" fmla="*/ 3958 h 4143"/>
                <a:gd name="T46" fmla="*/ 997 w 3601"/>
                <a:gd name="T47" fmla="*/ 3603 h 4143"/>
                <a:gd name="T48" fmla="*/ 135 w 3601"/>
                <a:gd name="T49" fmla="*/ 3593 h 4143"/>
                <a:gd name="T50" fmla="*/ 40 w 3601"/>
                <a:gd name="T51" fmla="*/ 3523 h 4143"/>
                <a:gd name="T52" fmla="*/ 0 w 3601"/>
                <a:gd name="T53" fmla="*/ 3407 h 4143"/>
                <a:gd name="T54" fmla="*/ 266 w 3601"/>
                <a:gd name="T55" fmla="*/ 2607 h 4143"/>
                <a:gd name="T56" fmla="*/ 426 w 3601"/>
                <a:gd name="T57" fmla="*/ 2557 h 4143"/>
                <a:gd name="T58" fmla="*/ 521 w 3601"/>
                <a:gd name="T59" fmla="*/ 2427 h 4143"/>
                <a:gd name="T60" fmla="*/ 536 w 3601"/>
                <a:gd name="T61" fmla="*/ 1801 h 4143"/>
                <a:gd name="T62" fmla="*/ 481 w 3601"/>
                <a:gd name="T63" fmla="*/ 1646 h 4143"/>
                <a:gd name="T64" fmla="*/ 351 w 3601"/>
                <a:gd name="T65" fmla="*/ 1551 h 4143"/>
                <a:gd name="T66" fmla="*/ 0 w 3601"/>
                <a:gd name="T67" fmla="*/ 1536 h 4143"/>
                <a:gd name="T68" fmla="*/ 10 w 3601"/>
                <a:gd name="T69" fmla="*/ 675 h 4143"/>
                <a:gd name="T70" fmla="*/ 80 w 3601"/>
                <a:gd name="T71" fmla="*/ 575 h 4143"/>
                <a:gd name="T72" fmla="*/ 201 w 3601"/>
                <a:gd name="T73" fmla="*/ 540 h 4143"/>
                <a:gd name="T74" fmla="*/ 997 w 3601"/>
                <a:gd name="T75" fmla="*/ 270 h 4143"/>
                <a:gd name="T76" fmla="*/ 1052 w 3601"/>
                <a:gd name="T77" fmla="*/ 110 h 4143"/>
                <a:gd name="T78" fmla="*/ 1182 w 3601"/>
                <a:gd name="T79" fmla="*/ 15 h 4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601" h="4143">
                  <a:moveTo>
                    <a:pt x="1267" y="0"/>
                  </a:moveTo>
                  <a:lnTo>
                    <a:pt x="1803" y="0"/>
                  </a:lnTo>
                  <a:lnTo>
                    <a:pt x="1888" y="15"/>
                  </a:lnTo>
                  <a:lnTo>
                    <a:pt x="1963" y="55"/>
                  </a:lnTo>
                  <a:lnTo>
                    <a:pt x="2018" y="110"/>
                  </a:lnTo>
                  <a:lnTo>
                    <a:pt x="2058" y="185"/>
                  </a:lnTo>
                  <a:lnTo>
                    <a:pt x="2073" y="270"/>
                  </a:lnTo>
                  <a:lnTo>
                    <a:pt x="2073" y="540"/>
                  </a:lnTo>
                  <a:lnTo>
                    <a:pt x="2869" y="540"/>
                  </a:lnTo>
                  <a:lnTo>
                    <a:pt x="2930" y="550"/>
                  </a:lnTo>
                  <a:lnTo>
                    <a:pt x="2985" y="575"/>
                  </a:lnTo>
                  <a:lnTo>
                    <a:pt x="3030" y="620"/>
                  </a:lnTo>
                  <a:lnTo>
                    <a:pt x="3060" y="675"/>
                  </a:lnTo>
                  <a:lnTo>
                    <a:pt x="3070" y="736"/>
                  </a:lnTo>
                  <a:lnTo>
                    <a:pt x="3070" y="1536"/>
                  </a:lnTo>
                  <a:lnTo>
                    <a:pt x="3335" y="1536"/>
                  </a:lnTo>
                  <a:lnTo>
                    <a:pt x="3420" y="1551"/>
                  </a:lnTo>
                  <a:lnTo>
                    <a:pt x="3490" y="1586"/>
                  </a:lnTo>
                  <a:lnTo>
                    <a:pt x="3550" y="1646"/>
                  </a:lnTo>
                  <a:lnTo>
                    <a:pt x="3591" y="1716"/>
                  </a:lnTo>
                  <a:lnTo>
                    <a:pt x="3601" y="1801"/>
                  </a:lnTo>
                  <a:lnTo>
                    <a:pt x="3601" y="2342"/>
                  </a:lnTo>
                  <a:lnTo>
                    <a:pt x="3591" y="2427"/>
                  </a:lnTo>
                  <a:lnTo>
                    <a:pt x="3550" y="2497"/>
                  </a:lnTo>
                  <a:lnTo>
                    <a:pt x="3490" y="2557"/>
                  </a:lnTo>
                  <a:lnTo>
                    <a:pt x="3420" y="2592"/>
                  </a:lnTo>
                  <a:lnTo>
                    <a:pt x="3335" y="2607"/>
                  </a:lnTo>
                  <a:lnTo>
                    <a:pt x="3070" y="2607"/>
                  </a:lnTo>
                  <a:lnTo>
                    <a:pt x="3070" y="3407"/>
                  </a:lnTo>
                  <a:lnTo>
                    <a:pt x="3060" y="3468"/>
                  </a:lnTo>
                  <a:lnTo>
                    <a:pt x="3030" y="3523"/>
                  </a:lnTo>
                  <a:lnTo>
                    <a:pt x="2985" y="3568"/>
                  </a:lnTo>
                  <a:lnTo>
                    <a:pt x="2930" y="3593"/>
                  </a:lnTo>
                  <a:lnTo>
                    <a:pt x="2869" y="3603"/>
                  </a:lnTo>
                  <a:lnTo>
                    <a:pt x="2073" y="3603"/>
                  </a:lnTo>
                  <a:lnTo>
                    <a:pt x="2073" y="3873"/>
                  </a:lnTo>
                  <a:lnTo>
                    <a:pt x="2058" y="3958"/>
                  </a:lnTo>
                  <a:lnTo>
                    <a:pt x="2018" y="4033"/>
                  </a:lnTo>
                  <a:lnTo>
                    <a:pt x="1963" y="4088"/>
                  </a:lnTo>
                  <a:lnTo>
                    <a:pt x="1888" y="4128"/>
                  </a:lnTo>
                  <a:lnTo>
                    <a:pt x="1803" y="4143"/>
                  </a:lnTo>
                  <a:lnTo>
                    <a:pt x="1267" y="4143"/>
                  </a:lnTo>
                  <a:lnTo>
                    <a:pt x="1182" y="4128"/>
                  </a:lnTo>
                  <a:lnTo>
                    <a:pt x="1107" y="4088"/>
                  </a:lnTo>
                  <a:lnTo>
                    <a:pt x="1052" y="4033"/>
                  </a:lnTo>
                  <a:lnTo>
                    <a:pt x="1012" y="3958"/>
                  </a:lnTo>
                  <a:lnTo>
                    <a:pt x="997" y="3873"/>
                  </a:lnTo>
                  <a:lnTo>
                    <a:pt x="997" y="3603"/>
                  </a:lnTo>
                  <a:lnTo>
                    <a:pt x="201" y="3603"/>
                  </a:lnTo>
                  <a:lnTo>
                    <a:pt x="135" y="3593"/>
                  </a:lnTo>
                  <a:lnTo>
                    <a:pt x="80" y="3568"/>
                  </a:lnTo>
                  <a:lnTo>
                    <a:pt x="40" y="3523"/>
                  </a:lnTo>
                  <a:lnTo>
                    <a:pt x="10" y="3468"/>
                  </a:lnTo>
                  <a:lnTo>
                    <a:pt x="0" y="3407"/>
                  </a:lnTo>
                  <a:lnTo>
                    <a:pt x="0" y="2607"/>
                  </a:lnTo>
                  <a:lnTo>
                    <a:pt x="266" y="2607"/>
                  </a:lnTo>
                  <a:lnTo>
                    <a:pt x="351" y="2592"/>
                  </a:lnTo>
                  <a:lnTo>
                    <a:pt x="426" y="2557"/>
                  </a:lnTo>
                  <a:lnTo>
                    <a:pt x="481" y="2497"/>
                  </a:lnTo>
                  <a:lnTo>
                    <a:pt x="521" y="2427"/>
                  </a:lnTo>
                  <a:lnTo>
                    <a:pt x="536" y="2342"/>
                  </a:lnTo>
                  <a:lnTo>
                    <a:pt x="536" y="1801"/>
                  </a:lnTo>
                  <a:lnTo>
                    <a:pt x="521" y="1716"/>
                  </a:lnTo>
                  <a:lnTo>
                    <a:pt x="481" y="1646"/>
                  </a:lnTo>
                  <a:lnTo>
                    <a:pt x="426" y="1586"/>
                  </a:lnTo>
                  <a:lnTo>
                    <a:pt x="351" y="1551"/>
                  </a:lnTo>
                  <a:lnTo>
                    <a:pt x="266" y="1536"/>
                  </a:lnTo>
                  <a:lnTo>
                    <a:pt x="0" y="1536"/>
                  </a:lnTo>
                  <a:lnTo>
                    <a:pt x="0" y="736"/>
                  </a:lnTo>
                  <a:lnTo>
                    <a:pt x="10" y="675"/>
                  </a:lnTo>
                  <a:lnTo>
                    <a:pt x="40" y="620"/>
                  </a:lnTo>
                  <a:lnTo>
                    <a:pt x="80" y="575"/>
                  </a:lnTo>
                  <a:lnTo>
                    <a:pt x="135" y="550"/>
                  </a:lnTo>
                  <a:lnTo>
                    <a:pt x="201" y="540"/>
                  </a:lnTo>
                  <a:lnTo>
                    <a:pt x="997" y="540"/>
                  </a:lnTo>
                  <a:lnTo>
                    <a:pt x="997" y="270"/>
                  </a:lnTo>
                  <a:lnTo>
                    <a:pt x="1012" y="185"/>
                  </a:lnTo>
                  <a:lnTo>
                    <a:pt x="1052" y="110"/>
                  </a:lnTo>
                  <a:lnTo>
                    <a:pt x="1107" y="55"/>
                  </a:lnTo>
                  <a:lnTo>
                    <a:pt x="1182" y="15"/>
                  </a:lnTo>
                  <a:lnTo>
                    <a:pt x="1267" y="0"/>
                  </a:lnTo>
                  <a:close/>
                </a:path>
              </a:pathLst>
            </a:custGeom>
            <a:solidFill>
              <a:schemeClr val="accent2"/>
            </a:solidFill>
            <a:ln w="25400">
              <a:solidFill>
                <a:schemeClr val="accent2">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dirty="0"/>
            </a:p>
          </p:txBody>
        </p:sp>
      </p:grpSp>
      <p:grpSp>
        <p:nvGrpSpPr>
          <p:cNvPr id="3" name="Group 2">
            <a:extLst>
              <a:ext uri="{FF2B5EF4-FFF2-40B4-BE49-F238E27FC236}">
                <a16:creationId xmlns:a16="http://schemas.microsoft.com/office/drawing/2014/main" id="{676128F2-0E11-4FE9-B7C9-49304126AE42}"/>
              </a:ext>
            </a:extLst>
          </p:cNvPr>
          <p:cNvGrpSpPr/>
          <p:nvPr/>
        </p:nvGrpSpPr>
        <p:grpSpPr>
          <a:xfrm>
            <a:off x="1187813" y="1593272"/>
            <a:ext cx="2275269" cy="1823662"/>
            <a:chOff x="263728" y="1357984"/>
            <a:chExt cx="2502796" cy="2006028"/>
          </a:xfrm>
        </p:grpSpPr>
        <p:sp>
          <p:nvSpPr>
            <p:cNvPr id="117" name="Freeform 38">
              <a:extLst>
                <a:ext uri="{FF2B5EF4-FFF2-40B4-BE49-F238E27FC236}">
                  <a16:creationId xmlns:a16="http://schemas.microsoft.com/office/drawing/2014/main" id="{29D3DC45-50CD-40DD-96E6-E85A440D6F1E}"/>
                </a:ext>
              </a:extLst>
            </p:cNvPr>
            <p:cNvSpPr>
              <a:spLocks/>
            </p:cNvSpPr>
            <p:nvPr/>
          </p:nvSpPr>
          <p:spPr bwMode="auto">
            <a:xfrm>
              <a:off x="263728" y="1778847"/>
              <a:ext cx="2143052" cy="1585165"/>
            </a:xfrm>
            <a:custGeom>
              <a:avLst/>
              <a:gdLst>
                <a:gd name="T0" fmla="*/ 1537 w 4141"/>
                <a:gd name="T1" fmla="*/ 0 h 3063"/>
                <a:gd name="T2" fmla="*/ 1552 w 4141"/>
                <a:gd name="T3" fmla="*/ 351 h 3063"/>
                <a:gd name="T4" fmla="*/ 1647 w 4141"/>
                <a:gd name="T5" fmla="*/ 481 h 3063"/>
                <a:gd name="T6" fmla="*/ 1803 w 4141"/>
                <a:gd name="T7" fmla="*/ 536 h 3063"/>
                <a:gd name="T8" fmla="*/ 2429 w 4141"/>
                <a:gd name="T9" fmla="*/ 521 h 3063"/>
                <a:gd name="T10" fmla="*/ 2559 w 4141"/>
                <a:gd name="T11" fmla="*/ 426 h 3063"/>
                <a:gd name="T12" fmla="*/ 2609 w 4141"/>
                <a:gd name="T13" fmla="*/ 266 h 3063"/>
                <a:gd name="T14" fmla="*/ 3410 w 4141"/>
                <a:gd name="T15" fmla="*/ 0 h 3063"/>
                <a:gd name="T16" fmla="*/ 3525 w 4141"/>
                <a:gd name="T17" fmla="*/ 35 h 3063"/>
                <a:gd name="T18" fmla="*/ 3595 w 4141"/>
                <a:gd name="T19" fmla="*/ 135 h 3063"/>
                <a:gd name="T20" fmla="*/ 3605 w 4141"/>
                <a:gd name="T21" fmla="*/ 996 h 3063"/>
                <a:gd name="T22" fmla="*/ 3956 w 4141"/>
                <a:gd name="T23" fmla="*/ 1011 h 3063"/>
                <a:gd name="T24" fmla="*/ 4091 w 4141"/>
                <a:gd name="T25" fmla="*/ 1106 h 3063"/>
                <a:gd name="T26" fmla="*/ 4141 w 4141"/>
                <a:gd name="T27" fmla="*/ 1261 h 3063"/>
                <a:gd name="T28" fmla="*/ 4126 w 4141"/>
                <a:gd name="T29" fmla="*/ 1887 h 3063"/>
                <a:gd name="T30" fmla="*/ 4031 w 4141"/>
                <a:gd name="T31" fmla="*/ 2017 h 3063"/>
                <a:gd name="T32" fmla="*/ 3871 w 4141"/>
                <a:gd name="T33" fmla="*/ 2067 h 3063"/>
                <a:gd name="T34" fmla="*/ 3605 w 4141"/>
                <a:gd name="T35" fmla="*/ 2867 h 3063"/>
                <a:gd name="T36" fmla="*/ 3570 w 4141"/>
                <a:gd name="T37" fmla="*/ 2983 h 3063"/>
                <a:gd name="T38" fmla="*/ 3470 w 4141"/>
                <a:gd name="T39" fmla="*/ 3053 h 3063"/>
                <a:gd name="T40" fmla="*/ 2609 w 4141"/>
                <a:gd name="T41" fmla="*/ 3063 h 3063"/>
                <a:gd name="T42" fmla="*/ 2594 w 4141"/>
                <a:gd name="T43" fmla="*/ 2712 h 3063"/>
                <a:gd name="T44" fmla="*/ 2499 w 4141"/>
                <a:gd name="T45" fmla="*/ 2582 h 3063"/>
                <a:gd name="T46" fmla="*/ 2343 w 4141"/>
                <a:gd name="T47" fmla="*/ 2527 h 3063"/>
                <a:gd name="T48" fmla="*/ 1717 w 4141"/>
                <a:gd name="T49" fmla="*/ 2542 h 3063"/>
                <a:gd name="T50" fmla="*/ 1587 w 4141"/>
                <a:gd name="T51" fmla="*/ 2637 h 3063"/>
                <a:gd name="T52" fmla="*/ 1537 w 4141"/>
                <a:gd name="T53" fmla="*/ 2797 h 3063"/>
                <a:gd name="T54" fmla="*/ 736 w 4141"/>
                <a:gd name="T55" fmla="*/ 3063 h 3063"/>
                <a:gd name="T56" fmla="*/ 621 w 4141"/>
                <a:gd name="T57" fmla="*/ 3028 h 3063"/>
                <a:gd name="T58" fmla="*/ 551 w 4141"/>
                <a:gd name="T59" fmla="*/ 2928 h 3063"/>
                <a:gd name="T60" fmla="*/ 541 w 4141"/>
                <a:gd name="T61" fmla="*/ 2067 h 3063"/>
                <a:gd name="T62" fmla="*/ 185 w 4141"/>
                <a:gd name="T63" fmla="*/ 2052 h 3063"/>
                <a:gd name="T64" fmla="*/ 50 w 4141"/>
                <a:gd name="T65" fmla="*/ 1957 h 3063"/>
                <a:gd name="T66" fmla="*/ 0 w 4141"/>
                <a:gd name="T67" fmla="*/ 1802 h 3063"/>
                <a:gd name="T68" fmla="*/ 15 w 4141"/>
                <a:gd name="T69" fmla="*/ 1176 h 3063"/>
                <a:gd name="T70" fmla="*/ 110 w 4141"/>
                <a:gd name="T71" fmla="*/ 1046 h 3063"/>
                <a:gd name="T72" fmla="*/ 270 w 4141"/>
                <a:gd name="T73" fmla="*/ 996 h 3063"/>
                <a:gd name="T74" fmla="*/ 541 w 4141"/>
                <a:gd name="T75" fmla="*/ 196 h 3063"/>
                <a:gd name="T76" fmla="*/ 576 w 4141"/>
                <a:gd name="T77" fmla="*/ 80 h 3063"/>
                <a:gd name="T78" fmla="*/ 676 w 4141"/>
                <a:gd name="T79" fmla="*/ 10 h 30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141" h="3063">
                  <a:moveTo>
                    <a:pt x="736" y="0"/>
                  </a:moveTo>
                  <a:lnTo>
                    <a:pt x="1537" y="0"/>
                  </a:lnTo>
                  <a:lnTo>
                    <a:pt x="1537" y="266"/>
                  </a:lnTo>
                  <a:lnTo>
                    <a:pt x="1552" y="351"/>
                  </a:lnTo>
                  <a:lnTo>
                    <a:pt x="1587" y="426"/>
                  </a:lnTo>
                  <a:lnTo>
                    <a:pt x="1647" y="481"/>
                  </a:lnTo>
                  <a:lnTo>
                    <a:pt x="1717" y="521"/>
                  </a:lnTo>
                  <a:lnTo>
                    <a:pt x="1803" y="536"/>
                  </a:lnTo>
                  <a:lnTo>
                    <a:pt x="2343" y="536"/>
                  </a:lnTo>
                  <a:lnTo>
                    <a:pt x="2429" y="521"/>
                  </a:lnTo>
                  <a:lnTo>
                    <a:pt x="2499" y="481"/>
                  </a:lnTo>
                  <a:lnTo>
                    <a:pt x="2559" y="426"/>
                  </a:lnTo>
                  <a:lnTo>
                    <a:pt x="2594" y="351"/>
                  </a:lnTo>
                  <a:lnTo>
                    <a:pt x="2609" y="266"/>
                  </a:lnTo>
                  <a:lnTo>
                    <a:pt x="2609" y="0"/>
                  </a:lnTo>
                  <a:lnTo>
                    <a:pt x="3410" y="0"/>
                  </a:lnTo>
                  <a:lnTo>
                    <a:pt x="3470" y="10"/>
                  </a:lnTo>
                  <a:lnTo>
                    <a:pt x="3525" y="35"/>
                  </a:lnTo>
                  <a:lnTo>
                    <a:pt x="3570" y="80"/>
                  </a:lnTo>
                  <a:lnTo>
                    <a:pt x="3595" y="135"/>
                  </a:lnTo>
                  <a:lnTo>
                    <a:pt x="3605" y="196"/>
                  </a:lnTo>
                  <a:lnTo>
                    <a:pt x="3605" y="996"/>
                  </a:lnTo>
                  <a:lnTo>
                    <a:pt x="3871" y="996"/>
                  </a:lnTo>
                  <a:lnTo>
                    <a:pt x="3956" y="1011"/>
                  </a:lnTo>
                  <a:lnTo>
                    <a:pt x="4031" y="1046"/>
                  </a:lnTo>
                  <a:lnTo>
                    <a:pt x="4091" y="1106"/>
                  </a:lnTo>
                  <a:lnTo>
                    <a:pt x="4126" y="1176"/>
                  </a:lnTo>
                  <a:lnTo>
                    <a:pt x="4141" y="1261"/>
                  </a:lnTo>
                  <a:lnTo>
                    <a:pt x="4141" y="1802"/>
                  </a:lnTo>
                  <a:lnTo>
                    <a:pt x="4126" y="1887"/>
                  </a:lnTo>
                  <a:lnTo>
                    <a:pt x="4091" y="1957"/>
                  </a:lnTo>
                  <a:lnTo>
                    <a:pt x="4031" y="2017"/>
                  </a:lnTo>
                  <a:lnTo>
                    <a:pt x="3956" y="2052"/>
                  </a:lnTo>
                  <a:lnTo>
                    <a:pt x="3871" y="2067"/>
                  </a:lnTo>
                  <a:lnTo>
                    <a:pt x="3605" y="2067"/>
                  </a:lnTo>
                  <a:lnTo>
                    <a:pt x="3605" y="2867"/>
                  </a:lnTo>
                  <a:lnTo>
                    <a:pt x="3595" y="2928"/>
                  </a:lnTo>
                  <a:lnTo>
                    <a:pt x="3570" y="2983"/>
                  </a:lnTo>
                  <a:lnTo>
                    <a:pt x="3525" y="3028"/>
                  </a:lnTo>
                  <a:lnTo>
                    <a:pt x="3470" y="3053"/>
                  </a:lnTo>
                  <a:lnTo>
                    <a:pt x="3410" y="3063"/>
                  </a:lnTo>
                  <a:lnTo>
                    <a:pt x="2609" y="3063"/>
                  </a:lnTo>
                  <a:lnTo>
                    <a:pt x="2609" y="2797"/>
                  </a:lnTo>
                  <a:lnTo>
                    <a:pt x="2594" y="2712"/>
                  </a:lnTo>
                  <a:lnTo>
                    <a:pt x="2559" y="2637"/>
                  </a:lnTo>
                  <a:lnTo>
                    <a:pt x="2499" y="2582"/>
                  </a:lnTo>
                  <a:lnTo>
                    <a:pt x="2429" y="2542"/>
                  </a:lnTo>
                  <a:lnTo>
                    <a:pt x="2343" y="2527"/>
                  </a:lnTo>
                  <a:lnTo>
                    <a:pt x="1803" y="2527"/>
                  </a:lnTo>
                  <a:lnTo>
                    <a:pt x="1717" y="2542"/>
                  </a:lnTo>
                  <a:lnTo>
                    <a:pt x="1647" y="2582"/>
                  </a:lnTo>
                  <a:lnTo>
                    <a:pt x="1587" y="2637"/>
                  </a:lnTo>
                  <a:lnTo>
                    <a:pt x="1552" y="2712"/>
                  </a:lnTo>
                  <a:lnTo>
                    <a:pt x="1537" y="2797"/>
                  </a:lnTo>
                  <a:lnTo>
                    <a:pt x="1537" y="3063"/>
                  </a:lnTo>
                  <a:lnTo>
                    <a:pt x="736" y="3063"/>
                  </a:lnTo>
                  <a:lnTo>
                    <a:pt x="676" y="3053"/>
                  </a:lnTo>
                  <a:lnTo>
                    <a:pt x="621" y="3028"/>
                  </a:lnTo>
                  <a:lnTo>
                    <a:pt x="576" y="2983"/>
                  </a:lnTo>
                  <a:lnTo>
                    <a:pt x="551" y="2928"/>
                  </a:lnTo>
                  <a:lnTo>
                    <a:pt x="541" y="2867"/>
                  </a:lnTo>
                  <a:lnTo>
                    <a:pt x="541" y="2067"/>
                  </a:lnTo>
                  <a:lnTo>
                    <a:pt x="270" y="2067"/>
                  </a:lnTo>
                  <a:lnTo>
                    <a:pt x="185" y="2052"/>
                  </a:lnTo>
                  <a:lnTo>
                    <a:pt x="110" y="2017"/>
                  </a:lnTo>
                  <a:lnTo>
                    <a:pt x="50" y="1957"/>
                  </a:lnTo>
                  <a:lnTo>
                    <a:pt x="15" y="1887"/>
                  </a:lnTo>
                  <a:lnTo>
                    <a:pt x="0" y="1802"/>
                  </a:lnTo>
                  <a:lnTo>
                    <a:pt x="0" y="1261"/>
                  </a:lnTo>
                  <a:lnTo>
                    <a:pt x="15" y="1176"/>
                  </a:lnTo>
                  <a:lnTo>
                    <a:pt x="50" y="1106"/>
                  </a:lnTo>
                  <a:lnTo>
                    <a:pt x="110" y="1046"/>
                  </a:lnTo>
                  <a:lnTo>
                    <a:pt x="185" y="1011"/>
                  </a:lnTo>
                  <a:lnTo>
                    <a:pt x="270" y="996"/>
                  </a:lnTo>
                  <a:lnTo>
                    <a:pt x="541" y="996"/>
                  </a:lnTo>
                  <a:lnTo>
                    <a:pt x="541" y="196"/>
                  </a:lnTo>
                  <a:lnTo>
                    <a:pt x="551" y="135"/>
                  </a:lnTo>
                  <a:lnTo>
                    <a:pt x="576" y="80"/>
                  </a:lnTo>
                  <a:lnTo>
                    <a:pt x="621" y="35"/>
                  </a:lnTo>
                  <a:lnTo>
                    <a:pt x="676" y="10"/>
                  </a:lnTo>
                  <a:lnTo>
                    <a:pt x="736" y="0"/>
                  </a:lnTo>
                  <a:close/>
                </a:path>
              </a:pathLst>
            </a:custGeom>
            <a:solidFill>
              <a:schemeClr val="tx1">
                <a:alpha val="19000"/>
              </a:schemeClr>
            </a:solidFill>
            <a:ln w="0">
              <a:noFill/>
              <a:prstDash val="solid"/>
              <a:round/>
              <a:headEnd/>
              <a:tailEnd/>
            </a:ln>
            <a:effectLst>
              <a:softEdge rad="279400"/>
            </a:effectLst>
          </p:spPr>
          <p:txBody>
            <a:bodyPr vert="horz" wrap="square" lIns="91440" tIns="45720" rIns="91440" bIns="45720" numCol="1" anchor="t" anchorCtr="0" compatLnSpc="1">
              <a:prstTxWarp prst="textNoShape">
                <a:avLst/>
              </a:prstTxWarp>
            </a:bodyPr>
            <a:lstStyle/>
            <a:p>
              <a:endParaRPr lang="en-IN"/>
            </a:p>
          </p:txBody>
        </p:sp>
        <p:sp>
          <p:nvSpPr>
            <p:cNvPr id="87" name="Freeform 38">
              <a:extLst>
                <a:ext uri="{FF2B5EF4-FFF2-40B4-BE49-F238E27FC236}">
                  <a16:creationId xmlns:a16="http://schemas.microsoft.com/office/drawing/2014/main" id="{025B9628-358A-4F95-A606-0A843C6D2C13}"/>
                </a:ext>
              </a:extLst>
            </p:cNvPr>
            <p:cNvSpPr>
              <a:spLocks/>
            </p:cNvSpPr>
            <p:nvPr/>
          </p:nvSpPr>
          <p:spPr bwMode="auto">
            <a:xfrm>
              <a:off x="623472" y="1357984"/>
              <a:ext cx="2143052" cy="1585165"/>
            </a:xfrm>
            <a:custGeom>
              <a:avLst/>
              <a:gdLst>
                <a:gd name="T0" fmla="*/ 1537 w 4141"/>
                <a:gd name="T1" fmla="*/ 0 h 3063"/>
                <a:gd name="T2" fmla="*/ 1552 w 4141"/>
                <a:gd name="T3" fmla="*/ 351 h 3063"/>
                <a:gd name="T4" fmla="*/ 1647 w 4141"/>
                <a:gd name="T5" fmla="*/ 481 h 3063"/>
                <a:gd name="T6" fmla="*/ 1803 w 4141"/>
                <a:gd name="T7" fmla="*/ 536 h 3063"/>
                <a:gd name="T8" fmla="*/ 2429 w 4141"/>
                <a:gd name="T9" fmla="*/ 521 h 3063"/>
                <a:gd name="T10" fmla="*/ 2559 w 4141"/>
                <a:gd name="T11" fmla="*/ 426 h 3063"/>
                <a:gd name="T12" fmla="*/ 2609 w 4141"/>
                <a:gd name="T13" fmla="*/ 266 h 3063"/>
                <a:gd name="T14" fmla="*/ 3410 w 4141"/>
                <a:gd name="T15" fmla="*/ 0 h 3063"/>
                <a:gd name="T16" fmla="*/ 3525 w 4141"/>
                <a:gd name="T17" fmla="*/ 35 h 3063"/>
                <a:gd name="T18" fmla="*/ 3595 w 4141"/>
                <a:gd name="T19" fmla="*/ 135 h 3063"/>
                <a:gd name="T20" fmla="*/ 3605 w 4141"/>
                <a:gd name="T21" fmla="*/ 996 h 3063"/>
                <a:gd name="T22" fmla="*/ 3956 w 4141"/>
                <a:gd name="T23" fmla="*/ 1011 h 3063"/>
                <a:gd name="T24" fmla="*/ 4091 w 4141"/>
                <a:gd name="T25" fmla="*/ 1106 h 3063"/>
                <a:gd name="T26" fmla="*/ 4141 w 4141"/>
                <a:gd name="T27" fmla="*/ 1261 h 3063"/>
                <a:gd name="T28" fmla="*/ 4126 w 4141"/>
                <a:gd name="T29" fmla="*/ 1887 h 3063"/>
                <a:gd name="T30" fmla="*/ 4031 w 4141"/>
                <a:gd name="T31" fmla="*/ 2017 h 3063"/>
                <a:gd name="T32" fmla="*/ 3871 w 4141"/>
                <a:gd name="T33" fmla="*/ 2067 h 3063"/>
                <a:gd name="T34" fmla="*/ 3605 w 4141"/>
                <a:gd name="T35" fmla="*/ 2867 h 3063"/>
                <a:gd name="T36" fmla="*/ 3570 w 4141"/>
                <a:gd name="T37" fmla="*/ 2983 h 3063"/>
                <a:gd name="T38" fmla="*/ 3470 w 4141"/>
                <a:gd name="T39" fmla="*/ 3053 h 3063"/>
                <a:gd name="T40" fmla="*/ 2609 w 4141"/>
                <a:gd name="T41" fmla="*/ 3063 h 3063"/>
                <a:gd name="T42" fmla="*/ 2594 w 4141"/>
                <a:gd name="T43" fmla="*/ 2712 h 3063"/>
                <a:gd name="T44" fmla="*/ 2499 w 4141"/>
                <a:gd name="T45" fmla="*/ 2582 h 3063"/>
                <a:gd name="T46" fmla="*/ 2343 w 4141"/>
                <a:gd name="T47" fmla="*/ 2527 h 3063"/>
                <a:gd name="T48" fmla="*/ 1717 w 4141"/>
                <a:gd name="T49" fmla="*/ 2542 h 3063"/>
                <a:gd name="T50" fmla="*/ 1587 w 4141"/>
                <a:gd name="T51" fmla="*/ 2637 h 3063"/>
                <a:gd name="T52" fmla="*/ 1537 w 4141"/>
                <a:gd name="T53" fmla="*/ 2797 h 3063"/>
                <a:gd name="T54" fmla="*/ 736 w 4141"/>
                <a:gd name="T55" fmla="*/ 3063 h 3063"/>
                <a:gd name="T56" fmla="*/ 621 w 4141"/>
                <a:gd name="T57" fmla="*/ 3028 h 3063"/>
                <a:gd name="T58" fmla="*/ 551 w 4141"/>
                <a:gd name="T59" fmla="*/ 2928 h 3063"/>
                <a:gd name="T60" fmla="*/ 541 w 4141"/>
                <a:gd name="T61" fmla="*/ 2067 h 3063"/>
                <a:gd name="T62" fmla="*/ 185 w 4141"/>
                <a:gd name="T63" fmla="*/ 2052 h 3063"/>
                <a:gd name="T64" fmla="*/ 50 w 4141"/>
                <a:gd name="T65" fmla="*/ 1957 h 3063"/>
                <a:gd name="T66" fmla="*/ 0 w 4141"/>
                <a:gd name="T67" fmla="*/ 1802 h 3063"/>
                <a:gd name="T68" fmla="*/ 15 w 4141"/>
                <a:gd name="T69" fmla="*/ 1176 h 3063"/>
                <a:gd name="T70" fmla="*/ 110 w 4141"/>
                <a:gd name="T71" fmla="*/ 1046 h 3063"/>
                <a:gd name="T72" fmla="*/ 270 w 4141"/>
                <a:gd name="T73" fmla="*/ 996 h 3063"/>
                <a:gd name="T74" fmla="*/ 541 w 4141"/>
                <a:gd name="T75" fmla="*/ 196 h 3063"/>
                <a:gd name="T76" fmla="*/ 576 w 4141"/>
                <a:gd name="T77" fmla="*/ 80 h 3063"/>
                <a:gd name="T78" fmla="*/ 676 w 4141"/>
                <a:gd name="T79" fmla="*/ 10 h 30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141" h="3063">
                  <a:moveTo>
                    <a:pt x="736" y="0"/>
                  </a:moveTo>
                  <a:lnTo>
                    <a:pt x="1537" y="0"/>
                  </a:lnTo>
                  <a:lnTo>
                    <a:pt x="1537" y="266"/>
                  </a:lnTo>
                  <a:lnTo>
                    <a:pt x="1552" y="351"/>
                  </a:lnTo>
                  <a:lnTo>
                    <a:pt x="1587" y="426"/>
                  </a:lnTo>
                  <a:lnTo>
                    <a:pt x="1647" y="481"/>
                  </a:lnTo>
                  <a:lnTo>
                    <a:pt x="1717" y="521"/>
                  </a:lnTo>
                  <a:lnTo>
                    <a:pt x="1803" y="536"/>
                  </a:lnTo>
                  <a:lnTo>
                    <a:pt x="2343" y="536"/>
                  </a:lnTo>
                  <a:lnTo>
                    <a:pt x="2429" y="521"/>
                  </a:lnTo>
                  <a:lnTo>
                    <a:pt x="2499" y="481"/>
                  </a:lnTo>
                  <a:lnTo>
                    <a:pt x="2559" y="426"/>
                  </a:lnTo>
                  <a:lnTo>
                    <a:pt x="2594" y="351"/>
                  </a:lnTo>
                  <a:lnTo>
                    <a:pt x="2609" y="266"/>
                  </a:lnTo>
                  <a:lnTo>
                    <a:pt x="2609" y="0"/>
                  </a:lnTo>
                  <a:lnTo>
                    <a:pt x="3410" y="0"/>
                  </a:lnTo>
                  <a:lnTo>
                    <a:pt x="3470" y="10"/>
                  </a:lnTo>
                  <a:lnTo>
                    <a:pt x="3525" y="35"/>
                  </a:lnTo>
                  <a:lnTo>
                    <a:pt x="3570" y="80"/>
                  </a:lnTo>
                  <a:lnTo>
                    <a:pt x="3595" y="135"/>
                  </a:lnTo>
                  <a:lnTo>
                    <a:pt x="3605" y="196"/>
                  </a:lnTo>
                  <a:lnTo>
                    <a:pt x="3605" y="996"/>
                  </a:lnTo>
                  <a:lnTo>
                    <a:pt x="3871" y="996"/>
                  </a:lnTo>
                  <a:lnTo>
                    <a:pt x="3956" y="1011"/>
                  </a:lnTo>
                  <a:lnTo>
                    <a:pt x="4031" y="1046"/>
                  </a:lnTo>
                  <a:lnTo>
                    <a:pt x="4091" y="1106"/>
                  </a:lnTo>
                  <a:lnTo>
                    <a:pt x="4126" y="1176"/>
                  </a:lnTo>
                  <a:lnTo>
                    <a:pt x="4141" y="1261"/>
                  </a:lnTo>
                  <a:lnTo>
                    <a:pt x="4141" y="1802"/>
                  </a:lnTo>
                  <a:lnTo>
                    <a:pt x="4126" y="1887"/>
                  </a:lnTo>
                  <a:lnTo>
                    <a:pt x="4091" y="1957"/>
                  </a:lnTo>
                  <a:lnTo>
                    <a:pt x="4031" y="2017"/>
                  </a:lnTo>
                  <a:lnTo>
                    <a:pt x="3956" y="2052"/>
                  </a:lnTo>
                  <a:lnTo>
                    <a:pt x="3871" y="2067"/>
                  </a:lnTo>
                  <a:lnTo>
                    <a:pt x="3605" y="2067"/>
                  </a:lnTo>
                  <a:lnTo>
                    <a:pt x="3605" y="2867"/>
                  </a:lnTo>
                  <a:lnTo>
                    <a:pt x="3595" y="2928"/>
                  </a:lnTo>
                  <a:lnTo>
                    <a:pt x="3570" y="2983"/>
                  </a:lnTo>
                  <a:lnTo>
                    <a:pt x="3525" y="3028"/>
                  </a:lnTo>
                  <a:lnTo>
                    <a:pt x="3470" y="3053"/>
                  </a:lnTo>
                  <a:lnTo>
                    <a:pt x="3410" y="3063"/>
                  </a:lnTo>
                  <a:lnTo>
                    <a:pt x="2609" y="3063"/>
                  </a:lnTo>
                  <a:lnTo>
                    <a:pt x="2609" y="2797"/>
                  </a:lnTo>
                  <a:lnTo>
                    <a:pt x="2594" y="2712"/>
                  </a:lnTo>
                  <a:lnTo>
                    <a:pt x="2559" y="2637"/>
                  </a:lnTo>
                  <a:lnTo>
                    <a:pt x="2499" y="2582"/>
                  </a:lnTo>
                  <a:lnTo>
                    <a:pt x="2429" y="2542"/>
                  </a:lnTo>
                  <a:lnTo>
                    <a:pt x="2343" y="2527"/>
                  </a:lnTo>
                  <a:lnTo>
                    <a:pt x="1803" y="2527"/>
                  </a:lnTo>
                  <a:lnTo>
                    <a:pt x="1717" y="2542"/>
                  </a:lnTo>
                  <a:lnTo>
                    <a:pt x="1647" y="2582"/>
                  </a:lnTo>
                  <a:lnTo>
                    <a:pt x="1587" y="2637"/>
                  </a:lnTo>
                  <a:lnTo>
                    <a:pt x="1552" y="2712"/>
                  </a:lnTo>
                  <a:lnTo>
                    <a:pt x="1537" y="2797"/>
                  </a:lnTo>
                  <a:lnTo>
                    <a:pt x="1537" y="3063"/>
                  </a:lnTo>
                  <a:lnTo>
                    <a:pt x="736" y="3063"/>
                  </a:lnTo>
                  <a:lnTo>
                    <a:pt x="676" y="3053"/>
                  </a:lnTo>
                  <a:lnTo>
                    <a:pt x="621" y="3028"/>
                  </a:lnTo>
                  <a:lnTo>
                    <a:pt x="576" y="2983"/>
                  </a:lnTo>
                  <a:lnTo>
                    <a:pt x="551" y="2928"/>
                  </a:lnTo>
                  <a:lnTo>
                    <a:pt x="541" y="2867"/>
                  </a:lnTo>
                  <a:lnTo>
                    <a:pt x="541" y="2067"/>
                  </a:lnTo>
                  <a:lnTo>
                    <a:pt x="270" y="2067"/>
                  </a:lnTo>
                  <a:lnTo>
                    <a:pt x="185" y="2052"/>
                  </a:lnTo>
                  <a:lnTo>
                    <a:pt x="110" y="2017"/>
                  </a:lnTo>
                  <a:lnTo>
                    <a:pt x="50" y="1957"/>
                  </a:lnTo>
                  <a:lnTo>
                    <a:pt x="15" y="1887"/>
                  </a:lnTo>
                  <a:lnTo>
                    <a:pt x="0" y="1802"/>
                  </a:lnTo>
                  <a:lnTo>
                    <a:pt x="0" y="1261"/>
                  </a:lnTo>
                  <a:lnTo>
                    <a:pt x="15" y="1176"/>
                  </a:lnTo>
                  <a:lnTo>
                    <a:pt x="50" y="1106"/>
                  </a:lnTo>
                  <a:lnTo>
                    <a:pt x="110" y="1046"/>
                  </a:lnTo>
                  <a:lnTo>
                    <a:pt x="185" y="1011"/>
                  </a:lnTo>
                  <a:lnTo>
                    <a:pt x="270" y="996"/>
                  </a:lnTo>
                  <a:lnTo>
                    <a:pt x="541" y="996"/>
                  </a:lnTo>
                  <a:lnTo>
                    <a:pt x="541" y="196"/>
                  </a:lnTo>
                  <a:lnTo>
                    <a:pt x="551" y="135"/>
                  </a:lnTo>
                  <a:lnTo>
                    <a:pt x="576" y="80"/>
                  </a:lnTo>
                  <a:lnTo>
                    <a:pt x="621" y="35"/>
                  </a:lnTo>
                  <a:lnTo>
                    <a:pt x="676" y="10"/>
                  </a:lnTo>
                  <a:lnTo>
                    <a:pt x="736" y="0"/>
                  </a:lnTo>
                  <a:close/>
                </a:path>
              </a:pathLst>
            </a:custGeom>
            <a:solidFill>
              <a:schemeClr val="accent1"/>
            </a:solidFill>
            <a:ln w="25400">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dirty="0"/>
            </a:p>
          </p:txBody>
        </p:sp>
      </p:grpSp>
      <p:pic>
        <p:nvPicPr>
          <p:cNvPr id="9" name="Picture 8" descr="Icon&#10;&#10;Description automatically generated">
            <a:extLst>
              <a:ext uri="{FF2B5EF4-FFF2-40B4-BE49-F238E27FC236}">
                <a16:creationId xmlns:a16="http://schemas.microsoft.com/office/drawing/2014/main" id="{9F1C79C0-F107-4F4B-9FBE-D94E5923D563}"/>
              </a:ext>
            </a:extLst>
          </p:cNvPr>
          <p:cNvPicPr>
            <a:picLocks noChangeAspect="1"/>
          </p:cNvPicPr>
          <p:nvPr/>
        </p:nvPicPr>
        <p:blipFill>
          <a:blip r:embed="rId3"/>
          <a:stretch>
            <a:fillRect/>
          </a:stretch>
        </p:blipFill>
        <p:spPr>
          <a:xfrm>
            <a:off x="2131781" y="1910374"/>
            <a:ext cx="719692" cy="719692"/>
          </a:xfrm>
          <a:prstGeom prst="rect">
            <a:avLst/>
          </a:prstGeom>
        </p:spPr>
      </p:pic>
      <p:pic>
        <p:nvPicPr>
          <p:cNvPr id="11" name="Picture 10" descr="Icon&#10;&#10;Description automatically generated">
            <a:extLst>
              <a:ext uri="{FF2B5EF4-FFF2-40B4-BE49-F238E27FC236}">
                <a16:creationId xmlns:a16="http://schemas.microsoft.com/office/drawing/2014/main" id="{A265F7B8-B0A1-4926-92C4-EEAA109D6937}"/>
              </a:ext>
            </a:extLst>
          </p:cNvPr>
          <p:cNvPicPr>
            <a:picLocks noChangeAspect="1"/>
          </p:cNvPicPr>
          <p:nvPr/>
        </p:nvPicPr>
        <p:blipFill>
          <a:blip r:embed="rId4"/>
          <a:stretch>
            <a:fillRect/>
          </a:stretch>
        </p:blipFill>
        <p:spPr>
          <a:xfrm>
            <a:off x="3909482" y="1835359"/>
            <a:ext cx="960649" cy="960649"/>
          </a:xfrm>
          <a:prstGeom prst="rect">
            <a:avLst/>
          </a:prstGeom>
        </p:spPr>
      </p:pic>
      <p:pic>
        <p:nvPicPr>
          <p:cNvPr id="14" name="Picture 13" descr="Qr code&#10;&#10;Description automatically generated">
            <a:extLst>
              <a:ext uri="{FF2B5EF4-FFF2-40B4-BE49-F238E27FC236}">
                <a16:creationId xmlns:a16="http://schemas.microsoft.com/office/drawing/2014/main" id="{09B1ABA0-1697-4AC4-8AB0-1B3BAB9E9FCD}"/>
              </a:ext>
            </a:extLst>
          </p:cNvPr>
          <p:cNvPicPr>
            <a:picLocks noChangeAspect="1"/>
          </p:cNvPicPr>
          <p:nvPr/>
        </p:nvPicPr>
        <p:blipFill>
          <a:blip r:embed="rId5"/>
          <a:stretch>
            <a:fillRect/>
          </a:stretch>
        </p:blipFill>
        <p:spPr>
          <a:xfrm>
            <a:off x="5755978" y="1927361"/>
            <a:ext cx="772879" cy="772879"/>
          </a:xfrm>
          <a:prstGeom prst="rect">
            <a:avLst/>
          </a:prstGeom>
        </p:spPr>
      </p:pic>
      <p:pic>
        <p:nvPicPr>
          <p:cNvPr id="16" name="Picture 15" descr="Icon&#10;&#10;Description automatically generated">
            <a:extLst>
              <a:ext uri="{FF2B5EF4-FFF2-40B4-BE49-F238E27FC236}">
                <a16:creationId xmlns:a16="http://schemas.microsoft.com/office/drawing/2014/main" id="{D7A93FB0-BCED-4BC8-AEFF-38C98C79334F}"/>
              </a:ext>
            </a:extLst>
          </p:cNvPr>
          <p:cNvPicPr>
            <a:picLocks noChangeAspect="1"/>
          </p:cNvPicPr>
          <p:nvPr/>
        </p:nvPicPr>
        <p:blipFill>
          <a:blip r:embed="rId6"/>
          <a:stretch>
            <a:fillRect/>
          </a:stretch>
        </p:blipFill>
        <p:spPr>
          <a:xfrm>
            <a:off x="7449336" y="1974000"/>
            <a:ext cx="846070" cy="846070"/>
          </a:xfrm>
          <a:prstGeom prst="rect">
            <a:avLst/>
          </a:prstGeom>
        </p:spPr>
      </p:pic>
      <p:pic>
        <p:nvPicPr>
          <p:cNvPr id="18" name="Picture 17" descr="Icon&#10;&#10;Description automatically generated">
            <a:extLst>
              <a:ext uri="{FF2B5EF4-FFF2-40B4-BE49-F238E27FC236}">
                <a16:creationId xmlns:a16="http://schemas.microsoft.com/office/drawing/2014/main" id="{0D6FE50F-E0D6-437E-9DD2-E5FBFDFBF2A0}"/>
              </a:ext>
            </a:extLst>
          </p:cNvPr>
          <p:cNvPicPr>
            <a:picLocks noChangeAspect="1"/>
          </p:cNvPicPr>
          <p:nvPr/>
        </p:nvPicPr>
        <p:blipFill>
          <a:blip r:embed="rId7"/>
          <a:stretch>
            <a:fillRect/>
          </a:stretch>
        </p:blipFill>
        <p:spPr>
          <a:xfrm>
            <a:off x="9156161" y="1743483"/>
            <a:ext cx="1040674" cy="1040674"/>
          </a:xfrm>
          <a:prstGeom prst="rect">
            <a:avLst/>
          </a:prstGeom>
        </p:spPr>
      </p:pic>
    </p:spTree>
    <p:extLst>
      <p:ext uri="{BB962C8B-B14F-4D97-AF65-F5344CB8AC3E}">
        <p14:creationId xmlns:p14="http://schemas.microsoft.com/office/powerpoint/2010/main" val="1797588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6" name="Title 545">
            <a:extLst>
              <a:ext uri="{FF2B5EF4-FFF2-40B4-BE49-F238E27FC236}">
                <a16:creationId xmlns:a16="http://schemas.microsoft.com/office/drawing/2014/main" id="{14C756EE-C08C-423C-AF72-7C90B8DBEFB1}"/>
              </a:ext>
            </a:extLst>
          </p:cNvPr>
          <p:cNvSpPr>
            <a:spLocks noGrp="1"/>
          </p:cNvSpPr>
          <p:nvPr>
            <p:ph type="title"/>
          </p:nvPr>
        </p:nvSpPr>
        <p:spPr>
          <a:xfrm>
            <a:off x="6987073" y="2613777"/>
            <a:ext cx="4421633" cy="1561406"/>
          </a:xfrm>
        </p:spPr>
        <p:txBody>
          <a:bodyPr/>
          <a:lstStyle/>
          <a:p>
            <a:endParaRPr lang="en-US"/>
          </a:p>
        </p:txBody>
      </p:sp>
      <p:sp>
        <p:nvSpPr>
          <p:cNvPr id="3" name="Slide Number Placeholder 2">
            <a:extLst>
              <a:ext uri="{FF2B5EF4-FFF2-40B4-BE49-F238E27FC236}">
                <a16:creationId xmlns:a16="http://schemas.microsoft.com/office/drawing/2014/main" id="{E24CF491-8377-4E0B-A2DC-408D3231D483}"/>
              </a:ext>
            </a:extLst>
          </p:cNvPr>
          <p:cNvSpPr>
            <a:spLocks noGrp="1"/>
          </p:cNvSpPr>
          <p:nvPr>
            <p:ph type="sldNum" sz="quarter" idx="4294967295"/>
          </p:nvPr>
        </p:nvSpPr>
        <p:spPr>
          <a:xfrm>
            <a:off x="12456793" y="6404290"/>
            <a:ext cx="1028946" cy="430088"/>
          </a:xfrm>
        </p:spPr>
        <p:txBody>
          <a:bodyPr/>
          <a:lstStyle/>
          <a:p>
            <a:pPr marL="0" lvl="0" indent="0" algn="ctr" rtl="0">
              <a:spcBef>
                <a:spcPts val="0"/>
              </a:spcBef>
              <a:spcAft>
                <a:spcPts val="0"/>
              </a:spcAft>
              <a:buNone/>
            </a:pPr>
            <a:fld id="{00000000-1234-1234-1234-123412341234}" type="slidenum">
              <a:rPr lang="en-US" smtClean="0"/>
              <a:t>8</a:t>
            </a:fld>
            <a:endParaRPr lang="en-US"/>
          </a:p>
        </p:txBody>
      </p:sp>
      <p:grpSp>
        <p:nvGrpSpPr>
          <p:cNvPr id="5" name="Group 4">
            <a:extLst>
              <a:ext uri="{FF2B5EF4-FFF2-40B4-BE49-F238E27FC236}">
                <a16:creationId xmlns:a16="http://schemas.microsoft.com/office/drawing/2014/main" id="{A5968050-B212-461D-9DDD-58938F1A99EE}"/>
              </a:ext>
            </a:extLst>
          </p:cNvPr>
          <p:cNvGrpSpPr/>
          <p:nvPr/>
        </p:nvGrpSpPr>
        <p:grpSpPr>
          <a:xfrm>
            <a:off x="783294" y="-4121"/>
            <a:ext cx="11408706" cy="6838499"/>
            <a:chOff x="0" y="0"/>
            <a:chExt cx="12188825" cy="6858000"/>
          </a:xfrm>
        </p:grpSpPr>
        <p:sp>
          <p:nvSpPr>
            <p:cNvPr id="6" name="Rectangle 5">
              <a:extLst>
                <a:ext uri="{FF2B5EF4-FFF2-40B4-BE49-F238E27FC236}">
                  <a16:creationId xmlns:a16="http://schemas.microsoft.com/office/drawing/2014/main" id="{265AAE37-A1EB-4C5E-A129-AF9459773998}"/>
                </a:ext>
              </a:extLst>
            </p:cNvPr>
            <p:cNvSpPr/>
            <p:nvPr/>
          </p:nvSpPr>
          <p:spPr>
            <a:xfrm>
              <a:off x="0" y="0"/>
              <a:ext cx="12188825"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dirty="0">
                <a:solidFill>
                  <a:prstClr val="white"/>
                </a:solidFill>
                <a:latin typeface="Calibri"/>
              </a:endParaRPr>
            </a:p>
          </p:txBody>
        </p:sp>
        <p:cxnSp>
          <p:nvCxnSpPr>
            <p:cNvPr id="7" name="Straight Connector 6">
              <a:extLst>
                <a:ext uri="{FF2B5EF4-FFF2-40B4-BE49-F238E27FC236}">
                  <a16:creationId xmlns:a16="http://schemas.microsoft.com/office/drawing/2014/main" id="{EB6B9E12-DEA0-4480-8B86-52ED384045FF}"/>
                </a:ext>
              </a:extLst>
            </p:cNvPr>
            <p:cNvCxnSpPr/>
            <p:nvPr/>
          </p:nvCxnSpPr>
          <p:spPr>
            <a:xfrm>
              <a:off x="333694" y="0"/>
              <a:ext cx="0" cy="6858000"/>
            </a:xfrm>
            <a:prstGeom prst="line">
              <a:avLst/>
            </a:prstGeom>
            <a:solidFill>
              <a:schemeClr val="bg1">
                <a:alpha val="6000"/>
              </a:schemeClr>
            </a:solidFill>
            <a:ln>
              <a:solidFill>
                <a:schemeClr val="bg1">
                  <a:alpha val="6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32463D5E-D721-44C0-AB3A-A755846007B0}"/>
                </a:ext>
              </a:extLst>
            </p:cNvPr>
            <p:cNvCxnSpPr/>
            <p:nvPr/>
          </p:nvCxnSpPr>
          <p:spPr>
            <a:xfrm>
              <a:off x="1381097" y="0"/>
              <a:ext cx="0" cy="6858000"/>
            </a:xfrm>
            <a:prstGeom prst="line">
              <a:avLst/>
            </a:prstGeom>
            <a:solidFill>
              <a:schemeClr val="bg1">
                <a:alpha val="6000"/>
              </a:schemeClr>
            </a:solidFill>
            <a:ln>
              <a:solidFill>
                <a:schemeClr val="bg1">
                  <a:alpha val="6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1E617141-0109-4F94-A1E4-2297063E35AA}"/>
                </a:ext>
              </a:extLst>
            </p:cNvPr>
            <p:cNvCxnSpPr/>
            <p:nvPr/>
          </p:nvCxnSpPr>
          <p:spPr>
            <a:xfrm>
              <a:off x="2428500" y="0"/>
              <a:ext cx="0" cy="6858000"/>
            </a:xfrm>
            <a:prstGeom prst="line">
              <a:avLst/>
            </a:prstGeom>
            <a:solidFill>
              <a:schemeClr val="bg1">
                <a:alpha val="6000"/>
              </a:schemeClr>
            </a:solidFill>
            <a:ln>
              <a:solidFill>
                <a:schemeClr val="bg1">
                  <a:alpha val="6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B39B0AD-A6B5-42DD-AF87-3DBB3F44C4A3}"/>
                </a:ext>
              </a:extLst>
            </p:cNvPr>
            <p:cNvCxnSpPr/>
            <p:nvPr/>
          </p:nvCxnSpPr>
          <p:spPr>
            <a:xfrm>
              <a:off x="3475903" y="0"/>
              <a:ext cx="0" cy="6858000"/>
            </a:xfrm>
            <a:prstGeom prst="line">
              <a:avLst/>
            </a:prstGeom>
            <a:solidFill>
              <a:schemeClr val="bg1">
                <a:alpha val="6000"/>
              </a:schemeClr>
            </a:solidFill>
            <a:ln>
              <a:solidFill>
                <a:schemeClr val="bg1">
                  <a:alpha val="6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BB34A73-65EE-4008-AB19-7CA23BA29B74}"/>
                </a:ext>
              </a:extLst>
            </p:cNvPr>
            <p:cNvCxnSpPr/>
            <p:nvPr/>
          </p:nvCxnSpPr>
          <p:spPr>
            <a:xfrm>
              <a:off x="4523306" y="0"/>
              <a:ext cx="0" cy="6858000"/>
            </a:xfrm>
            <a:prstGeom prst="line">
              <a:avLst/>
            </a:prstGeom>
            <a:solidFill>
              <a:schemeClr val="bg1">
                <a:alpha val="6000"/>
              </a:schemeClr>
            </a:solidFill>
            <a:ln>
              <a:solidFill>
                <a:schemeClr val="bg1">
                  <a:alpha val="6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94628E9-9C84-4F06-ABE4-AD68E74B4035}"/>
                </a:ext>
              </a:extLst>
            </p:cNvPr>
            <p:cNvCxnSpPr/>
            <p:nvPr/>
          </p:nvCxnSpPr>
          <p:spPr>
            <a:xfrm>
              <a:off x="5570709" y="0"/>
              <a:ext cx="0" cy="6858000"/>
            </a:xfrm>
            <a:prstGeom prst="line">
              <a:avLst/>
            </a:prstGeom>
            <a:solidFill>
              <a:schemeClr val="bg1">
                <a:alpha val="6000"/>
              </a:schemeClr>
            </a:solidFill>
            <a:ln>
              <a:solidFill>
                <a:schemeClr val="bg1">
                  <a:alpha val="6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686AECF-62FD-46D9-8208-2C015AA58500}"/>
                </a:ext>
              </a:extLst>
            </p:cNvPr>
            <p:cNvCxnSpPr/>
            <p:nvPr/>
          </p:nvCxnSpPr>
          <p:spPr>
            <a:xfrm>
              <a:off x="6618112" y="0"/>
              <a:ext cx="0" cy="6858000"/>
            </a:xfrm>
            <a:prstGeom prst="line">
              <a:avLst/>
            </a:prstGeom>
            <a:solidFill>
              <a:schemeClr val="bg1">
                <a:alpha val="6000"/>
              </a:schemeClr>
            </a:solidFill>
            <a:ln>
              <a:solidFill>
                <a:schemeClr val="bg1">
                  <a:alpha val="6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E903DE7-51B3-40F6-BAFF-337972042A16}"/>
                </a:ext>
              </a:extLst>
            </p:cNvPr>
            <p:cNvCxnSpPr/>
            <p:nvPr/>
          </p:nvCxnSpPr>
          <p:spPr>
            <a:xfrm>
              <a:off x="7665515" y="0"/>
              <a:ext cx="0" cy="6858000"/>
            </a:xfrm>
            <a:prstGeom prst="line">
              <a:avLst/>
            </a:prstGeom>
            <a:solidFill>
              <a:schemeClr val="bg1">
                <a:alpha val="6000"/>
              </a:schemeClr>
            </a:solidFill>
            <a:ln>
              <a:solidFill>
                <a:schemeClr val="bg1">
                  <a:alpha val="6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01A98F0-7CCA-4D94-9E71-9DE1ED973193}"/>
                </a:ext>
              </a:extLst>
            </p:cNvPr>
            <p:cNvCxnSpPr/>
            <p:nvPr/>
          </p:nvCxnSpPr>
          <p:spPr>
            <a:xfrm>
              <a:off x="8712918" y="0"/>
              <a:ext cx="0" cy="6858000"/>
            </a:xfrm>
            <a:prstGeom prst="line">
              <a:avLst/>
            </a:prstGeom>
            <a:solidFill>
              <a:schemeClr val="bg1">
                <a:alpha val="6000"/>
              </a:schemeClr>
            </a:solidFill>
            <a:ln>
              <a:solidFill>
                <a:schemeClr val="bg1">
                  <a:alpha val="6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DC45801-9218-4691-BF29-F97EBBA2080C}"/>
                </a:ext>
              </a:extLst>
            </p:cNvPr>
            <p:cNvCxnSpPr/>
            <p:nvPr/>
          </p:nvCxnSpPr>
          <p:spPr>
            <a:xfrm>
              <a:off x="9760321" y="0"/>
              <a:ext cx="0" cy="6858000"/>
            </a:xfrm>
            <a:prstGeom prst="line">
              <a:avLst/>
            </a:prstGeom>
            <a:solidFill>
              <a:schemeClr val="bg1">
                <a:alpha val="6000"/>
              </a:schemeClr>
            </a:solidFill>
            <a:ln>
              <a:solidFill>
                <a:schemeClr val="bg1">
                  <a:alpha val="6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96CA2CC-964F-4A18-82FE-BF3902561A09}"/>
                </a:ext>
              </a:extLst>
            </p:cNvPr>
            <p:cNvCxnSpPr/>
            <p:nvPr/>
          </p:nvCxnSpPr>
          <p:spPr>
            <a:xfrm>
              <a:off x="10807724" y="0"/>
              <a:ext cx="0" cy="6858000"/>
            </a:xfrm>
            <a:prstGeom prst="line">
              <a:avLst/>
            </a:prstGeom>
            <a:solidFill>
              <a:schemeClr val="bg1">
                <a:alpha val="6000"/>
              </a:schemeClr>
            </a:solidFill>
            <a:ln>
              <a:solidFill>
                <a:schemeClr val="bg1">
                  <a:alpha val="6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88023B1-3B30-4EB4-9A2D-BCAC617798E2}"/>
                </a:ext>
              </a:extLst>
            </p:cNvPr>
            <p:cNvCxnSpPr/>
            <p:nvPr/>
          </p:nvCxnSpPr>
          <p:spPr>
            <a:xfrm>
              <a:off x="11855130" y="0"/>
              <a:ext cx="0" cy="6858000"/>
            </a:xfrm>
            <a:prstGeom prst="line">
              <a:avLst/>
            </a:prstGeom>
            <a:solidFill>
              <a:schemeClr val="bg1">
                <a:alpha val="6000"/>
              </a:schemeClr>
            </a:solidFill>
            <a:ln>
              <a:solidFill>
                <a:schemeClr val="bg1">
                  <a:alpha val="6000"/>
                </a:schemeClr>
              </a:solidFill>
            </a:ln>
          </p:spPr>
          <p:style>
            <a:lnRef idx="1">
              <a:schemeClr val="accent1"/>
            </a:lnRef>
            <a:fillRef idx="0">
              <a:schemeClr val="accent1"/>
            </a:fillRef>
            <a:effectRef idx="0">
              <a:schemeClr val="accent1"/>
            </a:effectRef>
            <a:fontRef idx="minor">
              <a:schemeClr val="tx1"/>
            </a:fontRef>
          </p:style>
        </p:cxnSp>
        <p:grpSp>
          <p:nvGrpSpPr>
            <p:cNvPr id="19" name="Group 18">
              <a:extLst>
                <a:ext uri="{FF2B5EF4-FFF2-40B4-BE49-F238E27FC236}">
                  <a16:creationId xmlns:a16="http://schemas.microsoft.com/office/drawing/2014/main" id="{62C8219C-DA6F-475A-8BA3-EEF6554E4B83}"/>
                </a:ext>
              </a:extLst>
            </p:cNvPr>
            <p:cNvGrpSpPr/>
            <p:nvPr/>
          </p:nvGrpSpPr>
          <p:grpSpPr>
            <a:xfrm>
              <a:off x="0" y="227468"/>
              <a:ext cx="12188825" cy="36000"/>
              <a:chOff x="0" y="227468"/>
              <a:chExt cx="12188825" cy="36000"/>
            </a:xfrm>
          </p:grpSpPr>
          <p:sp>
            <p:nvSpPr>
              <p:cNvPr id="174" name="Oval 173">
                <a:extLst>
                  <a:ext uri="{FF2B5EF4-FFF2-40B4-BE49-F238E27FC236}">
                    <a16:creationId xmlns:a16="http://schemas.microsoft.com/office/drawing/2014/main" id="{17D06071-7908-4276-958B-6B4234AAC249}"/>
                  </a:ext>
                </a:extLst>
              </p:cNvPr>
              <p:cNvSpPr/>
              <p:nvPr/>
            </p:nvSpPr>
            <p:spPr>
              <a:xfrm>
                <a:off x="315694" y="227468"/>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75" name="Oval 174">
                <a:extLst>
                  <a:ext uri="{FF2B5EF4-FFF2-40B4-BE49-F238E27FC236}">
                    <a16:creationId xmlns:a16="http://schemas.microsoft.com/office/drawing/2014/main" id="{B5C6D595-CF99-4DA7-984D-F1F8DA933F6C}"/>
                  </a:ext>
                </a:extLst>
              </p:cNvPr>
              <p:cNvSpPr/>
              <p:nvPr/>
            </p:nvSpPr>
            <p:spPr>
              <a:xfrm>
                <a:off x="1363097" y="227468"/>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76" name="Oval 175">
                <a:extLst>
                  <a:ext uri="{FF2B5EF4-FFF2-40B4-BE49-F238E27FC236}">
                    <a16:creationId xmlns:a16="http://schemas.microsoft.com/office/drawing/2014/main" id="{3BCD2E0E-B728-4FF6-8CD7-45DB779786FC}"/>
                  </a:ext>
                </a:extLst>
              </p:cNvPr>
              <p:cNvSpPr/>
              <p:nvPr/>
            </p:nvSpPr>
            <p:spPr>
              <a:xfrm>
                <a:off x="2410500" y="227468"/>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77" name="Oval 176">
                <a:extLst>
                  <a:ext uri="{FF2B5EF4-FFF2-40B4-BE49-F238E27FC236}">
                    <a16:creationId xmlns:a16="http://schemas.microsoft.com/office/drawing/2014/main" id="{E84E71E5-B0C4-4C00-820E-75B63BC5EE2E}"/>
                  </a:ext>
                </a:extLst>
              </p:cNvPr>
              <p:cNvSpPr/>
              <p:nvPr/>
            </p:nvSpPr>
            <p:spPr>
              <a:xfrm>
                <a:off x="3457903" y="227468"/>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78" name="Oval 177">
                <a:extLst>
                  <a:ext uri="{FF2B5EF4-FFF2-40B4-BE49-F238E27FC236}">
                    <a16:creationId xmlns:a16="http://schemas.microsoft.com/office/drawing/2014/main" id="{B380FDC2-536D-4022-B27A-D23B5381CEF8}"/>
                  </a:ext>
                </a:extLst>
              </p:cNvPr>
              <p:cNvSpPr/>
              <p:nvPr/>
            </p:nvSpPr>
            <p:spPr>
              <a:xfrm>
                <a:off x="4505306" y="227468"/>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79" name="Oval 178">
                <a:extLst>
                  <a:ext uri="{FF2B5EF4-FFF2-40B4-BE49-F238E27FC236}">
                    <a16:creationId xmlns:a16="http://schemas.microsoft.com/office/drawing/2014/main" id="{1D892501-F0A7-4D94-B0C3-98295A5DF4E7}"/>
                  </a:ext>
                </a:extLst>
              </p:cNvPr>
              <p:cNvSpPr/>
              <p:nvPr/>
            </p:nvSpPr>
            <p:spPr>
              <a:xfrm>
                <a:off x="5552709" y="227468"/>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80" name="Oval 179">
                <a:extLst>
                  <a:ext uri="{FF2B5EF4-FFF2-40B4-BE49-F238E27FC236}">
                    <a16:creationId xmlns:a16="http://schemas.microsoft.com/office/drawing/2014/main" id="{2BAFDC50-57E1-4947-A5F5-6B331407747A}"/>
                  </a:ext>
                </a:extLst>
              </p:cNvPr>
              <p:cNvSpPr/>
              <p:nvPr/>
            </p:nvSpPr>
            <p:spPr>
              <a:xfrm>
                <a:off x="6600112" y="227468"/>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81" name="Oval 180">
                <a:extLst>
                  <a:ext uri="{FF2B5EF4-FFF2-40B4-BE49-F238E27FC236}">
                    <a16:creationId xmlns:a16="http://schemas.microsoft.com/office/drawing/2014/main" id="{F72861FA-A218-4C98-AB11-FB2B9B75DCFF}"/>
                  </a:ext>
                </a:extLst>
              </p:cNvPr>
              <p:cNvSpPr/>
              <p:nvPr/>
            </p:nvSpPr>
            <p:spPr>
              <a:xfrm>
                <a:off x="7647515" y="227468"/>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82" name="Oval 181">
                <a:extLst>
                  <a:ext uri="{FF2B5EF4-FFF2-40B4-BE49-F238E27FC236}">
                    <a16:creationId xmlns:a16="http://schemas.microsoft.com/office/drawing/2014/main" id="{856BD31A-B1E6-453A-BC04-8800958E3B05}"/>
                  </a:ext>
                </a:extLst>
              </p:cNvPr>
              <p:cNvSpPr/>
              <p:nvPr/>
            </p:nvSpPr>
            <p:spPr>
              <a:xfrm>
                <a:off x="8694918" y="227468"/>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83" name="Oval 182">
                <a:extLst>
                  <a:ext uri="{FF2B5EF4-FFF2-40B4-BE49-F238E27FC236}">
                    <a16:creationId xmlns:a16="http://schemas.microsoft.com/office/drawing/2014/main" id="{4AEEF670-9A4D-42A3-B15A-A52C547CEB66}"/>
                  </a:ext>
                </a:extLst>
              </p:cNvPr>
              <p:cNvSpPr/>
              <p:nvPr/>
            </p:nvSpPr>
            <p:spPr>
              <a:xfrm>
                <a:off x="9742321" y="227468"/>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84" name="Oval 183">
                <a:extLst>
                  <a:ext uri="{FF2B5EF4-FFF2-40B4-BE49-F238E27FC236}">
                    <a16:creationId xmlns:a16="http://schemas.microsoft.com/office/drawing/2014/main" id="{37FC10D1-99CD-45BA-95CF-29AC5391835F}"/>
                  </a:ext>
                </a:extLst>
              </p:cNvPr>
              <p:cNvSpPr/>
              <p:nvPr/>
            </p:nvSpPr>
            <p:spPr>
              <a:xfrm>
                <a:off x="10789724" y="227468"/>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85" name="Oval 184">
                <a:extLst>
                  <a:ext uri="{FF2B5EF4-FFF2-40B4-BE49-F238E27FC236}">
                    <a16:creationId xmlns:a16="http://schemas.microsoft.com/office/drawing/2014/main" id="{40C8410E-BFB0-4357-B88D-2D756BA1AAAD}"/>
                  </a:ext>
                </a:extLst>
              </p:cNvPr>
              <p:cNvSpPr/>
              <p:nvPr/>
            </p:nvSpPr>
            <p:spPr>
              <a:xfrm>
                <a:off x="11837130" y="227468"/>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cxnSp>
            <p:nvCxnSpPr>
              <p:cNvPr id="186" name="Straight Connector 185">
                <a:extLst>
                  <a:ext uri="{FF2B5EF4-FFF2-40B4-BE49-F238E27FC236}">
                    <a16:creationId xmlns:a16="http://schemas.microsoft.com/office/drawing/2014/main" id="{F2689510-28F4-4D44-9245-EFCA1C84E3FA}"/>
                  </a:ext>
                </a:extLst>
              </p:cNvPr>
              <p:cNvCxnSpPr>
                <a:cxnSpLocks/>
              </p:cNvCxnSpPr>
              <p:nvPr/>
            </p:nvCxnSpPr>
            <p:spPr>
              <a:xfrm>
                <a:off x="0" y="243068"/>
                <a:ext cx="12188825" cy="0"/>
              </a:xfrm>
              <a:prstGeom prst="line">
                <a:avLst/>
              </a:prstGeom>
              <a:solidFill>
                <a:schemeClr val="bg1">
                  <a:alpha val="6000"/>
                </a:schemeClr>
              </a:solidFill>
              <a:ln>
                <a:solidFill>
                  <a:schemeClr val="bg1">
                    <a:alpha val="6000"/>
                  </a:schemeClr>
                </a:solidFill>
              </a:ln>
            </p:spPr>
            <p:style>
              <a:lnRef idx="1">
                <a:schemeClr val="accent1"/>
              </a:lnRef>
              <a:fillRef idx="0">
                <a:schemeClr val="accent1"/>
              </a:fillRef>
              <a:effectRef idx="0">
                <a:schemeClr val="accent1"/>
              </a:effectRef>
              <a:fontRef idx="minor">
                <a:schemeClr val="tx1"/>
              </a:fontRef>
            </p:style>
          </p:cxnSp>
        </p:grpSp>
        <p:grpSp>
          <p:nvGrpSpPr>
            <p:cNvPr id="20" name="Group 19">
              <a:extLst>
                <a:ext uri="{FF2B5EF4-FFF2-40B4-BE49-F238E27FC236}">
                  <a16:creationId xmlns:a16="http://schemas.microsoft.com/office/drawing/2014/main" id="{1BCDCCBB-D7F2-47BA-BAC8-F25FE9B7C79C}"/>
                </a:ext>
              </a:extLst>
            </p:cNvPr>
            <p:cNvGrpSpPr/>
            <p:nvPr/>
          </p:nvGrpSpPr>
          <p:grpSpPr>
            <a:xfrm>
              <a:off x="0" y="803175"/>
              <a:ext cx="12188825" cy="36000"/>
              <a:chOff x="0" y="776851"/>
              <a:chExt cx="12188825" cy="36000"/>
            </a:xfrm>
          </p:grpSpPr>
          <p:sp>
            <p:nvSpPr>
              <p:cNvPr id="161" name="Oval 160">
                <a:extLst>
                  <a:ext uri="{FF2B5EF4-FFF2-40B4-BE49-F238E27FC236}">
                    <a16:creationId xmlns:a16="http://schemas.microsoft.com/office/drawing/2014/main" id="{37EB9190-E27E-4839-93F2-69AFC0E03386}"/>
                  </a:ext>
                </a:extLst>
              </p:cNvPr>
              <p:cNvSpPr/>
              <p:nvPr/>
            </p:nvSpPr>
            <p:spPr>
              <a:xfrm>
                <a:off x="315694" y="776851"/>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62" name="Oval 161">
                <a:extLst>
                  <a:ext uri="{FF2B5EF4-FFF2-40B4-BE49-F238E27FC236}">
                    <a16:creationId xmlns:a16="http://schemas.microsoft.com/office/drawing/2014/main" id="{723594BC-EDE0-4E39-9E5A-93DAFA24BC83}"/>
                  </a:ext>
                </a:extLst>
              </p:cNvPr>
              <p:cNvSpPr/>
              <p:nvPr/>
            </p:nvSpPr>
            <p:spPr>
              <a:xfrm>
                <a:off x="1363097" y="776851"/>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63" name="Oval 162">
                <a:extLst>
                  <a:ext uri="{FF2B5EF4-FFF2-40B4-BE49-F238E27FC236}">
                    <a16:creationId xmlns:a16="http://schemas.microsoft.com/office/drawing/2014/main" id="{95BE9797-50DA-4102-94F4-DBA672F537BC}"/>
                  </a:ext>
                </a:extLst>
              </p:cNvPr>
              <p:cNvSpPr/>
              <p:nvPr/>
            </p:nvSpPr>
            <p:spPr>
              <a:xfrm>
                <a:off x="2410500" y="776851"/>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64" name="Oval 163">
                <a:extLst>
                  <a:ext uri="{FF2B5EF4-FFF2-40B4-BE49-F238E27FC236}">
                    <a16:creationId xmlns:a16="http://schemas.microsoft.com/office/drawing/2014/main" id="{1FEEF72F-E3A5-4CA9-9316-F88442077695}"/>
                  </a:ext>
                </a:extLst>
              </p:cNvPr>
              <p:cNvSpPr/>
              <p:nvPr/>
            </p:nvSpPr>
            <p:spPr>
              <a:xfrm>
                <a:off x="3457903" y="776851"/>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65" name="Oval 164">
                <a:extLst>
                  <a:ext uri="{FF2B5EF4-FFF2-40B4-BE49-F238E27FC236}">
                    <a16:creationId xmlns:a16="http://schemas.microsoft.com/office/drawing/2014/main" id="{68D21995-360A-4E22-BEDF-A97952CC5027}"/>
                  </a:ext>
                </a:extLst>
              </p:cNvPr>
              <p:cNvSpPr/>
              <p:nvPr/>
            </p:nvSpPr>
            <p:spPr>
              <a:xfrm>
                <a:off x="4505306" y="776851"/>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66" name="Oval 165">
                <a:extLst>
                  <a:ext uri="{FF2B5EF4-FFF2-40B4-BE49-F238E27FC236}">
                    <a16:creationId xmlns:a16="http://schemas.microsoft.com/office/drawing/2014/main" id="{647611A8-8EA7-47DF-87F6-A51E30DFC631}"/>
                  </a:ext>
                </a:extLst>
              </p:cNvPr>
              <p:cNvSpPr/>
              <p:nvPr/>
            </p:nvSpPr>
            <p:spPr>
              <a:xfrm>
                <a:off x="5552709" y="776851"/>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67" name="Oval 166">
                <a:extLst>
                  <a:ext uri="{FF2B5EF4-FFF2-40B4-BE49-F238E27FC236}">
                    <a16:creationId xmlns:a16="http://schemas.microsoft.com/office/drawing/2014/main" id="{2D6B85B6-B44C-4C36-A85A-8B1D1D0128D1}"/>
                  </a:ext>
                </a:extLst>
              </p:cNvPr>
              <p:cNvSpPr/>
              <p:nvPr/>
            </p:nvSpPr>
            <p:spPr>
              <a:xfrm>
                <a:off x="6600112" y="776851"/>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68" name="Oval 167">
                <a:extLst>
                  <a:ext uri="{FF2B5EF4-FFF2-40B4-BE49-F238E27FC236}">
                    <a16:creationId xmlns:a16="http://schemas.microsoft.com/office/drawing/2014/main" id="{BA0ABAC7-B8B7-4F37-930F-6DA0C3226A8E}"/>
                  </a:ext>
                </a:extLst>
              </p:cNvPr>
              <p:cNvSpPr/>
              <p:nvPr/>
            </p:nvSpPr>
            <p:spPr>
              <a:xfrm>
                <a:off x="7647515" y="776851"/>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69" name="Oval 168">
                <a:extLst>
                  <a:ext uri="{FF2B5EF4-FFF2-40B4-BE49-F238E27FC236}">
                    <a16:creationId xmlns:a16="http://schemas.microsoft.com/office/drawing/2014/main" id="{DAF8F676-5E62-404D-9DBF-952767E3DE6B}"/>
                  </a:ext>
                </a:extLst>
              </p:cNvPr>
              <p:cNvSpPr/>
              <p:nvPr/>
            </p:nvSpPr>
            <p:spPr>
              <a:xfrm>
                <a:off x="8694918" y="776851"/>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70" name="Oval 169">
                <a:extLst>
                  <a:ext uri="{FF2B5EF4-FFF2-40B4-BE49-F238E27FC236}">
                    <a16:creationId xmlns:a16="http://schemas.microsoft.com/office/drawing/2014/main" id="{DDA4FE64-F428-43E2-98E9-DB7BF21B2636}"/>
                  </a:ext>
                </a:extLst>
              </p:cNvPr>
              <p:cNvSpPr/>
              <p:nvPr/>
            </p:nvSpPr>
            <p:spPr>
              <a:xfrm>
                <a:off x="9742321" y="776851"/>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71" name="Oval 170">
                <a:extLst>
                  <a:ext uri="{FF2B5EF4-FFF2-40B4-BE49-F238E27FC236}">
                    <a16:creationId xmlns:a16="http://schemas.microsoft.com/office/drawing/2014/main" id="{07FD9DB3-BAD5-4FAA-842C-AA7D9CBE2AC7}"/>
                  </a:ext>
                </a:extLst>
              </p:cNvPr>
              <p:cNvSpPr/>
              <p:nvPr/>
            </p:nvSpPr>
            <p:spPr>
              <a:xfrm>
                <a:off x="10789724" y="776851"/>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72" name="Oval 171">
                <a:extLst>
                  <a:ext uri="{FF2B5EF4-FFF2-40B4-BE49-F238E27FC236}">
                    <a16:creationId xmlns:a16="http://schemas.microsoft.com/office/drawing/2014/main" id="{1D728A74-4342-4911-A9DB-31AA416C4881}"/>
                  </a:ext>
                </a:extLst>
              </p:cNvPr>
              <p:cNvSpPr/>
              <p:nvPr/>
            </p:nvSpPr>
            <p:spPr>
              <a:xfrm>
                <a:off x="11837130" y="776851"/>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cxnSp>
            <p:nvCxnSpPr>
              <p:cNvPr id="173" name="Straight Connector 172">
                <a:extLst>
                  <a:ext uri="{FF2B5EF4-FFF2-40B4-BE49-F238E27FC236}">
                    <a16:creationId xmlns:a16="http://schemas.microsoft.com/office/drawing/2014/main" id="{76630988-31D1-4D3E-A936-19C420BF8E87}"/>
                  </a:ext>
                </a:extLst>
              </p:cNvPr>
              <p:cNvCxnSpPr>
                <a:cxnSpLocks/>
              </p:cNvCxnSpPr>
              <p:nvPr/>
            </p:nvCxnSpPr>
            <p:spPr>
              <a:xfrm>
                <a:off x="0" y="792085"/>
                <a:ext cx="12188825" cy="0"/>
              </a:xfrm>
              <a:prstGeom prst="line">
                <a:avLst/>
              </a:prstGeom>
              <a:solidFill>
                <a:schemeClr val="bg1">
                  <a:alpha val="6000"/>
                </a:schemeClr>
              </a:solidFill>
              <a:ln>
                <a:solidFill>
                  <a:schemeClr val="bg1">
                    <a:alpha val="6000"/>
                  </a:schemeClr>
                </a:solidFill>
              </a:ln>
            </p:spPr>
            <p:style>
              <a:lnRef idx="1">
                <a:schemeClr val="accent1"/>
              </a:lnRef>
              <a:fillRef idx="0">
                <a:schemeClr val="accent1"/>
              </a:fillRef>
              <a:effectRef idx="0">
                <a:schemeClr val="accent1"/>
              </a:effectRef>
              <a:fontRef idx="minor">
                <a:schemeClr val="tx1"/>
              </a:fontRef>
            </p:style>
          </p:cxnSp>
        </p:grpSp>
        <p:grpSp>
          <p:nvGrpSpPr>
            <p:cNvPr id="21" name="Group 20">
              <a:extLst>
                <a:ext uri="{FF2B5EF4-FFF2-40B4-BE49-F238E27FC236}">
                  <a16:creationId xmlns:a16="http://schemas.microsoft.com/office/drawing/2014/main" id="{69AA0E67-1F46-4864-B2CE-6C30254CB493}"/>
                </a:ext>
              </a:extLst>
            </p:cNvPr>
            <p:cNvGrpSpPr/>
            <p:nvPr/>
          </p:nvGrpSpPr>
          <p:grpSpPr>
            <a:xfrm>
              <a:off x="0" y="1378882"/>
              <a:ext cx="12188825" cy="36000"/>
              <a:chOff x="0" y="1326234"/>
              <a:chExt cx="12188825" cy="36000"/>
            </a:xfrm>
          </p:grpSpPr>
          <p:sp>
            <p:nvSpPr>
              <p:cNvPr id="148" name="Oval 147">
                <a:extLst>
                  <a:ext uri="{FF2B5EF4-FFF2-40B4-BE49-F238E27FC236}">
                    <a16:creationId xmlns:a16="http://schemas.microsoft.com/office/drawing/2014/main" id="{2211B7FB-2085-41D0-B613-B83107144262}"/>
                  </a:ext>
                </a:extLst>
              </p:cNvPr>
              <p:cNvSpPr/>
              <p:nvPr/>
            </p:nvSpPr>
            <p:spPr>
              <a:xfrm>
                <a:off x="315694" y="1326234"/>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49" name="Oval 148">
                <a:extLst>
                  <a:ext uri="{FF2B5EF4-FFF2-40B4-BE49-F238E27FC236}">
                    <a16:creationId xmlns:a16="http://schemas.microsoft.com/office/drawing/2014/main" id="{B9C3BFE7-DC75-47E9-8BD6-1D45C154BAFF}"/>
                  </a:ext>
                </a:extLst>
              </p:cNvPr>
              <p:cNvSpPr/>
              <p:nvPr/>
            </p:nvSpPr>
            <p:spPr>
              <a:xfrm>
                <a:off x="1363097" y="1326234"/>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50" name="Oval 149">
                <a:extLst>
                  <a:ext uri="{FF2B5EF4-FFF2-40B4-BE49-F238E27FC236}">
                    <a16:creationId xmlns:a16="http://schemas.microsoft.com/office/drawing/2014/main" id="{8C9C6ED1-DAC3-4775-8A42-78F68544A038}"/>
                  </a:ext>
                </a:extLst>
              </p:cNvPr>
              <p:cNvSpPr/>
              <p:nvPr/>
            </p:nvSpPr>
            <p:spPr>
              <a:xfrm>
                <a:off x="2410500" y="1326234"/>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51" name="Oval 150">
                <a:extLst>
                  <a:ext uri="{FF2B5EF4-FFF2-40B4-BE49-F238E27FC236}">
                    <a16:creationId xmlns:a16="http://schemas.microsoft.com/office/drawing/2014/main" id="{A636BD43-EB5D-4768-B79C-853483E41783}"/>
                  </a:ext>
                </a:extLst>
              </p:cNvPr>
              <p:cNvSpPr/>
              <p:nvPr/>
            </p:nvSpPr>
            <p:spPr>
              <a:xfrm>
                <a:off x="3457903" y="1326234"/>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52" name="Oval 151">
                <a:extLst>
                  <a:ext uri="{FF2B5EF4-FFF2-40B4-BE49-F238E27FC236}">
                    <a16:creationId xmlns:a16="http://schemas.microsoft.com/office/drawing/2014/main" id="{A15DB2CA-CD87-4AC7-955A-93CDBD5BFC72}"/>
                  </a:ext>
                </a:extLst>
              </p:cNvPr>
              <p:cNvSpPr/>
              <p:nvPr/>
            </p:nvSpPr>
            <p:spPr>
              <a:xfrm>
                <a:off x="4505306" y="1326234"/>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53" name="Oval 152">
                <a:extLst>
                  <a:ext uri="{FF2B5EF4-FFF2-40B4-BE49-F238E27FC236}">
                    <a16:creationId xmlns:a16="http://schemas.microsoft.com/office/drawing/2014/main" id="{44275A26-AE77-443F-8833-AEB2D12B1BB5}"/>
                  </a:ext>
                </a:extLst>
              </p:cNvPr>
              <p:cNvSpPr/>
              <p:nvPr/>
            </p:nvSpPr>
            <p:spPr>
              <a:xfrm>
                <a:off x="5552709" y="1326234"/>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54" name="Oval 153">
                <a:extLst>
                  <a:ext uri="{FF2B5EF4-FFF2-40B4-BE49-F238E27FC236}">
                    <a16:creationId xmlns:a16="http://schemas.microsoft.com/office/drawing/2014/main" id="{13469FE0-2D9B-4DBF-A198-D3C7A8A5E339}"/>
                  </a:ext>
                </a:extLst>
              </p:cNvPr>
              <p:cNvSpPr/>
              <p:nvPr/>
            </p:nvSpPr>
            <p:spPr>
              <a:xfrm>
                <a:off x="6600112" y="1326234"/>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55" name="Oval 154">
                <a:extLst>
                  <a:ext uri="{FF2B5EF4-FFF2-40B4-BE49-F238E27FC236}">
                    <a16:creationId xmlns:a16="http://schemas.microsoft.com/office/drawing/2014/main" id="{57A5299C-1B1B-48A2-ABEA-CDCA416F093E}"/>
                  </a:ext>
                </a:extLst>
              </p:cNvPr>
              <p:cNvSpPr/>
              <p:nvPr/>
            </p:nvSpPr>
            <p:spPr>
              <a:xfrm>
                <a:off x="7647515" y="1326234"/>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56" name="Oval 155">
                <a:extLst>
                  <a:ext uri="{FF2B5EF4-FFF2-40B4-BE49-F238E27FC236}">
                    <a16:creationId xmlns:a16="http://schemas.microsoft.com/office/drawing/2014/main" id="{2B88421A-5EF5-4B7C-9808-EA4374CE33A9}"/>
                  </a:ext>
                </a:extLst>
              </p:cNvPr>
              <p:cNvSpPr/>
              <p:nvPr/>
            </p:nvSpPr>
            <p:spPr>
              <a:xfrm>
                <a:off x="8694918" y="1326234"/>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57" name="Oval 156">
                <a:extLst>
                  <a:ext uri="{FF2B5EF4-FFF2-40B4-BE49-F238E27FC236}">
                    <a16:creationId xmlns:a16="http://schemas.microsoft.com/office/drawing/2014/main" id="{D8DC28A7-04C3-4DA6-8FA3-B2A2DA92CC21}"/>
                  </a:ext>
                </a:extLst>
              </p:cNvPr>
              <p:cNvSpPr/>
              <p:nvPr/>
            </p:nvSpPr>
            <p:spPr>
              <a:xfrm>
                <a:off x="9742321" y="1326234"/>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58" name="Oval 157">
                <a:extLst>
                  <a:ext uri="{FF2B5EF4-FFF2-40B4-BE49-F238E27FC236}">
                    <a16:creationId xmlns:a16="http://schemas.microsoft.com/office/drawing/2014/main" id="{26F0899A-4669-48F8-8B39-76E443413BBB}"/>
                  </a:ext>
                </a:extLst>
              </p:cNvPr>
              <p:cNvSpPr/>
              <p:nvPr/>
            </p:nvSpPr>
            <p:spPr>
              <a:xfrm>
                <a:off x="10789724" y="1326234"/>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59" name="Oval 158">
                <a:extLst>
                  <a:ext uri="{FF2B5EF4-FFF2-40B4-BE49-F238E27FC236}">
                    <a16:creationId xmlns:a16="http://schemas.microsoft.com/office/drawing/2014/main" id="{89363373-DF3B-4429-989D-3BF83DF41CBD}"/>
                  </a:ext>
                </a:extLst>
              </p:cNvPr>
              <p:cNvSpPr/>
              <p:nvPr/>
            </p:nvSpPr>
            <p:spPr>
              <a:xfrm>
                <a:off x="11837130" y="1326234"/>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cxnSp>
            <p:nvCxnSpPr>
              <p:cNvPr id="160" name="Straight Connector 159">
                <a:extLst>
                  <a:ext uri="{FF2B5EF4-FFF2-40B4-BE49-F238E27FC236}">
                    <a16:creationId xmlns:a16="http://schemas.microsoft.com/office/drawing/2014/main" id="{63BC430F-4169-4503-964E-4EEF352DE2BB}"/>
                  </a:ext>
                </a:extLst>
              </p:cNvPr>
              <p:cNvCxnSpPr>
                <a:cxnSpLocks/>
              </p:cNvCxnSpPr>
              <p:nvPr/>
            </p:nvCxnSpPr>
            <p:spPr>
              <a:xfrm>
                <a:off x="0" y="1341102"/>
                <a:ext cx="12188825" cy="0"/>
              </a:xfrm>
              <a:prstGeom prst="line">
                <a:avLst/>
              </a:prstGeom>
              <a:solidFill>
                <a:schemeClr val="bg1">
                  <a:alpha val="6000"/>
                </a:schemeClr>
              </a:solidFill>
              <a:ln>
                <a:solidFill>
                  <a:schemeClr val="bg1">
                    <a:alpha val="6000"/>
                  </a:schemeClr>
                </a:solidFill>
              </a:ln>
            </p:spPr>
            <p:style>
              <a:lnRef idx="1">
                <a:schemeClr val="accent1"/>
              </a:lnRef>
              <a:fillRef idx="0">
                <a:schemeClr val="accent1"/>
              </a:fillRef>
              <a:effectRef idx="0">
                <a:schemeClr val="accent1"/>
              </a:effectRef>
              <a:fontRef idx="minor">
                <a:schemeClr val="tx1"/>
              </a:fontRef>
            </p:style>
          </p:cxnSp>
        </p:grpSp>
        <p:grpSp>
          <p:nvGrpSpPr>
            <p:cNvPr id="22" name="Group 21">
              <a:extLst>
                <a:ext uri="{FF2B5EF4-FFF2-40B4-BE49-F238E27FC236}">
                  <a16:creationId xmlns:a16="http://schemas.microsoft.com/office/drawing/2014/main" id="{25AD8F1D-199A-4ECB-B505-DE42ACA0A351}"/>
                </a:ext>
              </a:extLst>
            </p:cNvPr>
            <p:cNvGrpSpPr/>
            <p:nvPr/>
          </p:nvGrpSpPr>
          <p:grpSpPr>
            <a:xfrm>
              <a:off x="0" y="1954589"/>
              <a:ext cx="12188825" cy="36000"/>
              <a:chOff x="0" y="1875617"/>
              <a:chExt cx="12188825" cy="36000"/>
            </a:xfrm>
          </p:grpSpPr>
          <p:sp>
            <p:nvSpPr>
              <p:cNvPr id="135" name="Oval 134">
                <a:extLst>
                  <a:ext uri="{FF2B5EF4-FFF2-40B4-BE49-F238E27FC236}">
                    <a16:creationId xmlns:a16="http://schemas.microsoft.com/office/drawing/2014/main" id="{7C404436-3E70-46A2-AAD9-48DF74AF44E4}"/>
                  </a:ext>
                </a:extLst>
              </p:cNvPr>
              <p:cNvSpPr/>
              <p:nvPr/>
            </p:nvSpPr>
            <p:spPr>
              <a:xfrm>
                <a:off x="315694" y="1875617"/>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36" name="Oval 135">
                <a:extLst>
                  <a:ext uri="{FF2B5EF4-FFF2-40B4-BE49-F238E27FC236}">
                    <a16:creationId xmlns:a16="http://schemas.microsoft.com/office/drawing/2014/main" id="{BFCB0767-B092-4418-9699-88D0C2D4B43D}"/>
                  </a:ext>
                </a:extLst>
              </p:cNvPr>
              <p:cNvSpPr/>
              <p:nvPr/>
            </p:nvSpPr>
            <p:spPr>
              <a:xfrm>
                <a:off x="1363097" y="1875617"/>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37" name="Oval 136">
                <a:extLst>
                  <a:ext uri="{FF2B5EF4-FFF2-40B4-BE49-F238E27FC236}">
                    <a16:creationId xmlns:a16="http://schemas.microsoft.com/office/drawing/2014/main" id="{B4834EDE-1CE2-4EFD-8E03-C0F7AB62452A}"/>
                  </a:ext>
                </a:extLst>
              </p:cNvPr>
              <p:cNvSpPr/>
              <p:nvPr/>
            </p:nvSpPr>
            <p:spPr>
              <a:xfrm>
                <a:off x="2410500" y="1875617"/>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38" name="Oval 137">
                <a:extLst>
                  <a:ext uri="{FF2B5EF4-FFF2-40B4-BE49-F238E27FC236}">
                    <a16:creationId xmlns:a16="http://schemas.microsoft.com/office/drawing/2014/main" id="{F1DB8705-6FDC-479C-AF3E-095CE5840396}"/>
                  </a:ext>
                </a:extLst>
              </p:cNvPr>
              <p:cNvSpPr/>
              <p:nvPr/>
            </p:nvSpPr>
            <p:spPr>
              <a:xfrm>
                <a:off x="3457903" y="1875617"/>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39" name="Oval 138">
                <a:extLst>
                  <a:ext uri="{FF2B5EF4-FFF2-40B4-BE49-F238E27FC236}">
                    <a16:creationId xmlns:a16="http://schemas.microsoft.com/office/drawing/2014/main" id="{001C6EEC-D1DE-4641-93E1-4EDD4D03BAB1}"/>
                  </a:ext>
                </a:extLst>
              </p:cNvPr>
              <p:cNvSpPr/>
              <p:nvPr/>
            </p:nvSpPr>
            <p:spPr>
              <a:xfrm>
                <a:off x="4505306" y="1875617"/>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40" name="Oval 139">
                <a:extLst>
                  <a:ext uri="{FF2B5EF4-FFF2-40B4-BE49-F238E27FC236}">
                    <a16:creationId xmlns:a16="http://schemas.microsoft.com/office/drawing/2014/main" id="{2CEAF4F4-4D65-4C1F-81EF-10D8F7340212}"/>
                  </a:ext>
                </a:extLst>
              </p:cNvPr>
              <p:cNvSpPr/>
              <p:nvPr/>
            </p:nvSpPr>
            <p:spPr>
              <a:xfrm>
                <a:off x="5552709" y="1875617"/>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41" name="Oval 140">
                <a:extLst>
                  <a:ext uri="{FF2B5EF4-FFF2-40B4-BE49-F238E27FC236}">
                    <a16:creationId xmlns:a16="http://schemas.microsoft.com/office/drawing/2014/main" id="{5E6B437D-78C1-4BDE-BBE3-289D87D51E8F}"/>
                  </a:ext>
                </a:extLst>
              </p:cNvPr>
              <p:cNvSpPr/>
              <p:nvPr/>
            </p:nvSpPr>
            <p:spPr>
              <a:xfrm>
                <a:off x="6600112" y="1875617"/>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42" name="Oval 141">
                <a:extLst>
                  <a:ext uri="{FF2B5EF4-FFF2-40B4-BE49-F238E27FC236}">
                    <a16:creationId xmlns:a16="http://schemas.microsoft.com/office/drawing/2014/main" id="{893C09DF-DA5B-43B6-80B5-AF8AEAC3A585}"/>
                  </a:ext>
                </a:extLst>
              </p:cNvPr>
              <p:cNvSpPr/>
              <p:nvPr/>
            </p:nvSpPr>
            <p:spPr>
              <a:xfrm>
                <a:off x="7647515" y="1875617"/>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43" name="Oval 142">
                <a:extLst>
                  <a:ext uri="{FF2B5EF4-FFF2-40B4-BE49-F238E27FC236}">
                    <a16:creationId xmlns:a16="http://schemas.microsoft.com/office/drawing/2014/main" id="{0C7F81D4-DEB2-4C5C-A38F-505FD3700D9D}"/>
                  </a:ext>
                </a:extLst>
              </p:cNvPr>
              <p:cNvSpPr/>
              <p:nvPr/>
            </p:nvSpPr>
            <p:spPr>
              <a:xfrm>
                <a:off x="8694918" y="1875617"/>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44" name="Oval 143">
                <a:extLst>
                  <a:ext uri="{FF2B5EF4-FFF2-40B4-BE49-F238E27FC236}">
                    <a16:creationId xmlns:a16="http://schemas.microsoft.com/office/drawing/2014/main" id="{D9817E32-16D0-4765-A4FA-DF03889A0209}"/>
                  </a:ext>
                </a:extLst>
              </p:cNvPr>
              <p:cNvSpPr/>
              <p:nvPr/>
            </p:nvSpPr>
            <p:spPr>
              <a:xfrm>
                <a:off x="9742321" y="1875617"/>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45" name="Oval 144">
                <a:extLst>
                  <a:ext uri="{FF2B5EF4-FFF2-40B4-BE49-F238E27FC236}">
                    <a16:creationId xmlns:a16="http://schemas.microsoft.com/office/drawing/2014/main" id="{7664BED7-ECF2-4CC0-86DB-E42960CEDE3F}"/>
                  </a:ext>
                </a:extLst>
              </p:cNvPr>
              <p:cNvSpPr/>
              <p:nvPr/>
            </p:nvSpPr>
            <p:spPr>
              <a:xfrm>
                <a:off x="10789724" y="1875617"/>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46" name="Oval 145">
                <a:extLst>
                  <a:ext uri="{FF2B5EF4-FFF2-40B4-BE49-F238E27FC236}">
                    <a16:creationId xmlns:a16="http://schemas.microsoft.com/office/drawing/2014/main" id="{AE419073-010C-4775-9A30-15542D5A5E59}"/>
                  </a:ext>
                </a:extLst>
              </p:cNvPr>
              <p:cNvSpPr/>
              <p:nvPr/>
            </p:nvSpPr>
            <p:spPr>
              <a:xfrm>
                <a:off x="11837130" y="1875617"/>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cxnSp>
            <p:nvCxnSpPr>
              <p:cNvPr id="147" name="Straight Connector 146">
                <a:extLst>
                  <a:ext uri="{FF2B5EF4-FFF2-40B4-BE49-F238E27FC236}">
                    <a16:creationId xmlns:a16="http://schemas.microsoft.com/office/drawing/2014/main" id="{7073E69E-CD7D-48F3-BB0B-4584D4E0E675}"/>
                  </a:ext>
                </a:extLst>
              </p:cNvPr>
              <p:cNvCxnSpPr>
                <a:cxnSpLocks/>
              </p:cNvCxnSpPr>
              <p:nvPr/>
            </p:nvCxnSpPr>
            <p:spPr>
              <a:xfrm>
                <a:off x="0" y="1890119"/>
                <a:ext cx="12188825" cy="0"/>
              </a:xfrm>
              <a:prstGeom prst="line">
                <a:avLst/>
              </a:prstGeom>
              <a:solidFill>
                <a:schemeClr val="bg1">
                  <a:alpha val="6000"/>
                </a:schemeClr>
              </a:solidFill>
              <a:ln>
                <a:solidFill>
                  <a:schemeClr val="bg1">
                    <a:alpha val="6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2">
              <a:extLst>
                <a:ext uri="{FF2B5EF4-FFF2-40B4-BE49-F238E27FC236}">
                  <a16:creationId xmlns:a16="http://schemas.microsoft.com/office/drawing/2014/main" id="{29AC4B55-0A6A-45E4-A7F9-7E5B6A66AD83}"/>
                </a:ext>
              </a:extLst>
            </p:cNvPr>
            <p:cNvGrpSpPr/>
            <p:nvPr/>
          </p:nvGrpSpPr>
          <p:grpSpPr>
            <a:xfrm>
              <a:off x="0" y="2530296"/>
              <a:ext cx="12188825" cy="36000"/>
              <a:chOff x="0" y="2425000"/>
              <a:chExt cx="12188825" cy="36000"/>
            </a:xfrm>
          </p:grpSpPr>
          <p:sp>
            <p:nvSpPr>
              <p:cNvPr id="122" name="Oval 121">
                <a:extLst>
                  <a:ext uri="{FF2B5EF4-FFF2-40B4-BE49-F238E27FC236}">
                    <a16:creationId xmlns:a16="http://schemas.microsoft.com/office/drawing/2014/main" id="{261B6D92-3E09-452B-93E2-DC073877ED14}"/>
                  </a:ext>
                </a:extLst>
              </p:cNvPr>
              <p:cNvSpPr/>
              <p:nvPr/>
            </p:nvSpPr>
            <p:spPr>
              <a:xfrm>
                <a:off x="315694" y="2425000"/>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23" name="Oval 122">
                <a:extLst>
                  <a:ext uri="{FF2B5EF4-FFF2-40B4-BE49-F238E27FC236}">
                    <a16:creationId xmlns:a16="http://schemas.microsoft.com/office/drawing/2014/main" id="{5291A121-A692-4ECE-8807-9D319C273C47}"/>
                  </a:ext>
                </a:extLst>
              </p:cNvPr>
              <p:cNvSpPr/>
              <p:nvPr/>
            </p:nvSpPr>
            <p:spPr>
              <a:xfrm>
                <a:off x="1363097" y="2425000"/>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24" name="Oval 123">
                <a:extLst>
                  <a:ext uri="{FF2B5EF4-FFF2-40B4-BE49-F238E27FC236}">
                    <a16:creationId xmlns:a16="http://schemas.microsoft.com/office/drawing/2014/main" id="{5B02627C-415B-4A7C-876C-07E8D367BA53}"/>
                  </a:ext>
                </a:extLst>
              </p:cNvPr>
              <p:cNvSpPr/>
              <p:nvPr/>
            </p:nvSpPr>
            <p:spPr>
              <a:xfrm>
                <a:off x="2410500" y="2425000"/>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25" name="Oval 124">
                <a:extLst>
                  <a:ext uri="{FF2B5EF4-FFF2-40B4-BE49-F238E27FC236}">
                    <a16:creationId xmlns:a16="http://schemas.microsoft.com/office/drawing/2014/main" id="{665A5E92-4A7D-4CCD-B363-22EC7521FFB4}"/>
                  </a:ext>
                </a:extLst>
              </p:cNvPr>
              <p:cNvSpPr/>
              <p:nvPr/>
            </p:nvSpPr>
            <p:spPr>
              <a:xfrm>
                <a:off x="3457903" y="2425000"/>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26" name="Oval 125">
                <a:extLst>
                  <a:ext uri="{FF2B5EF4-FFF2-40B4-BE49-F238E27FC236}">
                    <a16:creationId xmlns:a16="http://schemas.microsoft.com/office/drawing/2014/main" id="{677859F9-2B2D-4CB6-B4A9-0BC8B8E7A55B}"/>
                  </a:ext>
                </a:extLst>
              </p:cNvPr>
              <p:cNvSpPr/>
              <p:nvPr/>
            </p:nvSpPr>
            <p:spPr>
              <a:xfrm>
                <a:off x="4505306" y="2425000"/>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27" name="Oval 126">
                <a:extLst>
                  <a:ext uri="{FF2B5EF4-FFF2-40B4-BE49-F238E27FC236}">
                    <a16:creationId xmlns:a16="http://schemas.microsoft.com/office/drawing/2014/main" id="{0FDBE9B4-D0A8-47BE-B73A-9A280AF850E8}"/>
                  </a:ext>
                </a:extLst>
              </p:cNvPr>
              <p:cNvSpPr/>
              <p:nvPr/>
            </p:nvSpPr>
            <p:spPr>
              <a:xfrm>
                <a:off x="5552709" y="2425000"/>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28" name="Oval 127">
                <a:extLst>
                  <a:ext uri="{FF2B5EF4-FFF2-40B4-BE49-F238E27FC236}">
                    <a16:creationId xmlns:a16="http://schemas.microsoft.com/office/drawing/2014/main" id="{250ED3CD-7142-40A6-9AB1-E5B377C99508}"/>
                  </a:ext>
                </a:extLst>
              </p:cNvPr>
              <p:cNvSpPr/>
              <p:nvPr/>
            </p:nvSpPr>
            <p:spPr>
              <a:xfrm>
                <a:off x="6600112" y="2425000"/>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29" name="Oval 128">
                <a:extLst>
                  <a:ext uri="{FF2B5EF4-FFF2-40B4-BE49-F238E27FC236}">
                    <a16:creationId xmlns:a16="http://schemas.microsoft.com/office/drawing/2014/main" id="{8A96C14F-E534-42BC-A3A4-F9EE0872F71B}"/>
                  </a:ext>
                </a:extLst>
              </p:cNvPr>
              <p:cNvSpPr/>
              <p:nvPr/>
            </p:nvSpPr>
            <p:spPr>
              <a:xfrm>
                <a:off x="7647515" y="2425000"/>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30" name="Oval 129">
                <a:extLst>
                  <a:ext uri="{FF2B5EF4-FFF2-40B4-BE49-F238E27FC236}">
                    <a16:creationId xmlns:a16="http://schemas.microsoft.com/office/drawing/2014/main" id="{1F5DAC53-DC74-4480-9434-F9A5E3209776}"/>
                  </a:ext>
                </a:extLst>
              </p:cNvPr>
              <p:cNvSpPr/>
              <p:nvPr/>
            </p:nvSpPr>
            <p:spPr>
              <a:xfrm>
                <a:off x="8694918" y="2425000"/>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31" name="Oval 130">
                <a:extLst>
                  <a:ext uri="{FF2B5EF4-FFF2-40B4-BE49-F238E27FC236}">
                    <a16:creationId xmlns:a16="http://schemas.microsoft.com/office/drawing/2014/main" id="{2E5BBDC2-FE07-4590-835D-DA607A6A4541}"/>
                  </a:ext>
                </a:extLst>
              </p:cNvPr>
              <p:cNvSpPr/>
              <p:nvPr/>
            </p:nvSpPr>
            <p:spPr>
              <a:xfrm>
                <a:off x="9742321" y="2425000"/>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32" name="Oval 131">
                <a:extLst>
                  <a:ext uri="{FF2B5EF4-FFF2-40B4-BE49-F238E27FC236}">
                    <a16:creationId xmlns:a16="http://schemas.microsoft.com/office/drawing/2014/main" id="{A47722F3-DE3F-4094-AE28-03D8598EB657}"/>
                  </a:ext>
                </a:extLst>
              </p:cNvPr>
              <p:cNvSpPr/>
              <p:nvPr/>
            </p:nvSpPr>
            <p:spPr>
              <a:xfrm>
                <a:off x="10789724" y="2425000"/>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33" name="Oval 132">
                <a:extLst>
                  <a:ext uri="{FF2B5EF4-FFF2-40B4-BE49-F238E27FC236}">
                    <a16:creationId xmlns:a16="http://schemas.microsoft.com/office/drawing/2014/main" id="{563E026D-F666-4F6F-BC89-B8C9B0BF5AAE}"/>
                  </a:ext>
                </a:extLst>
              </p:cNvPr>
              <p:cNvSpPr/>
              <p:nvPr/>
            </p:nvSpPr>
            <p:spPr>
              <a:xfrm>
                <a:off x="11837130" y="2425000"/>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cxnSp>
            <p:nvCxnSpPr>
              <p:cNvPr id="134" name="Straight Connector 133">
                <a:extLst>
                  <a:ext uri="{FF2B5EF4-FFF2-40B4-BE49-F238E27FC236}">
                    <a16:creationId xmlns:a16="http://schemas.microsoft.com/office/drawing/2014/main" id="{F336B802-E706-4025-A184-A244B90D53E5}"/>
                  </a:ext>
                </a:extLst>
              </p:cNvPr>
              <p:cNvCxnSpPr>
                <a:cxnSpLocks/>
              </p:cNvCxnSpPr>
              <p:nvPr/>
            </p:nvCxnSpPr>
            <p:spPr>
              <a:xfrm>
                <a:off x="0" y="2439136"/>
                <a:ext cx="12188825" cy="0"/>
              </a:xfrm>
              <a:prstGeom prst="line">
                <a:avLst/>
              </a:prstGeom>
              <a:solidFill>
                <a:schemeClr val="bg1">
                  <a:alpha val="6000"/>
                </a:schemeClr>
              </a:solidFill>
              <a:ln>
                <a:solidFill>
                  <a:schemeClr val="bg1">
                    <a:alpha val="6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a:extLst>
                <a:ext uri="{FF2B5EF4-FFF2-40B4-BE49-F238E27FC236}">
                  <a16:creationId xmlns:a16="http://schemas.microsoft.com/office/drawing/2014/main" id="{5BF2FED7-89B8-4C72-A773-E67449A89F4D}"/>
                </a:ext>
              </a:extLst>
            </p:cNvPr>
            <p:cNvGrpSpPr/>
            <p:nvPr/>
          </p:nvGrpSpPr>
          <p:grpSpPr>
            <a:xfrm>
              <a:off x="0" y="3106003"/>
              <a:ext cx="12188825" cy="36000"/>
              <a:chOff x="0" y="2974383"/>
              <a:chExt cx="12188825" cy="36000"/>
            </a:xfrm>
          </p:grpSpPr>
          <p:sp>
            <p:nvSpPr>
              <p:cNvPr id="109" name="Oval 108">
                <a:extLst>
                  <a:ext uri="{FF2B5EF4-FFF2-40B4-BE49-F238E27FC236}">
                    <a16:creationId xmlns:a16="http://schemas.microsoft.com/office/drawing/2014/main" id="{3BF3DC2D-DE57-4169-B9A2-8B3B98FBF114}"/>
                  </a:ext>
                </a:extLst>
              </p:cNvPr>
              <p:cNvSpPr/>
              <p:nvPr/>
            </p:nvSpPr>
            <p:spPr>
              <a:xfrm>
                <a:off x="315694" y="2974383"/>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10" name="Oval 109">
                <a:extLst>
                  <a:ext uri="{FF2B5EF4-FFF2-40B4-BE49-F238E27FC236}">
                    <a16:creationId xmlns:a16="http://schemas.microsoft.com/office/drawing/2014/main" id="{C2FC22BC-3D06-4E3E-AF99-82586B7105B4}"/>
                  </a:ext>
                </a:extLst>
              </p:cNvPr>
              <p:cNvSpPr/>
              <p:nvPr/>
            </p:nvSpPr>
            <p:spPr>
              <a:xfrm>
                <a:off x="1363097" y="2974383"/>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11" name="Oval 110">
                <a:extLst>
                  <a:ext uri="{FF2B5EF4-FFF2-40B4-BE49-F238E27FC236}">
                    <a16:creationId xmlns:a16="http://schemas.microsoft.com/office/drawing/2014/main" id="{7A560C7E-0CB7-43CC-A9C9-A04C90925DA3}"/>
                  </a:ext>
                </a:extLst>
              </p:cNvPr>
              <p:cNvSpPr/>
              <p:nvPr/>
            </p:nvSpPr>
            <p:spPr>
              <a:xfrm>
                <a:off x="2410500" y="2974383"/>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12" name="Oval 111">
                <a:extLst>
                  <a:ext uri="{FF2B5EF4-FFF2-40B4-BE49-F238E27FC236}">
                    <a16:creationId xmlns:a16="http://schemas.microsoft.com/office/drawing/2014/main" id="{F7A8D9F2-95CA-456E-9B6B-08A277AB0A8F}"/>
                  </a:ext>
                </a:extLst>
              </p:cNvPr>
              <p:cNvSpPr/>
              <p:nvPr/>
            </p:nvSpPr>
            <p:spPr>
              <a:xfrm>
                <a:off x="3457903" y="2974383"/>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13" name="Oval 112">
                <a:extLst>
                  <a:ext uri="{FF2B5EF4-FFF2-40B4-BE49-F238E27FC236}">
                    <a16:creationId xmlns:a16="http://schemas.microsoft.com/office/drawing/2014/main" id="{0220713A-F372-4543-BB5A-BA4744A3C89D}"/>
                  </a:ext>
                </a:extLst>
              </p:cNvPr>
              <p:cNvSpPr/>
              <p:nvPr/>
            </p:nvSpPr>
            <p:spPr>
              <a:xfrm>
                <a:off x="4505306" y="2974383"/>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14" name="Oval 113">
                <a:extLst>
                  <a:ext uri="{FF2B5EF4-FFF2-40B4-BE49-F238E27FC236}">
                    <a16:creationId xmlns:a16="http://schemas.microsoft.com/office/drawing/2014/main" id="{8B82160F-5936-4564-A840-4AF2C8E0F903}"/>
                  </a:ext>
                </a:extLst>
              </p:cNvPr>
              <p:cNvSpPr/>
              <p:nvPr/>
            </p:nvSpPr>
            <p:spPr>
              <a:xfrm>
                <a:off x="5552709" y="2974383"/>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15" name="Oval 114">
                <a:extLst>
                  <a:ext uri="{FF2B5EF4-FFF2-40B4-BE49-F238E27FC236}">
                    <a16:creationId xmlns:a16="http://schemas.microsoft.com/office/drawing/2014/main" id="{F78FF344-631C-408F-8987-6F400A4D3182}"/>
                  </a:ext>
                </a:extLst>
              </p:cNvPr>
              <p:cNvSpPr/>
              <p:nvPr/>
            </p:nvSpPr>
            <p:spPr>
              <a:xfrm>
                <a:off x="6600112" y="2974383"/>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16" name="Oval 115">
                <a:extLst>
                  <a:ext uri="{FF2B5EF4-FFF2-40B4-BE49-F238E27FC236}">
                    <a16:creationId xmlns:a16="http://schemas.microsoft.com/office/drawing/2014/main" id="{7EC983EA-F232-450D-AA8A-D1E56E7C7416}"/>
                  </a:ext>
                </a:extLst>
              </p:cNvPr>
              <p:cNvSpPr/>
              <p:nvPr/>
            </p:nvSpPr>
            <p:spPr>
              <a:xfrm>
                <a:off x="7647515" y="2974383"/>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17" name="Oval 116">
                <a:extLst>
                  <a:ext uri="{FF2B5EF4-FFF2-40B4-BE49-F238E27FC236}">
                    <a16:creationId xmlns:a16="http://schemas.microsoft.com/office/drawing/2014/main" id="{B570E225-2A2C-4D1D-A497-856EC57007DF}"/>
                  </a:ext>
                </a:extLst>
              </p:cNvPr>
              <p:cNvSpPr/>
              <p:nvPr/>
            </p:nvSpPr>
            <p:spPr>
              <a:xfrm>
                <a:off x="8694918" y="2974383"/>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18" name="Oval 117">
                <a:extLst>
                  <a:ext uri="{FF2B5EF4-FFF2-40B4-BE49-F238E27FC236}">
                    <a16:creationId xmlns:a16="http://schemas.microsoft.com/office/drawing/2014/main" id="{79BA0DCE-AC21-4B7A-A31B-40C7A133C9D0}"/>
                  </a:ext>
                </a:extLst>
              </p:cNvPr>
              <p:cNvSpPr/>
              <p:nvPr/>
            </p:nvSpPr>
            <p:spPr>
              <a:xfrm>
                <a:off x="9742321" y="2974383"/>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19" name="Oval 118">
                <a:extLst>
                  <a:ext uri="{FF2B5EF4-FFF2-40B4-BE49-F238E27FC236}">
                    <a16:creationId xmlns:a16="http://schemas.microsoft.com/office/drawing/2014/main" id="{28D36024-1EE9-464F-8A67-CB01792DAEF1}"/>
                  </a:ext>
                </a:extLst>
              </p:cNvPr>
              <p:cNvSpPr/>
              <p:nvPr/>
            </p:nvSpPr>
            <p:spPr>
              <a:xfrm>
                <a:off x="10789724" y="2974383"/>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20" name="Oval 119">
                <a:extLst>
                  <a:ext uri="{FF2B5EF4-FFF2-40B4-BE49-F238E27FC236}">
                    <a16:creationId xmlns:a16="http://schemas.microsoft.com/office/drawing/2014/main" id="{D691D94B-AD62-4979-9866-CF92C251D9B1}"/>
                  </a:ext>
                </a:extLst>
              </p:cNvPr>
              <p:cNvSpPr/>
              <p:nvPr/>
            </p:nvSpPr>
            <p:spPr>
              <a:xfrm>
                <a:off x="11837130" y="2974383"/>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cxnSp>
            <p:nvCxnSpPr>
              <p:cNvPr id="121" name="Straight Connector 120">
                <a:extLst>
                  <a:ext uri="{FF2B5EF4-FFF2-40B4-BE49-F238E27FC236}">
                    <a16:creationId xmlns:a16="http://schemas.microsoft.com/office/drawing/2014/main" id="{0058D690-2093-45F4-A162-A2453967646D}"/>
                  </a:ext>
                </a:extLst>
              </p:cNvPr>
              <p:cNvCxnSpPr>
                <a:cxnSpLocks/>
              </p:cNvCxnSpPr>
              <p:nvPr/>
            </p:nvCxnSpPr>
            <p:spPr>
              <a:xfrm>
                <a:off x="0" y="2988153"/>
                <a:ext cx="12188825" cy="0"/>
              </a:xfrm>
              <a:prstGeom prst="line">
                <a:avLst/>
              </a:prstGeom>
              <a:solidFill>
                <a:schemeClr val="bg1">
                  <a:alpha val="6000"/>
                </a:schemeClr>
              </a:solidFill>
              <a:ln>
                <a:solidFill>
                  <a:schemeClr val="bg1">
                    <a:alpha val="6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a:extLst>
                <a:ext uri="{FF2B5EF4-FFF2-40B4-BE49-F238E27FC236}">
                  <a16:creationId xmlns:a16="http://schemas.microsoft.com/office/drawing/2014/main" id="{B295EC58-D244-427B-9741-D2F8809EE639}"/>
                </a:ext>
              </a:extLst>
            </p:cNvPr>
            <p:cNvGrpSpPr/>
            <p:nvPr/>
          </p:nvGrpSpPr>
          <p:grpSpPr>
            <a:xfrm>
              <a:off x="0" y="3681710"/>
              <a:ext cx="12188825" cy="36000"/>
              <a:chOff x="0" y="3523766"/>
              <a:chExt cx="12188825" cy="36000"/>
            </a:xfrm>
          </p:grpSpPr>
          <p:sp>
            <p:nvSpPr>
              <p:cNvPr id="96" name="Oval 95">
                <a:extLst>
                  <a:ext uri="{FF2B5EF4-FFF2-40B4-BE49-F238E27FC236}">
                    <a16:creationId xmlns:a16="http://schemas.microsoft.com/office/drawing/2014/main" id="{DEF1B10F-163A-4459-82C4-30A8F9EEB082}"/>
                  </a:ext>
                </a:extLst>
              </p:cNvPr>
              <p:cNvSpPr/>
              <p:nvPr/>
            </p:nvSpPr>
            <p:spPr>
              <a:xfrm>
                <a:off x="315694" y="3523766"/>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97" name="Oval 96">
                <a:extLst>
                  <a:ext uri="{FF2B5EF4-FFF2-40B4-BE49-F238E27FC236}">
                    <a16:creationId xmlns:a16="http://schemas.microsoft.com/office/drawing/2014/main" id="{25EE84C1-D56D-4F90-B4B5-2C99C1AF7168}"/>
                  </a:ext>
                </a:extLst>
              </p:cNvPr>
              <p:cNvSpPr/>
              <p:nvPr/>
            </p:nvSpPr>
            <p:spPr>
              <a:xfrm>
                <a:off x="1363097" y="3523766"/>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98" name="Oval 97">
                <a:extLst>
                  <a:ext uri="{FF2B5EF4-FFF2-40B4-BE49-F238E27FC236}">
                    <a16:creationId xmlns:a16="http://schemas.microsoft.com/office/drawing/2014/main" id="{2DE1DEB1-9749-4D45-B59A-A645A5BABCE7}"/>
                  </a:ext>
                </a:extLst>
              </p:cNvPr>
              <p:cNvSpPr/>
              <p:nvPr/>
            </p:nvSpPr>
            <p:spPr>
              <a:xfrm>
                <a:off x="2410500" y="3523766"/>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99" name="Oval 98">
                <a:extLst>
                  <a:ext uri="{FF2B5EF4-FFF2-40B4-BE49-F238E27FC236}">
                    <a16:creationId xmlns:a16="http://schemas.microsoft.com/office/drawing/2014/main" id="{B6E45A0B-9911-4597-BA0A-2597CAD0FD76}"/>
                  </a:ext>
                </a:extLst>
              </p:cNvPr>
              <p:cNvSpPr/>
              <p:nvPr/>
            </p:nvSpPr>
            <p:spPr>
              <a:xfrm>
                <a:off x="3457903" y="3523766"/>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00" name="Oval 99">
                <a:extLst>
                  <a:ext uri="{FF2B5EF4-FFF2-40B4-BE49-F238E27FC236}">
                    <a16:creationId xmlns:a16="http://schemas.microsoft.com/office/drawing/2014/main" id="{204FA1E5-7B6C-4652-8DF1-EBACA4B7D6A6}"/>
                  </a:ext>
                </a:extLst>
              </p:cNvPr>
              <p:cNvSpPr/>
              <p:nvPr/>
            </p:nvSpPr>
            <p:spPr>
              <a:xfrm>
                <a:off x="4505306" y="3523766"/>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01" name="Oval 100">
                <a:extLst>
                  <a:ext uri="{FF2B5EF4-FFF2-40B4-BE49-F238E27FC236}">
                    <a16:creationId xmlns:a16="http://schemas.microsoft.com/office/drawing/2014/main" id="{36EED843-FA45-4693-9FC4-540862A43EE6}"/>
                  </a:ext>
                </a:extLst>
              </p:cNvPr>
              <p:cNvSpPr/>
              <p:nvPr/>
            </p:nvSpPr>
            <p:spPr>
              <a:xfrm>
                <a:off x="5552709" y="3523766"/>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02" name="Oval 101">
                <a:extLst>
                  <a:ext uri="{FF2B5EF4-FFF2-40B4-BE49-F238E27FC236}">
                    <a16:creationId xmlns:a16="http://schemas.microsoft.com/office/drawing/2014/main" id="{37FAAC60-6E37-4AAA-8B56-0012C95F80B0}"/>
                  </a:ext>
                </a:extLst>
              </p:cNvPr>
              <p:cNvSpPr/>
              <p:nvPr/>
            </p:nvSpPr>
            <p:spPr>
              <a:xfrm>
                <a:off x="6600112" y="3523766"/>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03" name="Oval 102">
                <a:extLst>
                  <a:ext uri="{FF2B5EF4-FFF2-40B4-BE49-F238E27FC236}">
                    <a16:creationId xmlns:a16="http://schemas.microsoft.com/office/drawing/2014/main" id="{3BC973B5-29A3-4FA3-9D04-DFB0C9602275}"/>
                  </a:ext>
                </a:extLst>
              </p:cNvPr>
              <p:cNvSpPr/>
              <p:nvPr/>
            </p:nvSpPr>
            <p:spPr>
              <a:xfrm>
                <a:off x="7647515" y="3523766"/>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04" name="Oval 103">
                <a:extLst>
                  <a:ext uri="{FF2B5EF4-FFF2-40B4-BE49-F238E27FC236}">
                    <a16:creationId xmlns:a16="http://schemas.microsoft.com/office/drawing/2014/main" id="{3526218E-BCBC-43DE-BC0C-F3FA93180475}"/>
                  </a:ext>
                </a:extLst>
              </p:cNvPr>
              <p:cNvSpPr/>
              <p:nvPr/>
            </p:nvSpPr>
            <p:spPr>
              <a:xfrm>
                <a:off x="8694918" y="3523766"/>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05" name="Oval 104">
                <a:extLst>
                  <a:ext uri="{FF2B5EF4-FFF2-40B4-BE49-F238E27FC236}">
                    <a16:creationId xmlns:a16="http://schemas.microsoft.com/office/drawing/2014/main" id="{B4EEDA72-4575-4549-BB59-FDE786480088}"/>
                  </a:ext>
                </a:extLst>
              </p:cNvPr>
              <p:cNvSpPr/>
              <p:nvPr/>
            </p:nvSpPr>
            <p:spPr>
              <a:xfrm>
                <a:off x="9742321" y="3523766"/>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06" name="Oval 105">
                <a:extLst>
                  <a:ext uri="{FF2B5EF4-FFF2-40B4-BE49-F238E27FC236}">
                    <a16:creationId xmlns:a16="http://schemas.microsoft.com/office/drawing/2014/main" id="{08BD9A60-2240-4589-8973-839BFB3B444A}"/>
                  </a:ext>
                </a:extLst>
              </p:cNvPr>
              <p:cNvSpPr/>
              <p:nvPr/>
            </p:nvSpPr>
            <p:spPr>
              <a:xfrm>
                <a:off x="10789724" y="3523766"/>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07" name="Oval 106">
                <a:extLst>
                  <a:ext uri="{FF2B5EF4-FFF2-40B4-BE49-F238E27FC236}">
                    <a16:creationId xmlns:a16="http://schemas.microsoft.com/office/drawing/2014/main" id="{4A378139-E758-44E8-9DEE-BECB98C97765}"/>
                  </a:ext>
                </a:extLst>
              </p:cNvPr>
              <p:cNvSpPr/>
              <p:nvPr/>
            </p:nvSpPr>
            <p:spPr>
              <a:xfrm>
                <a:off x="11837130" y="3523766"/>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cxnSp>
            <p:nvCxnSpPr>
              <p:cNvPr id="108" name="Straight Connector 107">
                <a:extLst>
                  <a:ext uri="{FF2B5EF4-FFF2-40B4-BE49-F238E27FC236}">
                    <a16:creationId xmlns:a16="http://schemas.microsoft.com/office/drawing/2014/main" id="{CF790890-7344-4CB5-9CB4-63F1937BBAD0}"/>
                  </a:ext>
                </a:extLst>
              </p:cNvPr>
              <p:cNvCxnSpPr>
                <a:cxnSpLocks/>
              </p:cNvCxnSpPr>
              <p:nvPr/>
            </p:nvCxnSpPr>
            <p:spPr>
              <a:xfrm>
                <a:off x="0" y="3537170"/>
                <a:ext cx="12188825" cy="0"/>
              </a:xfrm>
              <a:prstGeom prst="line">
                <a:avLst/>
              </a:prstGeom>
              <a:solidFill>
                <a:schemeClr val="bg1">
                  <a:alpha val="6000"/>
                </a:schemeClr>
              </a:solidFill>
              <a:ln>
                <a:solidFill>
                  <a:schemeClr val="bg1">
                    <a:alpha val="6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a:extLst>
                <a:ext uri="{FF2B5EF4-FFF2-40B4-BE49-F238E27FC236}">
                  <a16:creationId xmlns:a16="http://schemas.microsoft.com/office/drawing/2014/main" id="{9477CE97-59FD-4571-AAD3-0D7EE0E4C74F}"/>
                </a:ext>
              </a:extLst>
            </p:cNvPr>
            <p:cNvGrpSpPr/>
            <p:nvPr/>
          </p:nvGrpSpPr>
          <p:grpSpPr>
            <a:xfrm>
              <a:off x="0" y="4257417"/>
              <a:ext cx="12188825" cy="36000"/>
              <a:chOff x="0" y="4073149"/>
              <a:chExt cx="12188825" cy="36000"/>
            </a:xfrm>
          </p:grpSpPr>
          <p:sp>
            <p:nvSpPr>
              <p:cNvPr id="83" name="Oval 82">
                <a:extLst>
                  <a:ext uri="{FF2B5EF4-FFF2-40B4-BE49-F238E27FC236}">
                    <a16:creationId xmlns:a16="http://schemas.microsoft.com/office/drawing/2014/main" id="{16F595A5-18D7-4D48-9F6E-0F49FED003FC}"/>
                  </a:ext>
                </a:extLst>
              </p:cNvPr>
              <p:cNvSpPr/>
              <p:nvPr/>
            </p:nvSpPr>
            <p:spPr>
              <a:xfrm>
                <a:off x="315694" y="4073149"/>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84" name="Oval 83">
                <a:extLst>
                  <a:ext uri="{FF2B5EF4-FFF2-40B4-BE49-F238E27FC236}">
                    <a16:creationId xmlns:a16="http://schemas.microsoft.com/office/drawing/2014/main" id="{8E904172-9D9D-4561-BC92-DF657FA156C7}"/>
                  </a:ext>
                </a:extLst>
              </p:cNvPr>
              <p:cNvSpPr/>
              <p:nvPr/>
            </p:nvSpPr>
            <p:spPr>
              <a:xfrm>
                <a:off x="1363097" y="4073149"/>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85" name="Oval 84">
                <a:extLst>
                  <a:ext uri="{FF2B5EF4-FFF2-40B4-BE49-F238E27FC236}">
                    <a16:creationId xmlns:a16="http://schemas.microsoft.com/office/drawing/2014/main" id="{59BD7015-1C9F-477B-BE9B-CF7E1FBCAD76}"/>
                  </a:ext>
                </a:extLst>
              </p:cNvPr>
              <p:cNvSpPr/>
              <p:nvPr/>
            </p:nvSpPr>
            <p:spPr>
              <a:xfrm>
                <a:off x="2410500" y="4073149"/>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86" name="Oval 85">
                <a:extLst>
                  <a:ext uri="{FF2B5EF4-FFF2-40B4-BE49-F238E27FC236}">
                    <a16:creationId xmlns:a16="http://schemas.microsoft.com/office/drawing/2014/main" id="{C2CB394A-61EF-4131-89B7-7604E7E98262}"/>
                  </a:ext>
                </a:extLst>
              </p:cNvPr>
              <p:cNvSpPr/>
              <p:nvPr/>
            </p:nvSpPr>
            <p:spPr>
              <a:xfrm>
                <a:off x="3457903" y="4073149"/>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87" name="Oval 86">
                <a:extLst>
                  <a:ext uri="{FF2B5EF4-FFF2-40B4-BE49-F238E27FC236}">
                    <a16:creationId xmlns:a16="http://schemas.microsoft.com/office/drawing/2014/main" id="{613AE2F8-2200-43D4-B51B-EBF40C94EC87}"/>
                  </a:ext>
                </a:extLst>
              </p:cNvPr>
              <p:cNvSpPr/>
              <p:nvPr/>
            </p:nvSpPr>
            <p:spPr>
              <a:xfrm>
                <a:off x="4505306" y="4073149"/>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88" name="Oval 87">
                <a:extLst>
                  <a:ext uri="{FF2B5EF4-FFF2-40B4-BE49-F238E27FC236}">
                    <a16:creationId xmlns:a16="http://schemas.microsoft.com/office/drawing/2014/main" id="{8945B0AC-FBD4-4ECC-8E87-6CB60858EB72}"/>
                  </a:ext>
                </a:extLst>
              </p:cNvPr>
              <p:cNvSpPr/>
              <p:nvPr/>
            </p:nvSpPr>
            <p:spPr>
              <a:xfrm>
                <a:off x="5552709" y="4073149"/>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89" name="Oval 88">
                <a:extLst>
                  <a:ext uri="{FF2B5EF4-FFF2-40B4-BE49-F238E27FC236}">
                    <a16:creationId xmlns:a16="http://schemas.microsoft.com/office/drawing/2014/main" id="{6BB31FA9-28E7-49C8-A425-DEDE5D5E2D6B}"/>
                  </a:ext>
                </a:extLst>
              </p:cNvPr>
              <p:cNvSpPr/>
              <p:nvPr/>
            </p:nvSpPr>
            <p:spPr>
              <a:xfrm>
                <a:off x="6600112" y="4073149"/>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90" name="Oval 89">
                <a:extLst>
                  <a:ext uri="{FF2B5EF4-FFF2-40B4-BE49-F238E27FC236}">
                    <a16:creationId xmlns:a16="http://schemas.microsoft.com/office/drawing/2014/main" id="{AC09F36A-8BEC-4D4F-842D-0D2B279F01AD}"/>
                  </a:ext>
                </a:extLst>
              </p:cNvPr>
              <p:cNvSpPr/>
              <p:nvPr/>
            </p:nvSpPr>
            <p:spPr>
              <a:xfrm>
                <a:off x="7647515" y="4073149"/>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91" name="Oval 90">
                <a:extLst>
                  <a:ext uri="{FF2B5EF4-FFF2-40B4-BE49-F238E27FC236}">
                    <a16:creationId xmlns:a16="http://schemas.microsoft.com/office/drawing/2014/main" id="{6374CBA6-E82A-45A8-9496-F851858FD46D}"/>
                  </a:ext>
                </a:extLst>
              </p:cNvPr>
              <p:cNvSpPr/>
              <p:nvPr/>
            </p:nvSpPr>
            <p:spPr>
              <a:xfrm>
                <a:off x="8694918" y="4073149"/>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92" name="Oval 91">
                <a:extLst>
                  <a:ext uri="{FF2B5EF4-FFF2-40B4-BE49-F238E27FC236}">
                    <a16:creationId xmlns:a16="http://schemas.microsoft.com/office/drawing/2014/main" id="{8400E0FB-8F52-4816-A4A9-84DF52522DFA}"/>
                  </a:ext>
                </a:extLst>
              </p:cNvPr>
              <p:cNvSpPr/>
              <p:nvPr/>
            </p:nvSpPr>
            <p:spPr>
              <a:xfrm>
                <a:off x="9742321" y="4073149"/>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93" name="Oval 92">
                <a:extLst>
                  <a:ext uri="{FF2B5EF4-FFF2-40B4-BE49-F238E27FC236}">
                    <a16:creationId xmlns:a16="http://schemas.microsoft.com/office/drawing/2014/main" id="{C898DB05-3A90-4F17-A96E-2D224A4D3829}"/>
                  </a:ext>
                </a:extLst>
              </p:cNvPr>
              <p:cNvSpPr/>
              <p:nvPr/>
            </p:nvSpPr>
            <p:spPr>
              <a:xfrm>
                <a:off x="10789724" y="4073149"/>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94" name="Oval 93">
                <a:extLst>
                  <a:ext uri="{FF2B5EF4-FFF2-40B4-BE49-F238E27FC236}">
                    <a16:creationId xmlns:a16="http://schemas.microsoft.com/office/drawing/2014/main" id="{1C1C38BE-E739-4FD3-B72B-98C9026E8EC1}"/>
                  </a:ext>
                </a:extLst>
              </p:cNvPr>
              <p:cNvSpPr/>
              <p:nvPr/>
            </p:nvSpPr>
            <p:spPr>
              <a:xfrm>
                <a:off x="11837130" y="4073149"/>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cxnSp>
            <p:nvCxnSpPr>
              <p:cNvPr id="95" name="Straight Connector 94">
                <a:extLst>
                  <a:ext uri="{FF2B5EF4-FFF2-40B4-BE49-F238E27FC236}">
                    <a16:creationId xmlns:a16="http://schemas.microsoft.com/office/drawing/2014/main" id="{8DACF03D-4262-4322-AEA5-FAA20BC29BE6}"/>
                  </a:ext>
                </a:extLst>
              </p:cNvPr>
              <p:cNvCxnSpPr>
                <a:cxnSpLocks/>
              </p:cNvCxnSpPr>
              <p:nvPr/>
            </p:nvCxnSpPr>
            <p:spPr>
              <a:xfrm>
                <a:off x="0" y="4086187"/>
                <a:ext cx="12188825" cy="0"/>
              </a:xfrm>
              <a:prstGeom prst="line">
                <a:avLst/>
              </a:prstGeom>
              <a:solidFill>
                <a:schemeClr val="bg1">
                  <a:alpha val="6000"/>
                </a:schemeClr>
              </a:solidFill>
              <a:ln>
                <a:solidFill>
                  <a:schemeClr val="bg1">
                    <a:alpha val="6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a:extLst>
                <a:ext uri="{FF2B5EF4-FFF2-40B4-BE49-F238E27FC236}">
                  <a16:creationId xmlns:a16="http://schemas.microsoft.com/office/drawing/2014/main" id="{35E4E35C-1529-4C6F-9418-CB34D8AD9F06}"/>
                </a:ext>
              </a:extLst>
            </p:cNvPr>
            <p:cNvGrpSpPr/>
            <p:nvPr/>
          </p:nvGrpSpPr>
          <p:grpSpPr>
            <a:xfrm>
              <a:off x="0" y="4833124"/>
              <a:ext cx="12188825" cy="36000"/>
              <a:chOff x="0" y="4622532"/>
              <a:chExt cx="12188825" cy="36000"/>
            </a:xfrm>
          </p:grpSpPr>
          <p:sp>
            <p:nvSpPr>
              <p:cNvPr id="70" name="Oval 69">
                <a:extLst>
                  <a:ext uri="{FF2B5EF4-FFF2-40B4-BE49-F238E27FC236}">
                    <a16:creationId xmlns:a16="http://schemas.microsoft.com/office/drawing/2014/main" id="{9DD181E7-C949-4333-99DE-C43AADD898D5}"/>
                  </a:ext>
                </a:extLst>
              </p:cNvPr>
              <p:cNvSpPr/>
              <p:nvPr/>
            </p:nvSpPr>
            <p:spPr>
              <a:xfrm>
                <a:off x="315694" y="4622532"/>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71" name="Oval 70">
                <a:extLst>
                  <a:ext uri="{FF2B5EF4-FFF2-40B4-BE49-F238E27FC236}">
                    <a16:creationId xmlns:a16="http://schemas.microsoft.com/office/drawing/2014/main" id="{3A46AD1C-F89B-4B5B-8079-E8D2E7B6C935}"/>
                  </a:ext>
                </a:extLst>
              </p:cNvPr>
              <p:cNvSpPr/>
              <p:nvPr/>
            </p:nvSpPr>
            <p:spPr>
              <a:xfrm>
                <a:off x="1363097" y="4622532"/>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72" name="Oval 71">
                <a:extLst>
                  <a:ext uri="{FF2B5EF4-FFF2-40B4-BE49-F238E27FC236}">
                    <a16:creationId xmlns:a16="http://schemas.microsoft.com/office/drawing/2014/main" id="{16EAB549-E2EE-4E4F-97AD-3E60FDD2A722}"/>
                  </a:ext>
                </a:extLst>
              </p:cNvPr>
              <p:cNvSpPr/>
              <p:nvPr/>
            </p:nvSpPr>
            <p:spPr>
              <a:xfrm>
                <a:off x="2410500" y="4622532"/>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73" name="Oval 72">
                <a:extLst>
                  <a:ext uri="{FF2B5EF4-FFF2-40B4-BE49-F238E27FC236}">
                    <a16:creationId xmlns:a16="http://schemas.microsoft.com/office/drawing/2014/main" id="{51B60213-24B0-42B8-B286-5B2660B7D5D9}"/>
                  </a:ext>
                </a:extLst>
              </p:cNvPr>
              <p:cNvSpPr/>
              <p:nvPr/>
            </p:nvSpPr>
            <p:spPr>
              <a:xfrm>
                <a:off x="3457903" y="4622532"/>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74" name="Oval 73">
                <a:extLst>
                  <a:ext uri="{FF2B5EF4-FFF2-40B4-BE49-F238E27FC236}">
                    <a16:creationId xmlns:a16="http://schemas.microsoft.com/office/drawing/2014/main" id="{EB6BFF2A-0019-4937-A868-F37D83CC2B7D}"/>
                  </a:ext>
                </a:extLst>
              </p:cNvPr>
              <p:cNvSpPr/>
              <p:nvPr/>
            </p:nvSpPr>
            <p:spPr>
              <a:xfrm>
                <a:off x="4505306" y="4622532"/>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75" name="Oval 74">
                <a:extLst>
                  <a:ext uri="{FF2B5EF4-FFF2-40B4-BE49-F238E27FC236}">
                    <a16:creationId xmlns:a16="http://schemas.microsoft.com/office/drawing/2014/main" id="{6AAD4FD5-DAD6-4B51-87FF-0A94E381DA6E}"/>
                  </a:ext>
                </a:extLst>
              </p:cNvPr>
              <p:cNvSpPr/>
              <p:nvPr/>
            </p:nvSpPr>
            <p:spPr>
              <a:xfrm>
                <a:off x="5552709" y="4622532"/>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76" name="Oval 75">
                <a:extLst>
                  <a:ext uri="{FF2B5EF4-FFF2-40B4-BE49-F238E27FC236}">
                    <a16:creationId xmlns:a16="http://schemas.microsoft.com/office/drawing/2014/main" id="{E842DA43-3AAB-448D-9548-FD227969DEE0}"/>
                  </a:ext>
                </a:extLst>
              </p:cNvPr>
              <p:cNvSpPr/>
              <p:nvPr/>
            </p:nvSpPr>
            <p:spPr>
              <a:xfrm>
                <a:off x="6600112" y="4622532"/>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77" name="Oval 76">
                <a:extLst>
                  <a:ext uri="{FF2B5EF4-FFF2-40B4-BE49-F238E27FC236}">
                    <a16:creationId xmlns:a16="http://schemas.microsoft.com/office/drawing/2014/main" id="{416C9F92-690D-4CB0-8144-3A7FA490629D}"/>
                  </a:ext>
                </a:extLst>
              </p:cNvPr>
              <p:cNvSpPr/>
              <p:nvPr/>
            </p:nvSpPr>
            <p:spPr>
              <a:xfrm>
                <a:off x="7647515" y="4622532"/>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78" name="Oval 77">
                <a:extLst>
                  <a:ext uri="{FF2B5EF4-FFF2-40B4-BE49-F238E27FC236}">
                    <a16:creationId xmlns:a16="http://schemas.microsoft.com/office/drawing/2014/main" id="{27E39D7E-7BD3-47CF-B07A-35459919D213}"/>
                  </a:ext>
                </a:extLst>
              </p:cNvPr>
              <p:cNvSpPr/>
              <p:nvPr/>
            </p:nvSpPr>
            <p:spPr>
              <a:xfrm>
                <a:off x="8694918" y="4622532"/>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79" name="Oval 78">
                <a:extLst>
                  <a:ext uri="{FF2B5EF4-FFF2-40B4-BE49-F238E27FC236}">
                    <a16:creationId xmlns:a16="http://schemas.microsoft.com/office/drawing/2014/main" id="{C612CF9C-8DAE-4247-8FD6-D7EAC066E32C}"/>
                  </a:ext>
                </a:extLst>
              </p:cNvPr>
              <p:cNvSpPr/>
              <p:nvPr/>
            </p:nvSpPr>
            <p:spPr>
              <a:xfrm>
                <a:off x="9742321" y="4622532"/>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80" name="Oval 79">
                <a:extLst>
                  <a:ext uri="{FF2B5EF4-FFF2-40B4-BE49-F238E27FC236}">
                    <a16:creationId xmlns:a16="http://schemas.microsoft.com/office/drawing/2014/main" id="{51324DA1-A848-4D49-A44E-E9099709D738}"/>
                  </a:ext>
                </a:extLst>
              </p:cNvPr>
              <p:cNvSpPr/>
              <p:nvPr/>
            </p:nvSpPr>
            <p:spPr>
              <a:xfrm>
                <a:off x="10789724" y="4622532"/>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81" name="Oval 80">
                <a:extLst>
                  <a:ext uri="{FF2B5EF4-FFF2-40B4-BE49-F238E27FC236}">
                    <a16:creationId xmlns:a16="http://schemas.microsoft.com/office/drawing/2014/main" id="{B96D73CD-4AB3-42F5-870E-7D29CA73F950}"/>
                  </a:ext>
                </a:extLst>
              </p:cNvPr>
              <p:cNvSpPr/>
              <p:nvPr/>
            </p:nvSpPr>
            <p:spPr>
              <a:xfrm>
                <a:off x="11837130" y="4622532"/>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cxnSp>
            <p:nvCxnSpPr>
              <p:cNvPr id="82" name="Straight Connector 81">
                <a:extLst>
                  <a:ext uri="{FF2B5EF4-FFF2-40B4-BE49-F238E27FC236}">
                    <a16:creationId xmlns:a16="http://schemas.microsoft.com/office/drawing/2014/main" id="{7938AF9C-AFB6-4B17-B78B-2BCAEA64C2DC}"/>
                  </a:ext>
                </a:extLst>
              </p:cNvPr>
              <p:cNvCxnSpPr>
                <a:cxnSpLocks/>
              </p:cNvCxnSpPr>
              <p:nvPr/>
            </p:nvCxnSpPr>
            <p:spPr>
              <a:xfrm>
                <a:off x="0" y="4635204"/>
                <a:ext cx="12188825" cy="0"/>
              </a:xfrm>
              <a:prstGeom prst="line">
                <a:avLst/>
              </a:prstGeom>
              <a:solidFill>
                <a:schemeClr val="bg1">
                  <a:alpha val="6000"/>
                </a:schemeClr>
              </a:solidFill>
              <a:ln>
                <a:solidFill>
                  <a:schemeClr val="bg1">
                    <a:alpha val="6000"/>
                  </a:schemeClr>
                </a:solidFill>
              </a:ln>
            </p:spPr>
            <p:style>
              <a:lnRef idx="1">
                <a:schemeClr val="accent1"/>
              </a:lnRef>
              <a:fillRef idx="0">
                <a:schemeClr val="accent1"/>
              </a:fillRef>
              <a:effectRef idx="0">
                <a:schemeClr val="accent1"/>
              </a:effectRef>
              <a:fontRef idx="minor">
                <a:schemeClr val="tx1"/>
              </a:fontRef>
            </p:style>
          </p:cxnSp>
        </p:grpSp>
        <p:grpSp>
          <p:nvGrpSpPr>
            <p:cNvPr id="28" name="Group 27">
              <a:extLst>
                <a:ext uri="{FF2B5EF4-FFF2-40B4-BE49-F238E27FC236}">
                  <a16:creationId xmlns:a16="http://schemas.microsoft.com/office/drawing/2014/main" id="{A5989D24-3EEB-4134-9A77-2F892E87266D}"/>
                </a:ext>
              </a:extLst>
            </p:cNvPr>
            <p:cNvGrpSpPr/>
            <p:nvPr/>
          </p:nvGrpSpPr>
          <p:grpSpPr>
            <a:xfrm>
              <a:off x="0" y="5408831"/>
              <a:ext cx="12188825" cy="36000"/>
              <a:chOff x="0" y="5171915"/>
              <a:chExt cx="12188825" cy="36000"/>
            </a:xfrm>
          </p:grpSpPr>
          <p:sp>
            <p:nvSpPr>
              <p:cNvPr id="57" name="Oval 56">
                <a:extLst>
                  <a:ext uri="{FF2B5EF4-FFF2-40B4-BE49-F238E27FC236}">
                    <a16:creationId xmlns:a16="http://schemas.microsoft.com/office/drawing/2014/main" id="{60CFBEFE-6D55-47C1-98A9-6143CAFD8DC1}"/>
                  </a:ext>
                </a:extLst>
              </p:cNvPr>
              <p:cNvSpPr/>
              <p:nvPr/>
            </p:nvSpPr>
            <p:spPr>
              <a:xfrm>
                <a:off x="315694" y="5171915"/>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58" name="Oval 57">
                <a:extLst>
                  <a:ext uri="{FF2B5EF4-FFF2-40B4-BE49-F238E27FC236}">
                    <a16:creationId xmlns:a16="http://schemas.microsoft.com/office/drawing/2014/main" id="{B4274C95-5CE2-4AE1-BC4E-EF8CE1D397DE}"/>
                  </a:ext>
                </a:extLst>
              </p:cNvPr>
              <p:cNvSpPr/>
              <p:nvPr/>
            </p:nvSpPr>
            <p:spPr>
              <a:xfrm>
                <a:off x="1363097" y="5171915"/>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59" name="Oval 58">
                <a:extLst>
                  <a:ext uri="{FF2B5EF4-FFF2-40B4-BE49-F238E27FC236}">
                    <a16:creationId xmlns:a16="http://schemas.microsoft.com/office/drawing/2014/main" id="{62DF9A81-A882-4B93-B328-9BA75F6E277D}"/>
                  </a:ext>
                </a:extLst>
              </p:cNvPr>
              <p:cNvSpPr/>
              <p:nvPr/>
            </p:nvSpPr>
            <p:spPr>
              <a:xfrm>
                <a:off x="2410500" y="5171915"/>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60" name="Oval 59">
                <a:extLst>
                  <a:ext uri="{FF2B5EF4-FFF2-40B4-BE49-F238E27FC236}">
                    <a16:creationId xmlns:a16="http://schemas.microsoft.com/office/drawing/2014/main" id="{3CBFB7B6-ED88-46E2-9611-2EB4132B5A77}"/>
                  </a:ext>
                </a:extLst>
              </p:cNvPr>
              <p:cNvSpPr/>
              <p:nvPr/>
            </p:nvSpPr>
            <p:spPr>
              <a:xfrm>
                <a:off x="3457903" y="5171915"/>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61" name="Oval 60">
                <a:extLst>
                  <a:ext uri="{FF2B5EF4-FFF2-40B4-BE49-F238E27FC236}">
                    <a16:creationId xmlns:a16="http://schemas.microsoft.com/office/drawing/2014/main" id="{DC0B6062-9DAB-4852-A8AA-8D1E575563D2}"/>
                  </a:ext>
                </a:extLst>
              </p:cNvPr>
              <p:cNvSpPr/>
              <p:nvPr/>
            </p:nvSpPr>
            <p:spPr>
              <a:xfrm>
                <a:off x="4505306" y="5171915"/>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62" name="Oval 61">
                <a:extLst>
                  <a:ext uri="{FF2B5EF4-FFF2-40B4-BE49-F238E27FC236}">
                    <a16:creationId xmlns:a16="http://schemas.microsoft.com/office/drawing/2014/main" id="{3172D894-AFDD-46DA-9461-808076F8B415}"/>
                  </a:ext>
                </a:extLst>
              </p:cNvPr>
              <p:cNvSpPr/>
              <p:nvPr/>
            </p:nvSpPr>
            <p:spPr>
              <a:xfrm>
                <a:off x="5552709" y="5171915"/>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63" name="Oval 62">
                <a:extLst>
                  <a:ext uri="{FF2B5EF4-FFF2-40B4-BE49-F238E27FC236}">
                    <a16:creationId xmlns:a16="http://schemas.microsoft.com/office/drawing/2014/main" id="{9B9DC929-7794-4F41-9695-66916977D2FE}"/>
                  </a:ext>
                </a:extLst>
              </p:cNvPr>
              <p:cNvSpPr/>
              <p:nvPr/>
            </p:nvSpPr>
            <p:spPr>
              <a:xfrm>
                <a:off x="6600112" y="5171915"/>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64" name="Oval 63">
                <a:extLst>
                  <a:ext uri="{FF2B5EF4-FFF2-40B4-BE49-F238E27FC236}">
                    <a16:creationId xmlns:a16="http://schemas.microsoft.com/office/drawing/2014/main" id="{1242A3C2-863F-47C6-8B7F-20ADAF3811DC}"/>
                  </a:ext>
                </a:extLst>
              </p:cNvPr>
              <p:cNvSpPr/>
              <p:nvPr/>
            </p:nvSpPr>
            <p:spPr>
              <a:xfrm>
                <a:off x="7647515" y="5171915"/>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65" name="Oval 64">
                <a:extLst>
                  <a:ext uri="{FF2B5EF4-FFF2-40B4-BE49-F238E27FC236}">
                    <a16:creationId xmlns:a16="http://schemas.microsoft.com/office/drawing/2014/main" id="{94F30C1A-2E38-40E4-9049-70B724371332}"/>
                  </a:ext>
                </a:extLst>
              </p:cNvPr>
              <p:cNvSpPr/>
              <p:nvPr/>
            </p:nvSpPr>
            <p:spPr>
              <a:xfrm>
                <a:off x="8694918" y="5171915"/>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66" name="Oval 65">
                <a:extLst>
                  <a:ext uri="{FF2B5EF4-FFF2-40B4-BE49-F238E27FC236}">
                    <a16:creationId xmlns:a16="http://schemas.microsoft.com/office/drawing/2014/main" id="{8DBC3B61-7BCF-4A27-9706-3DCCE5779D79}"/>
                  </a:ext>
                </a:extLst>
              </p:cNvPr>
              <p:cNvSpPr/>
              <p:nvPr/>
            </p:nvSpPr>
            <p:spPr>
              <a:xfrm>
                <a:off x="9742321" y="5171915"/>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67" name="Oval 66">
                <a:extLst>
                  <a:ext uri="{FF2B5EF4-FFF2-40B4-BE49-F238E27FC236}">
                    <a16:creationId xmlns:a16="http://schemas.microsoft.com/office/drawing/2014/main" id="{231175F0-D5AC-471A-B70E-A8A82B4740D0}"/>
                  </a:ext>
                </a:extLst>
              </p:cNvPr>
              <p:cNvSpPr/>
              <p:nvPr/>
            </p:nvSpPr>
            <p:spPr>
              <a:xfrm>
                <a:off x="10789724" y="5171915"/>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68" name="Oval 67">
                <a:extLst>
                  <a:ext uri="{FF2B5EF4-FFF2-40B4-BE49-F238E27FC236}">
                    <a16:creationId xmlns:a16="http://schemas.microsoft.com/office/drawing/2014/main" id="{6C5F5984-D2EB-4117-9016-9926F4E35074}"/>
                  </a:ext>
                </a:extLst>
              </p:cNvPr>
              <p:cNvSpPr/>
              <p:nvPr/>
            </p:nvSpPr>
            <p:spPr>
              <a:xfrm>
                <a:off x="11837130" y="5171915"/>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cxnSp>
            <p:nvCxnSpPr>
              <p:cNvPr id="69" name="Straight Connector 68">
                <a:extLst>
                  <a:ext uri="{FF2B5EF4-FFF2-40B4-BE49-F238E27FC236}">
                    <a16:creationId xmlns:a16="http://schemas.microsoft.com/office/drawing/2014/main" id="{993F9850-906C-44EC-9550-3D0EF7CAC24D}"/>
                  </a:ext>
                </a:extLst>
              </p:cNvPr>
              <p:cNvCxnSpPr>
                <a:cxnSpLocks/>
              </p:cNvCxnSpPr>
              <p:nvPr/>
            </p:nvCxnSpPr>
            <p:spPr>
              <a:xfrm>
                <a:off x="0" y="5184221"/>
                <a:ext cx="12188825" cy="0"/>
              </a:xfrm>
              <a:prstGeom prst="line">
                <a:avLst/>
              </a:prstGeom>
              <a:solidFill>
                <a:schemeClr val="bg1">
                  <a:alpha val="6000"/>
                </a:schemeClr>
              </a:solidFill>
              <a:ln>
                <a:solidFill>
                  <a:schemeClr val="bg1">
                    <a:alpha val="6000"/>
                  </a:schemeClr>
                </a:solidFill>
              </a:ln>
            </p:spPr>
            <p:style>
              <a:lnRef idx="1">
                <a:schemeClr val="accent1"/>
              </a:lnRef>
              <a:fillRef idx="0">
                <a:schemeClr val="accent1"/>
              </a:fillRef>
              <a:effectRef idx="0">
                <a:schemeClr val="accent1"/>
              </a:effectRef>
              <a:fontRef idx="minor">
                <a:schemeClr val="tx1"/>
              </a:fontRef>
            </p:style>
          </p:cxnSp>
        </p:grpSp>
        <p:grpSp>
          <p:nvGrpSpPr>
            <p:cNvPr id="29" name="Group 28">
              <a:extLst>
                <a:ext uri="{FF2B5EF4-FFF2-40B4-BE49-F238E27FC236}">
                  <a16:creationId xmlns:a16="http://schemas.microsoft.com/office/drawing/2014/main" id="{DA83484C-EB3B-449C-AC87-FCF86B22EDB2}"/>
                </a:ext>
              </a:extLst>
            </p:cNvPr>
            <p:cNvGrpSpPr/>
            <p:nvPr/>
          </p:nvGrpSpPr>
          <p:grpSpPr>
            <a:xfrm>
              <a:off x="0" y="5984538"/>
              <a:ext cx="12188825" cy="36000"/>
              <a:chOff x="0" y="5721298"/>
              <a:chExt cx="12188825" cy="36000"/>
            </a:xfrm>
          </p:grpSpPr>
          <p:sp>
            <p:nvSpPr>
              <p:cNvPr id="44" name="Oval 43">
                <a:extLst>
                  <a:ext uri="{FF2B5EF4-FFF2-40B4-BE49-F238E27FC236}">
                    <a16:creationId xmlns:a16="http://schemas.microsoft.com/office/drawing/2014/main" id="{D0729241-11BE-4297-B3CF-076448C02122}"/>
                  </a:ext>
                </a:extLst>
              </p:cNvPr>
              <p:cNvSpPr/>
              <p:nvPr/>
            </p:nvSpPr>
            <p:spPr>
              <a:xfrm>
                <a:off x="315694" y="5721298"/>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5" name="Oval 44">
                <a:extLst>
                  <a:ext uri="{FF2B5EF4-FFF2-40B4-BE49-F238E27FC236}">
                    <a16:creationId xmlns:a16="http://schemas.microsoft.com/office/drawing/2014/main" id="{C76ECF74-8236-41C7-951A-3E5EBC71BD05}"/>
                  </a:ext>
                </a:extLst>
              </p:cNvPr>
              <p:cNvSpPr/>
              <p:nvPr/>
            </p:nvSpPr>
            <p:spPr>
              <a:xfrm>
                <a:off x="1363097" y="5721298"/>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6" name="Oval 45">
                <a:extLst>
                  <a:ext uri="{FF2B5EF4-FFF2-40B4-BE49-F238E27FC236}">
                    <a16:creationId xmlns:a16="http://schemas.microsoft.com/office/drawing/2014/main" id="{0657B15A-5E7F-4139-B9F8-73BB99EC8EB4}"/>
                  </a:ext>
                </a:extLst>
              </p:cNvPr>
              <p:cNvSpPr/>
              <p:nvPr/>
            </p:nvSpPr>
            <p:spPr>
              <a:xfrm>
                <a:off x="2410500" y="5721298"/>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7" name="Oval 46">
                <a:extLst>
                  <a:ext uri="{FF2B5EF4-FFF2-40B4-BE49-F238E27FC236}">
                    <a16:creationId xmlns:a16="http://schemas.microsoft.com/office/drawing/2014/main" id="{FE039E3D-309F-4266-9C52-8F12F180CC03}"/>
                  </a:ext>
                </a:extLst>
              </p:cNvPr>
              <p:cNvSpPr/>
              <p:nvPr/>
            </p:nvSpPr>
            <p:spPr>
              <a:xfrm>
                <a:off x="3457903" y="5721298"/>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8" name="Oval 47">
                <a:extLst>
                  <a:ext uri="{FF2B5EF4-FFF2-40B4-BE49-F238E27FC236}">
                    <a16:creationId xmlns:a16="http://schemas.microsoft.com/office/drawing/2014/main" id="{29AAD851-5959-4AB4-B50E-915962942408}"/>
                  </a:ext>
                </a:extLst>
              </p:cNvPr>
              <p:cNvSpPr/>
              <p:nvPr/>
            </p:nvSpPr>
            <p:spPr>
              <a:xfrm>
                <a:off x="4505306" y="5721298"/>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9" name="Oval 48">
                <a:extLst>
                  <a:ext uri="{FF2B5EF4-FFF2-40B4-BE49-F238E27FC236}">
                    <a16:creationId xmlns:a16="http://schemas.microsoft.com/office/drawing/2014/main" id="{94FBAED8-8FAB-4962-8D5D-6B02083AB180}"/>
                  </a:ext>
                </a:extLst>
              </p:cNvPr>
              <p:cNvSpPr/>
              <p:nvPr/>
            </p:nvSpPr>
            <p:spPr>
              <a:xfrm>
                <a:off x="5552709" y="5721298"/>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50" name="Oval 49">
                <a:extLst>
                  <a:ext uri="{FF2B5EF4-FFF2-40B4-BE49-F238E27FC236}">
                    <a16:creationId xmlns:a16="http://schemas.microsoft.com/office/drawing/2014/main" id="{011F1453-050A-4E80-960A-78748C8BB6A2}"/>
                  </a:ext>
                </a:extLst>
              </p:cNvPr>
              <p:cNvSpPr/>
              <p:nvPr/>
            </p:nvSpPr>
            <p:spPr>
              <a:xfrm>
                <a:off x="6600112" y="5721298"/>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51" name="Oval 50">
                <a:extLst>
                  <a:ext uri="{FF2B5EF4-FFF2-40B4-BE49-F238E27FC236}">
                    <a16:creationId xmlns:a16="http://schemas.microsoft.com/office/drawing/2014/main" id="{8361063D-6669-4E07-A4F1-456A8AC35EC6}"/>
                  </a:ext>
                </a:extLst>
              </p:cNvPr>
              <p:cNvSpPr/>
              <p:nvPr/>
            </p:nvSpPr>
            <p:spPr>
              <a:xfrm>
                <a:off x="7647515" y="5721298"/>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52" name="Oval 51">
                <a:extLst>
                  <a:ext uri="{FF2B5EF4-FFF2-40B4-BE49-F238E27FC236}">
                    <a16:creationId xmlns:a16="http://schemas.microsoft.com/office/drawing/2014/main" id="{4F47090A-FD79-4D48-A79F-9D33181459B8}"/>
                  </a:ext>
                </a:extLst>
              </p:cNvPr>
              <p:cNvSpPr/>
              <p:nvPr/>
            </p:nvSpPr>
            <p:spPr>
              <a:xfrm>
                <a:off x="8694918" y="5721298"/>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53" name="Oval 52">
                <a:extLst>
                  <a:ext uri="{FF2B5EF4-FFF2-40B4-BE49-F238E27FC236}">
                    <a16:creationId xmlns:a16="http://schemas.microsoft.com/office/drawing/2014/main" id="{273E61D8-9B63-40F5-BAC0-953E3EA0BFDE}"/>
                  </a:ext>
                </a:extLst>
              </p:cNvPr>
              <p:cNvSpPr/>
              <p:nvPr/>
            </p:nvSpPr>
            <p:spPr>
              <a:xfrm>
                <a:off x="9742321" y="5721298"/>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54" name="Oval 53">
                <a:extLst>
                  <a:ext uri="{FF2B5EF4-FFF2-40B4-BE49-F238E27FC236}">
                    <a16:creationId xmlns:a16="http://schemas.microsoft.com/office/drawing/2014/main" id="{A8A2A839-9502-4FB1-BB69-12064009C032}"/>
                  </a:ext>
                </a:extLst>
              </p:cNvPr>
              <p:cNvSpPr/>
              <p:nvPr/>
            </p:nvSpPr>
            <p:spPr>
              <a:xfrm>
                <a:off x="10789724" y="5721298"/>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55" name="Oval 54">
                <a:extLst>
                  <a:ext uri="{FF2B5EF4-FFF2-40B4-BE49-F238E27FC236}">
                    <a16:creationId xmlns:a16="http://schemas.microsoft.com/office/drawing/2014/main" id="{D94E1D33-8013-4FA5-829A-9833E4F99CF3}"/>
                  </a:ext>
                </a:extLst>
              </p:cNvPr>
              <p:cNvSpPr/>
              <p:nvPr/>
            </p:nvSpPr>
            <p:spPr>
              <a:xfrm>
                <a:off x="11837130" y="5721298"/>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cxnSp>
            <p:nvCxnSpPr>
              <p:cNvPr id="56" name="Straight Connector 55">
                <a:extLst>
                  <a:ext uri="{FF2B5EF4-FFF2-40B4-BE49-F238E27FC236}">
                    <a16:creationId xmlns:a16="http://schemas.microsoft.com/office/drawing/2014/main" id="{5A5AC0A7-51A7-41A6-A59F-CA186CD85156}"/>
                  </a:ext>
                </a:extLst>
              </p:cNvPr>
              <p:cNvCxnSpPr>
                <a:cxnSpLocks/>
              </p:cNvCxnSpPr>
              <p:nvPr/>
            </p:nvCxnSpPr>
            <p:spPr>
              <a:xfrm>
                <a:off x="0" y="5733238"/>
                <a:ext cx="12188825" cy="0"/>
              </a:xfrm>
              <a:prstGeom prst="line">
                <a:avLst/>
              </a:prstGeom>
              <a:solidFill>
                <a:schemeClr val="bg1">
                  <a:alpha val="6000"/>
                </a:schemeClr>
              </a:solidFill>
              <a:ln>
                <a:solidFill>
                  <a:schemeClr val="bg1">
                    <a:alpha val="6000"/>
                  </a:schemeClr>
                </a:solidFill>
              </a:ln>
            </p:spPr>
            <p:style>
              <a:lnRef idx="1">
                <a:schemeClr val="accent1"/>
              </a:lnRef>
              <a:fillRef idx="0">
                <a:schemeClr val="accent1"/>
              </a:fillRef>
              <a:effectRef idx="0">
                <a:schemeClr val="accent1"/>
              </a:effectRef>
              <a:fontRef idx="minor">
                <a:schemeClr val="tx1"/>
              </a:fontRef>
            </p:style>
          </p:cxnSp>
        </p:grpSp>
        <p:grpSp>
          <p:nvGrpSpPr>
            <p:cNvPr id="30" name="Group 29">
              <a:extLst>
                <a:ext uri="{FF2B5EF4-FFF2-40B4-BE49-F238E27FC236}">
                  <a16:creationId xmlns:a16="http://schemas.microsoft.com/office/drawing/2014/main" id="{68842BDA-2933-49C1-8D1B-4F1E7D772906}"/>
                </a:ext>
              </a:extLst>
            </p:cNvPr>
            <p:cNvGrpSpPr/>
            <p:nvPr/>
          </p:nvGrpSpPr>
          <p:grpSpPr>
            <a:xfrm>
              <a:off x="0" y="6560242"/>
              <a:ext cx="12188825" cy="36000"/>
              <a:chOff x="0" y="6270682"/>
              <a:chExt cx="12188825" cy="36000"/>
            </a:xfrm>
          </p:grpSpPr>
          <p:sp>
            <p:nvSpPr>
              <p:cNvPr id="31" name="Oval 30">
                <a:extLst>
                  <a:ext uri="{FF2B5EF4-FFF2-40B4-BE49-F238E27FC236}">
                    <a16:creationId xmlns:a16="http://schemas.microsoft.com/office/drawing/2014/main" id="{287AA1D3-F2DF-4AC9-A9C4-4423E9329922}"/>
                  </a:ext>
                </a:extLst>
              </p:cNvPr>
              <p:cNvSpPr/>
              <p:nvPr/>
            </p:nvSpPr>
            <p:spPr>
              <a:xfrm>
                <a:off x="315694" y="6270682"/>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32" name="Oval 31">
                <a:extLst>
                  <a:ext uri="{FF2B5EF4-FFF2-40B4-BE49-F238E27FC236}">
                    <a16:creationId xmlns:a16="http://schemas.microsoft.com/office/drawing/2014/main" id="{1F3C2F4C-90BF-42EA-B73E-7F66A0D61B66}"/>
                  </a:ext>
                </a:extLst>
              </p:cNvPr>
              <p:cNvSpPr/>
              <p:nvPr/>
            </p:nvSpPr>
            <p:spPr>
              <a:xfrm>
                <a:off x="1363097" y="6270682"/>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33" name="Oval 32">
                <a:extLst>
                  <a:ext uri="{FF2B5EF4-FFF2-40B4-BE49-F238E27FC236}">
                    <a16:creationId xmlns:a16="http://schemas.microsoft.com/office/drawing/2014/main" id="{239F143F-8E95-4FA1-B15C-6EABFD57CBE6}"/>
                  </a:ext>
                </a:extLst>
              </p:cNvPr>
              <p:cNvSpPr/>
              <p:nvPr/>
            </p:nvSpPr>
            <p:spPr>
              <a:xfrm>
                <a:off x="2410500" y="6270682"/>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34" name="Oval 33">
                <a:extLst>
                  <a:ext uri="{FF2B5EF4-FFF2-40B4-BE49-F238E27FC236}">
                    <a16:creationId xmlns:a16="http://schemas.microsoft.com/office/drawing/2014/main" id="{21E484DD-C94F-47D5-940C-50488B8EFC68}"/>
                  </a:ext>
                </a:extLst>
              </p:cNvPr>
              <p:cNvSpPr/>
              <p:nvPr/>
            </p:nvSpPr>
            <p:spPr>
              <a:xfrm>
                <a:off x="3457903" y="6270682"/>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35" name="Oval 34">
                <a:extLst>
                  <a:ext uri="{FF2B5EF4-FFF2-40B4-BE49-F238E27FC236}">
                    <a16:creationId xmlns:a16="http://schemas.microsoft.com/office/drawing/2014/main" id="{1BA81896-609E-4E88-8595-A95570FFEF1D}"/>
                  </a:ext>
                </a:extLst>
              </p:cNvPr>
              <p:cNvSpPr/>
              <p:nvPr/>
            </p:nvSpPr>
            <p:spPr>
              <a:xfrm>
                <a:off x="4505306" y="6270682"/>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36" name="Oval 35">
                <a:extLst>
                  <a:ext uri="{FF2B5EF4-FFF2-40B4-BE49-F238E27FC236}">
                    <a16:creationId xmlns:a16="http://schemas.microsoft.com/office/drawing/2014/main" id="{82E72873-4A86-4A0C-B3BA-CA5D6BE03DFF}"/>
                  </a:ext>
                </a:extLst>
              </p:cNvPr>
              <p:cNvSpPr/>
              <p:nvPr/>
            </p:nvSpPr>
            <p:spPr>
              <a:xfrm>
                <a:off x="5552709" y="6270682"/>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37" name="Oval 36">
                <a:extLst>
                  <a:ext uri="{FF2B5EF4-FFF2-40B4-BE49-F238E27FC236}">
                    <a16:creationId xmlns:a16="http://schemas.microsoft.com/office/drawing/2014/main" id="{6BBDAB66-FB0B-42C1-9C29-87D4BE0ACD39}"/>
                  </a:ext>
                </a:extLst>
              </p:cNvPr>
              <p:cNvSpPr/>
              <p:nvPr/>
            </p:nvSpPr>
            <p:spPr>
              <a:xfrm>
                <a:off x="6600112" y="6270682"/>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38" name="Oval 37">
                <a:extLst>
                  <a:ext uri="{FF2B5EF4-FFF2-40B4-BE49-F238E27FC236}">
                    <a16:creationId xmlns:a16="http://schemas.microsoft.com/office/drawing/2014/main" id="{C47118CD-6BE0-41F4-9801-154E8421EF7D}"/>
                  </a:ext>
                </a:extLst>
              </p:cNvPr>
              <p:cNvSpPr/>
              <p:nvPr/>
            </p:nvSpPr>
            <p:spPr>
              <a:xfrm>
                <a:off x="7647515" y="6270682"/>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39" name="Oval 38">
                <a:extLst>
                  <a:ext uri="{FF2B5EF4-FFF2-40B4-BE49-F238E27FC236}">
                    <a16:creationId xmlns:a16="http://schemas.microsoft.com/office/drawing/2014/main" id="{5657B4DA-0992-4B57-8ACA-8DEE1FA213E8}"/>
                  </a:ext>
                </a:extLst>
              </p:cNvPr>
              <p:cNvSpPr/>
              <p:nvPr/>
            </p:nvSpPr>
            <p:spPr>
              <a:xfrm>
                <a:off x="8694918" y="6270682"/>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0" name="Oval 39">
                <a:extLst>
                  <a:ext uri="{FF2B5EF4-FFF2-40B4-BE49-F238E27FC236}">
                    <a16:creationId xmlns:a16="http://schemas.microsoft.com/office/drawing/2014/main" id="{80A4368E-F5ED-4A98-A815-F13A3749B65C}"/>
                  </a:ext>
                </a:extLst>
              </p:cNvPr>
              <p:cNvSpPr/>
              <p:nvPr/>
            </p:nvSpPr>
            <p:spPr>
              <a:xfrm>
                <a:off x="9742321" y="6270682"/>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1" name="Oval 40">
                <a:extLst>
                  <a:ext uri="{FF2B5EF4-FFF2-40B4-BE49-F238E27FC236}">
                    <a16:creationId xmlns:a16="http://schemas.microsoft.com/office/drawing/2014/main" id="{826EDD28-6BF4-4201-9F06-FF969D11C0CC}"/>
                  </a:ext>
                </a:extLst>
              </p:cNvPr>
              <p:cNvSpPr/>
              <p:nvPr/>
            </p:nvSpPr>
            <p:spPr>
              <a:xfrm>
                <a:off x="10789724" y="6270682"/>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2" name="Oval 41">
                <a:extLst>
                  <a:ext uri="{FF2B5EF4-FFF2-40B4-BE49-F238E27FC236}">
                    <a16:creationId xmlns:a16="http://schemas.microsoft.com/office/drawing/2014/main" id="{3EB5E2C6-28E8-4975-AC31-A2119549A08F}"/>
                  </a:ext>
                </a:extLst>
              </p:cNvPr>
              <p:cNvSpPr/>
              <p:nvPr/>
            </p:nvSpPr>
            <p:spPr>
              <a:xfrm>
                <a:off x="11837130" y="6270682"/>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cxnSp>
            <p:nvCxnSpPr>
              <p:cNvPr id="43" name="Straight Connector 42">
                <a:extLst>
                  <a:ext uri="{FF2B5EF4-FFF2-40B4-BE49-F238E27FC236}">
                    <a16:creationId xmlns:a16="http://schemas.microsoft.com/office/drawing/2014/main" id="{51D6D697-FECF-4103-9E66-D707A269B2E1}"/>
                  </a:ext>
                </a:extLst>
              </p:cNvPr>
              <p:cNvCxnSpPr>
                <a:cxnSpLocks/>
              </p:cNvCxnSpPr>
              <p:nvPr/>
            </p:nvCxnSpPr>
            <p:spPr>
              <a:xfrm>
                <a:off x="0" y="6282257"/>
                <a:ext cx="12188825" cy="0"/>
              </a:xfrm>
              <a:prstGeom prst="line">
                <a:avLst/>
              </a:prstGeom>
              <a:solidFill>
                <a:schemeClr val="bg1">
                  <a:alpha val="6000"/>
                </a:schemeClr>
              </a:solidFill>
              <a:ln>
                <a:solidFill>
                  <a:schemeClr val="bg1">
                    <a:alpha val="6000"/>
                  </a:schemeClr>
                </a:solidFill>
              </a:ln>
            </p:spPr>
            <p:style>
              <a:lnRef idx="1">
                <a:schemeClr val="accent1"/>
              </a:lnRef>
              <a:fillRef idx="0">
                <a:schemeClr val="accent1"/>
              </a:fillRef>
              <a:effectRef idx="0">
                <a:schemeClr val="accent1"/>
              </a:effectRef>
              <a:fontRef idx="minor">
                <a:schemeClr val="tx1"/>
              </a:fontRef>
            </p:style>
          </p:cxnSp>
        </p:grpSp>
      </p:grpSp>
      <p:sp>
        <p:nvSpPr>
          <p:cNvPr id="187" name="Freeform 5">
            <a:extLst>
              <a:ext uri="{FF2B5EF4-FFF2-40B4-BE49-F238E27FC236}">
                <a16:creationId xmlns:a16="http://schemas.microsoft.com/office/drawing/2014/main" id="{7F423774-5CE9-4760-B0CE-F7358CA1D5D1}"/>
              </a:ext>
            </a:extLst>
          </p:cNvPr>
          <p:cNvSpPr>
            <a:spLocks/>
          </p:cNvSpPr>
          <p:nvPr/>
        </p:nvSpPr>
        <p:spPr bwMode="auto">
          <a:xfrm>
            <a:off x="3345117" y="653731"/>
            <a:ext cx="5591240" cy="5396412"/>
          </a:xfrm>
          <a:custGeom>
            <a:avLst/>
            <a:gdLst>
              <a:gd name="T0" fmla="*/ 0 w 11955"/>
              <a:gd name="T1" fmla="*/ 2814 h 6631"/>
              <a:gd name="T2" fmla="*/ 0 w 11955"/>
              <a:gd name="T3" fmla="*/ 5362 h 6631"/>
              <a:gd name="T4" fmla="*/ 108 w 11955"/>
              <a:gd name="T5" fmla="*/ 6359 h 6631"/>
              <a:gd name="T6" fmla="*/ 474 w 11955"/>
              <a:gd name="T7" fmla="*/ 5841 h 6631"/>
              <a:gd name="T8" fmla="*/ 903 w 11955"/>
              <a:gd name="T9" fmla="*/ 5385 h 6631"/>
              <a:gd name="T10" fmla="*/ 1388 w 11955"/>
              <a:gd name="T11" fmla="*/ 4989 h 6631"/>
              <a:gd name="T12" fmla="*/ 1921 w 11955"/>
              <a:gd name="T13" fmla="*/ 4652 h 6631"/>
              <a:gd name="T14" fmla="*/ 2494 w 11955"/>
              <a:gd name="T15" fmla="*/ 4371 h 6631"/>
              <a:gd name="T16" fmla="*/ 3101 w 11955"/>
              <a:gd name="T17" fmla="*/ 4146 h 6631"/>
              <a:gd name="T18" fmla="*/ 3734 w 11955"/>
              <a:gd name="T19" fmla="*/ 3972 h 6631"/>
              <a:gd name="T20" fmla="*/ 4386 w 11955"/>
              <a:gd name="T21" fmla="*/ 3847 h 6631"/>
              <a:gd name="T22" fmla="*/ 5051 w 11955"/>
              <a:gd name="T23" fmla="*/ 3770 h 6631"/>
              <a:gd name="T24" fmla="*/ 5720 w 11955"/>
              <a:gd name="T25" fmla="*/ 3741 h 6631"/>
              <a:gd name="T26" fmla="*/ 6357 w 11955"/>
              <a:gd name="T27" fmla="*/ 3752 h 6631"/>
              <a:gd name="T28" fmla="*/ 6999 w 11955"/>
              <a:gd name="T29" fmla="*/ 3805 h 6631"/>
              <a:gd name="T30" fmla="*/ 7658 w 11955"/>
              <a:gd name="T31" fmla="*/ 3900 h 6631"/>
              <a:gd name="T32" fmla="*/ 8319 w 11955"/>
              <a:gd name="T33" fmla="*/ 4041 h 6631"/>
              <a:gd name="T34" fmla="*/ 8970 w 11955"/>
              <a:gd name="T35" fmla="*/ 4233 h 6631"/>
              <a:gd name="T36" fmla="*/ 9598 w 11955"/>
              <a:gd name="T37" fmla="*/ 4478 h 6631"/>
              <a:gd name="T38" fmla="*/ 10191 w 11955"/>
              <a:gd name="T39" fmla="*/ 4780 h 6631"/>
              <a:gd name="T40" fmla="*/ 10735 w 11955"/>
              <a:gd name="T41" fmla="*/ 5143 h 6631"/>
              <a:gd name="T42" fmla="*/ 11220 w 11955"/>
              <a:gd name="T43" fmla="*/ 5570 h 6631"/>
              <a:gd name="T44" fmla="*/ 11631 w 11955"/>
              <a:gd name="T45" fmla="*/ 6064 h 6631"/>
              <a:gd name="T46" fmla="*/ 11955 w 11955"/>
              <a:gd name="T47" fmla="*/ 6631 h 6631"/>
              <a:gd name="T48" fmla="*/ 11841 w 11955"/>
              <a:gd name="T49" fmla="*/ 260 h 6631"/>
              <a:gd name="T50" fmla="*/ 11450 w 11955"/>
              <a:gd name="T51" fmla="*/ 779 h 6631"/>
              <a:gd name="T52" fmla="*/ 10994 w 11955"/>
              <a:gd name="T53" fmla="*/ 1227 h 6631"/>
              <a:gd name="T54" fmla="*/ 10480 w 11955"/>
              <a:gd name="T55" fmla="*/ 1611 h 6631"/>
              <a:gd name="T56" fmla="*/ 9921 w 11955"/>
              <a:gd name="T57" fmla="*/ 1931 h 6631"/>
              <a:gd name="T58" fmla="*/ 9325 w 11955"/>
              <a:gd name="T59" fmla="*/ 2194 h 6631"/>
              <a:gd name="T60" fmla="*/ 8702 w 11955"/>
              <a:gd name="T61" fmla="*/ 2403 h 6631"/>
              <a:gd name="T62" fmla="*/ 8063 w 11955"/>
              <a:gd name="T63" fmla="*/ 2562 h 6631"/>
              <a:gd name="T64" fmla="*/ 7417 w 11955"/>
              <a:gd name="T65" fmla="*/ 2674 h 6631"/>
              <a:gd name="T66" fmla="*/ 6776 w 11955"/>
              <a:gd name="T67" fmla="*/ 2746 h 6631"/>
              <a:gd name="T68" fmla="*/ 6148 w 11955"/>
              <a:gd name="T69" fmla="*/ 2781 h 6631"/>
              <a:gd name="T70" fmla="*/ 5497 w 11955"/>
              <a:gd name="T71" fmla="*/ 2780 h 6631"/>
              <a:gd name="T72" fmla="*/ 4831 w 11955"/>
              <a:gd name="T73" fmla="*/ 2732 h 6631"/>
              <a:gd name="T74" fmla="*/ 4172 w 11955"/>
              <a:gd name="T75" fmla="*/ 2639 h 6631"/>
              <a:gd name="T76" fmla="*/ 3529 w 11955"/>
              <a:gd name="T77" fmla="*/ 2495 h 6631"/>
              <a:gd name="T78" fmla="*/ 2908 w 11955"/>
              <a:gd name="T79" fmla="*/ 2302 h 6631"/>
              <a:gd name="T80" fmla="*/ 2313 w 11955"/>
              <a:gd name="T81" fmla="*/ 2055 h 6631"/>
              <a:gd name="T82" fmla="*/ 1754 w 11955"/>
              <a:gd name="T83" fmla="*/ 1757 h 6631"/>
              <a:gd name="T84" fmla="*/ 1237 w 11955"/>
              <a:gd name="T85" fmla="*/ 1403 h 6631"/>
              <a:gd name="T86" fmla="*/ 768 w 11955"/>
              <a:gd name="T87" fmla="*/ 993 h 6631"/>
              <a:gd name="T88" fmla="*/ 352 w 11955"/>
              <a:gd name="T89" fmla="*/ 526 h 6631"/>
              <a:gd name="T90" fmla="*/ 0 w 11955"/>
              <a:gd name="T91" fmla="*/ 0 h 6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955" h="6631">
                <a:moveTo>
                  <a:pt x="0" y="0"/>
                </a:moveTo>
                <a:lnTo>
                  <a:pt x="0" y="1968"/>
                </a:lnTo>
                <a:lnTo>
                  <a:pt x="0" y="2814"/>
                </a:lnTo>
                <a:lnTo>
                  <a:pt x="0" y="3661"/>
                </a:lnTo>
                <a:lnTo>
                  <a:pt x="0" y="4484"/>
                </a:lnTo>
                <a:lnTo>
                  <a:pt x="0" y="5362"/>
                </a:lnTo>
                <a:lnTo>
                  <a:pt x="0" y="6204"/>
                </a:lnTo>
                <a:lnTo>
                  <a:pt x="0" y="6546"/>
                </a:lnTo>
                <a:lnTo>
                  <a:pt x="108" y="6359"/>
                </a:lnTo>
                <a:lnTo>
                  <a:pt x="222" y="6180"/>
                </a:lnTo>
                <a:lnTo>
                  <a:pt x="345" y="6007"/>
                </a:lnTo>
                <a:lnTo>
                  <a:pt x="474" y="5841"/>
                </a:lnTo>
                <a:lnTo>
                  <a:pt x="611" y="5683"/>
                </a:lnTo>
                <a:lnTo>
                  <a:pt x="754" y="5530"/>
                </a:lnTo>
                <a:lnTo>
                  <a:pt x="903" y="5385"/>
                </a:lnTo>
                <a:lnTo>
                  <a:pt x="1060" y="5247"/>
                </a:lnTo>
                <a:lnTo>
                  <a:pt x="1221" y="5115"/>
                </a:lnTo>
                <a:lnTo>
                  <a:pt x="1388" y="4989"/>
                </a:lnTo>
                <a:lnTo>
                  <a:pt x="1561" y="4871"/>
                </a:lnTo>
                <a:lnTo>
                  <a:pt x="1739" y="4758"/>
                </a:lnTo>
                <a:lnTo>
                  <a:pt x="1921" y="4652"/>
                </a:lnTo>
                <a:lnTo>
                  <a:pt x="2108" y="4553"/>
                </a:lnTo>
                <a:lnTo>
                  <a:pt x="2299" y="4460"/>
                </a:lnTo>
                <a:lnTo>
                  <a:pt x="2494" y="4371"/>
                </a:lnTo>
                <a:lnTo>
                  <a:pt x="2694" y="4291"/>
                </a:lnTo>
                <a:lnTo>
                  <a:pt x="2896" y="4215"/>
                </a:lnTo>
                <a:lnTo>
                  <a:pt x="3101" y="4146"/>
                </a:lnTo>
                <a:lnTo>
                  <a:pt x="3310" y="4082"/>
                </a:lnTo>
                <a:lnTo>
                  <a:pt x="3521" y="4023"/>
                </a:lnTo>
                <a:lnTo>
                  <a:pt x="3734" y="3972"/>
                </a:lnTo>
                <a:lnTo>
                  <a:pt x="3951" y="3924"/>
                </a:lnTo>
                <a:lnTo>
                  <a:pt x="4167" y="3883"/>
                </a:lnTo>
                <a:lnTo>
                  <a:pt x="4386" y="3847"/>
                </a:lnTo>
                <a:lnTo>
                  <a:pt x="4607" y="3816"/>
                </a:lnTo>
                <a:lnTo>
                  <a:pt x="4828" y="3791"/>
                </a:lnTo>
                <a:lnTo>
                  <a:pt x="5051" y="3770"/>
                </a:lnTo>
                <a:lnTo>
                  <a:pt x="5274" y="3755"/>
                </a:lnTo>
                <a:lnTo>
                  <a:pt x="5497" y="3746"/>
                </a:lnTo>
                <a:lnTo>
                  <a:pt x="5720" y="3741"/>
                </a:lnTo>
                <a:lnTo>
                  <a:pt x="5943" y="3740"/>
                </a:lnTo>
                <a:lnTo>
                  <a:pt x="6148" y="3745"/>
                </a:lnTo>
                <a:lnTo>
                  <a:pt x="6357" y="3752"/>
                </a:lnTo>
                <a:lnTo>
                  <a:pt x="6568" y="3765"/>
                </a:lnTo>
                <a:lnTo>
                  <a:pt x="6782" y="3783"/>
                </a:lnTo>
                <a:lnTo>
                  <a:pt x="6999" y="3805"/>
                </a:lnTo>
                <a:lnTo>
                  <a:pt x="7218" y="3831"/>
                </a:lnTo>
                <a:lnTo>
                  <a:pt x="7437" y="3863"/>
                </a:lnTo>
                <a:lnTo>
                  <a:pt x="7658" y="3900"/>
                </a:lnTo>
                <a:lnTo>
                  <a:pt x="7878" y="3941"/>
                </a:lnTo>
                <a:lnTo>
                  <a:pt x="8098" y="3988"/>
                </a:lnTo>
                <a:lnTo>
                  <a:pt x="8319" y="4041"/>
                </a:lnTo>
                <a:lnTo>
                  <a:pt x="8538" y="4098"/>
                </a:lnTo>
                <a:lnTo>
                  <a:pt x="8754" y="4162"/>
                </a:lnTo>
                <a:lnTo>
                  <a:pt x="8970" y="4233"/>
                </a:lnTo>
                <a:lnTo>
                  <a:pt x="9182" y="4307"/>
                </a:lnTo>
                <a:lnTo>
                  <a:pt x="9391" y="4389"/>
                </a:lnTo>
                <a:lnTo>
                  <a:pt x="9598" y="4478"/>
                </a:lnTo>
                <a:lnTo>
                  <a:pt x="9800" y="4571"/>
                </a:lnTo>
                <a:lnTo>
                  <a:pt x="9997" y="4673"/>
                </a:lnTo>
                <a:lnTo>
                  <a:pt x="10191" y="4780"/>
                </a:lnTo>
                <a:lnTo>
                  <a:pt x="10378" y="4894"/>
                </a:lnTo>
                <a:lnTo>
                  <a:pt x="10560" y="5015"/>
                </a:lnTo>
                <a:lnTo>
                  <a:pt x="10735" y="5143"/>
                </a:lnTo>
                <a:lnTo>
                  <a:pt x="10905" y="5278"/>
                </a:lnTo>
                <a:lnTo>
                  <a:pt x="11066" y="5420"/>
                </a:lnTo>
                <a:lnTo>
                  <a:pt x="11220" y="5570"/>
                </a:lnTo>
                <a:lnTo>
                  <a:pt x="11366" y="5727"/>
                </a:lnTo>
                <a:lnTo>
                  <a:pt x="11503" y="5893"/>
                </a:lnTo>
                <a:lnTo>
                  <a:pt x="11631" y="6064"/>
                </a:lnTo>
                <a:lnTo>
                  <a:pt x="11749" y="6245"/>
                </a:lnTo>
                <a:lnTo>
                  <a:pt x="11858" y="6434"/>
                </a:lnTo>
                <a:lnTo>
                  <a:pt x="11955" y="6631"/>
                </a:lnTo>
                <a:lnTo>
                  <a:pt x="11955" y="1417"/>
                </a:lnTo>
                <a:lnTo>
                  <a:pt x="11955" y="71"/>
                </a:lnTo>
                <a:lnTo>
                  <a:pt x="11841" y="260"/>
                </a:lnTo>
                <a:lnTo>
                  <a:pt x="11720" y="442"/>
                </a:lnTo>
                <a:lnTo>
                  <a:pt x="11589" y="614"/>
                </a:lnTo>
                <a:lnTo>
                  <a:pt x="11450" y="779"/>
                </a:lnTo>
                <a:lnTo>
                  <a:pt x="11306" y="937"/>
                </a:lnTo>
                <a:lnTo>
                  <a:pt x="11153" y="1085"/>
                </a:lnTo>
                <a:lnTo>
                  <a:pt x="10994" y="1227"/>
                </a:lnTo>
                <a:lnTo>
                  <a:pt x="10829" y="1362"/>
                </a:lnTo>
                <a:lnTo>
                  <a:pt x="10657" y="1490"/>
                </a:lnTo>
                <a:lnTo>
                  <a:pt x="10480" y="1611"/>
                </a:lnTo>
                <a:lnTo>
                  <a:pt x="10299" y="1723"/>
                </a:lnTo>
                <a:lnTo>
                  <a:pt x="10111" y="1831"/>
                </a:lnTo>
                <a:lnTo>
                  <a:pt x="9921" y="1931"/>
                </a:lnTo>
                <a:lnTo>
                  <a:pt x="9726" y="2025"/>
                </a:lnTo>
                <a:lnTo>
                  <a:pt x="9526" y="2112"/>
                </a:lnTo>
                <a:lnTo>
                  <a:pt x="9325" y="2194"/>
                </a:lnTo>
                <a:lnTo>
                  <a:pt x="9120" y="2269"/>
                </a:lnTo>
                <a:lnTo>
                  <a:pt x="8911" y="2339"/>
                </a:lnTo>
                <a:lnTo>
                  <a:pt x="8702" y="2403"/>
                </a:lnTo>
                <a:lnTo>
                  <a:pt x="8489" y="2460"/>
                </a:lnTo>
                <a:lnTo>
                  <a:pt x="8277" y="2514"/>
                </a:lnTo>
                <a:lnTo>
                  <a:pt x="8063" y="2562"/>
                </a:lnTo>
                <a:lnTo>
                  <a:pt x="7847" y="2604"/>
                </a:lnTo>
                <a:lnTo>
                  <a:pt x="7632" y="2642"/>
                </a:lnTo>
                <a:lnTo>
                  <a:pt x="7417" y="2674"/>
                </a:lnTo>
                <a:lnTo>
                  <a:pt x="7203" y="2703"/>
                </a:lnTo>
                <a:lnTo>
                  <a:pt x="6989" y="2727"/>
                </a:lnTo>
                <a:lnTo>
                  <a:pt x="6776" y="2746"/>
                </a:lnTo>
                <a:lnTo>
                  <a:pt x="6565" y="2762"/>
                </a:lnTo>
                <a:lnTo>
                  <a:pt x="6354" y="2773"/>
                </a:lnTo>
                <a:lnTo>
                  <a:pt x="6148" y="2781"/>
                </a:lnTo>
                <a:lnTo>
                  <a:pt x="5943" y="2785"/>
                </a:lnTo>
                <a:lnTo>
                  <a:pt x="5720" y="2785"/>
                </a:lnTo>
                <a:lnTo>
                  <a:pt x="5497" y="2780"/>
                </a:lnTo>
                <a:lnTo>
                  <a:pt x="5274" y="2769"/>
                </a:lnTo>
                <a:lnTo>
                  <a:pt x="5053" y="2753"/>
                </a:lnTo>
                <a:lnTo>
                  <a:pt x="4831" y="2732"/>
                </a:lnTo>
                <a:lnTo>
                  <a:pt x="4610" y="2707"/>
                </a:lnTo>
                <a:lnTo>
                  <a:pt x="4391" y="2674"/>
                </a:lnTo>
                <a:lnTo>
                  <a:pt x="4172" y="2639"/>
                </a:lnTo>
                <a:lnTo>
                  <a:pt x="3956" y="2596"/>
                </a:lnTo>
                <a:lnTo>
                  <a:pt x="3742" y="2548"/>
                </a:lnTo>
                <a:lnTo>
                  <a:pt x="3529" y="2495"/>
                </a:lnTo>
                <a:lnTo>
                  <a:pt x="3319" y="2436"/>
                </a:lnTo>
                <a:lnTo>
                  <a:pt x="3111" y="2371"/>
                </a:lnTo>
                <a:lnTo>
                  <a:pt x="2908" y="2302"/>
                </a:lnTo>
                <a:lnTo>
                  <a:pt x="2705" y="2225"/>
                </a:lnTo>
                <a:lnTo>
                  <a:pt x="2508" y="2143"/>
                </a:lnTo>
                <a:lnTo>
                  <a:pt x="2313" y="2055"/>
                </a:lnTo>
                <a:lnTo>
                  <a:pt x="2123" y="1962"/>
                </a:lnTo>
                <a:lnTo>
                  <a:pt x="1936" y="1862"/>
                </a:lnTo>
                <a:lnTo>
                  <a:pt x="1754" y="1757"/>
                </a:lnTo>
                <a:lnTo>
                  <a:pt x="1577" y="1645"/>
                </a:lnTo>
                <a:lnTo>
                  <a:pt x="1404" y="1527"/>
                </a:lnTo>
                <a:lnTo>
                  <a:pt x="1237" y="1403"/>
                </a:lnTo>
                <a:lnTo>
                  <a:pt x="1075" y="1272"/>
                </a:lnTo>
                <a:lnTo>
                  <a:pt x="919" y="1136"/>
                </a:lnTo>
                <a:lnTo>
                  <a:pt x="768" y="993"/>
                </a:lnTo>
                <a:lnTo>
                  <a:pt x="623" y="844"/>
                </a:lnTo>
                <a:lnTo>
                  <a:pt x="484" y="688"/>
                </a:lnTo>
                <a:lnTo>
                  <a:pt x="352" y="526"/>
                </a:lnTo>
                <a:lnTo>
                  <a:pt x="228" y="357"/>
                </a:lnTo>
                <a:lnTo>
                  <a:pt x="110" y="182"/>
                </a:lnTo>
                <a:lnTo>
                  <a:pt x="0" y="0"/>
                </a:lnTo>
                <a:close/>
              </a:path>
            </a:pathLst>
          </a:custGeom>
          <a:gradFill>
            <a:gsLst>
              <a:gs pos="64000">
                <a:srgbClr val="0F3A5C"/>
              </a:gs>
              <a:gs pos="41000">
                <a:srgbClr val="0F3A5C"/>
              </a:gs>
              <a:gs pos="14000">
                <a:srgbClr val="06538C"/>
              </a:gs>
              <a:gs pos="94000">
                <a:schemeClr val="accent1"/>
              </a:gs>
            </a:gsLst>
            <a:lin ang="0" scaled="1"/>
          </a:gradFill>
          <a:ln w="25400">
            <a:gradFill>
              <a:gsLst>
                <a:gs pos="58420">
                  <a:srgbClr val="0F3A5C"/>
                </a:gs>
                <a:gs pos="46000">
                  <a:srgbClr val="0F3A5C"/>
                </a:gs>
                <a:gs pos="0">
                  <a:schemeClr val="accent4"/>
                </a:gs>
                <a:gs pos="100000">
                  <a:schemeClr val="accent1">
                    <a:lumMod val="30000"/>
                    <a:lumOff val="70000"/>
                  </a:schemeClr>
                </a:gs>
              </a:gsLst>
              <a:lin ang="5400000" scaled="1"/>
            </a:grad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88" name="Freeform 26">
            <a:extLst>
              <a:ext uri="{FF2B5EF4-FFF2-40B4-BE49-F238E27FC236}">
                <a16:creationId xmlns:a16="http://schemas.microsoft.com/office/drawing/2014/main" id="{22C3FD59-D219-4CC2-8590-DF1CBA142734}"/>
              </a:ext>
            </a:extLst>
          </p:cNvPr>
          <p:cNvSpPr>
            <a:spLocks/>
          </p:cNvSpPr>
          <p:nvPr/>
        </p:nvSpPr>
        <p:spPr bwMode="auto">
          <a:xfrm>
            <a:off x="3345118" y="2242818"/>
            <a:ext cx="1166972" cy="1689002"/>
          </a:xfrm>
          <a:custGeom>
            <a:avLst/>
            <a:gdLst>
              <a:gd name="T0" fmla="*/ 0 w 2498"/>
              <a:gd name="T1" fmla="*/ 3613 h 3613"/>
              <a:gd name="T2" fmla="*/ 68 w 2498"/>
              <a:gd name="T3" fmla="*/ 3516 h 3613"/>
              <a:gd name="T4" fmla="*/ 137 w 2498"/>
              <a:gd name="T5" fmla="*/ 3423 h 3613"/>
              <a:gd name="T6" fmla="*/ 210 w 2498"/>
              <a:gd name="T7" fmla="*/ 3333 h 3613"/>
              <a:gd name="T8" fmla="*/ 286 w 2498"/>
              <a:gd name="T9" fmla="*/ 3247 h 3613"/>
              <a:gd name="T10" fmla="*/ 365 w 2498"/>
              <a:gd name="T11" fmla="*/ 3164 h 3613"/>
              <a:gd name="T12" fmla="*/ 449 w 2498"/>
              <a:gd name="T13" fmla="*/ 3085 h 3613"/>
              <a:gd name="T14" fmla="*/ 534 w 2498"/>
              <a:gd name="T15" fmla="*/ 3008 h 3613"/>
              <a:gd name="T16" fmla="*/ 624 w 2498"/>
              <a:gd name="T17" fmla="*/ 2933 h 3613"/>
              <a:gd name="T18" fmla="*/ 719 w 2498"/>
              <a:gd name="T19" fmla="*/ 2863 h 3613"/>
              <a:gd name="T20" fmla="*/ 819 w 2498"/>
              <a:gd name="T21" fmla="*/ 2794 h 3613"/>
              <a:gd name="T22" fmla="*/ 923 w 2498"/>
              <a:gd name="T23" fmla="*/ 2728 h 3613"/>
              <a:gd name="T24" fmla="*/ 1032 w 2498"/>
              <a:gd name="T25" fmla="*/ 2665 h 3613"/>
              <a:gd name="T26" fmla="*/ 1147 w 2498"/>
              <a:gd name="T27" fmla="*/ 2605 h 3613"/>
              <a:gd name="T28" fmla="*/ 1267 w 2498"/>
              <a:gd name="T29" fmla="*/ 2547 h 3613"/>
              <a:gd name="T30" fmla="*/ 1393 w 2498"/>
              <a:gd name="T31" fmla="*/ 2492 h 3613"/>
              <a:gd name="T32" fmla="*/ 1526 w 2498"/>
              <a:gd name="T33" fmla="*/ 2439 h 3613"/>
              <a:gd name="T34" fmla="*/ 2498 w 2498"/>
              <a:gd name="T35" fmla="*/ 1785 h 3613"/>
              <a:gd name="T36" fmla="*/ 1526 w 2498"/>
              <a:gd name="T37" fmla="*/ 1233 h 3613"/>
              <a:gd name="T38" fmla="*/ 1403 w 2498"/>
              <a:gd name="T39" fmla="*/ 1176 h 3613"/>
              <a:gd name="T40" fmla="*/ 1281 w 2498"/>
              <a:gd name="T41" fmla="*/ 1117 h 3613"/>
              <a:gd name="T42" fmla="*/ 1165 w 2498"/>
              <a:gd name="T43" fmla="*/ 1057 h 3613"/>
              <a:gd name="T44" fmla="*/ 1051 w 2498"/>
              <a:gd name="T45" fmla="*/ 993 h 3613"/>
              <a:gd name="T46" fmla="*/ 941 w 2498"/>
              <a:gd name="T47" fmla="*/ 926 h 3613"/>
              <a:gd name="T48" fmla="*/ 833 w 2498"/>
              <a:gd name="T49" fmla="*/ 858 h 3613"/>
              <a:gd name="T50" fmla="*/ 730 w 2498"/>
              <a:gd name="T51" fmla="*/ 786 h 3613"/>
              <a:gd name="T52" fmla="*/ 631 w 2498"/>
              <a:gd name="T53" fmla="*/ 712 h 3613"/>
              <a:gd name="T54" fmla="*/ 536 w 2498"/>
              <a:gd name="T55" fmla="*/ 635 h 3613"/>
              <a:gd name="T56" fmla="*/ 445 w 2498"/>
              <a:gd name="T57" fmla="*/ 555 h 3613"/>
              <a:gd name="T58" fmla="*/ 359 w 2498"/>
              <a:gd name="T59" fmla="*/ 470 h 3613"/>
              <a:gd name="T60" fmla="*/ 277 w 2498"/>
              <a:gd name="T61" fmla="*/ 383 h 3613"/>
              <a:gd name="T62" fmla="*/ 200 w 2498"/>
              <a:gd name="T63" fmla="*/ 293 h 3613"/>
              <a:gd name="T64" fmla="*/ 128 w 2498"/>
              <a:gd name="T65" fmla="*/ 198 h 3613"/>
              <a:gd name="T66" fmla="*/ 62 w 2498"/>
              <a:gd name="T67" fmla="*/ 101 h 3613"/>
              <a:gd name="T68" fmla="*/ 0 w 2498"/>
              <a:gd name="T69" fmla="*/ 0 h 3613"/>
              <a:gd name="T70" fmla="*/ 0 w 2498"/>
              <a:gd name="T71" fmla="*/ 1290 h 3613"/>
              <a:gd name="T72" fmla="*/ 0 w 2498"/>
              <a:gd name="T73" fmla="*/ 2960 h 3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498" h="3613">
                <a:moveTo>
                  <a:pt x="0" y="2960"/>
                </a:moveTo>
                <a:lnTo>
                  <a:pt x="0" y="3613"/>
                </a:lnTo>
                <a:lnTo>
                  <a:pt x="33" y="3564"/>
                </a:lnTo>
                <a:lnTo>
                  <a:pt x="68" y="3516"/>
                </a:lnTo>
                <a:lnTo>
                  <a:pt x="103" y="3469"/>
                </a:lnTo>
                <a:lnTo>
                  <a:pt x="137" y="3423"/>
                </a:lnTo>
                <a:lnTo>
                  <a:pt x="174" y="3378"/>
                </a:lnTo>
                <a:lnTo>
                  <a:pt x="210" y="3333"/>
                </a:lnTo>
                <a:lnTo>
                  <a:pt x="249" y="3290"/>
                </a:lnTo>
                <a:lnTo>
                  <a:pt x="286" y="3247"/>
                </a:lnTo>
                <a:lnTo>
                  <a:pt x="326" y="3205"/>
                </a:lnTo>
                <a:lnTo>
                  <a:pt x="365" y="3164"/>
                </a:lnTo>
                <a:lnTo>
                  <a:pt x="406" y="3124"/>
                </a:lnTo>
                <a:lnTo>
                  <a:pt x="449" y="3085"/>
                </a:lnTo>
                <a:lnTo>
                  <a:pt x="491" y="3045"/>
                </a:lnTo>
                <a:lnTo>
                  <a:pt x="534" y="3008"/>
                </a:lnTo>
                <a:lnTo>
                  <a:pt x="579" y="2970"/>
                </a:lnTo>
                <a:lnTo>
                  <a:pt x="624" y="2933"/>
                </a:lnTo>
                <a:lnTo>
                  <a:pt x="672" y="2897"/>
                </a:lnTo>
                <a:lnTo>
                  <a:pt x="719" y="2863"/>
                </a:lnTo>
                <a:lnTo>
                  <a:pt x="769" y="2828"/>
                </a:lnTo>
                <a:lnTo>
                  <a:pt x="819" y="2794"/>
                </a:lnTo>
                <a:lnTo>
                  <a:pt x="870" y="2760"/>
                </a:lnTo>
                <a:lnTo>
                  <a:pt x="923" y="2728"/>
                </a:lnTo>
                <a:lnTo>
                  <a:pt x="977" y="2696"/>
                </a:lnTo>
                <a:lnTo>
                  <a:pt x="1032" y="2665"/>
                </a:lnTo>
                <a:lnTo>
                  <a:pt x="1089" y="2635"/>
                </a:lnTo>
                <a:lnTo>
                  <a:pt x="1147" y="2605"/>
                </a:lnTo>
                <a:lnTo>
                  <a:pt x="1206" y="2576"/>
                </a:lnTo>
                <a:lnTo>
                  <a:pt x="1267" y="2547"/>
                </a:lnTo>
                <a:lnTo>
                  <a:pt x="1330" y="2519"/>
                </a:lnTo>
                <a:lnTo>
                  <a:pt x="1393" y="2492"/>
                </a:lnTo>
                <a:lnTo>
                  <a:pt x="1460" y="2465"/>
                </a:lnTo>
                <a:lnTo>
                  <a:pt x="1526" y="2439"/>
                </a:lnTo>
                <a:lnTo>
                  <a:pt x="1526" y="2901"/>
                </a:lnTo>
                <a:lnTo>
                  <a:pt x="2498" y="1785"/>
                </a:lnTo>
                <a:lnTo>
                  <a:pt x="1526" y="642"/>
                </a:lnTo>
                <a:lnTo>
                  <a:pt x="1526" y="1233"/>
                </a:lnTo>
                <a:lnTo>
                  <a:pt x="1463" y="1206"/>
                </a:lnTo>
                <a:lnTo>
                  <a:pt x="1403" y="1176"/>
                </a:lnTo>
                <a:lnTo>
                  <a:pt x="1342" y="1147"/>
                </a:lnTo>
                <a:lnTo>
                  <a:pt x="1281" y="1117"/>
                </a:lnTo>
                <a:lnTo>
                  <a:pt x="1223" y="1088"/>
                </a:lnTo>
                <a:lnTo>
                  <a:pt x="1165" y="1057"/>
                </a:lnTo>
                <a:lnTo>
                  <a:pt x="1107" y="1025"/>
                </a:lnTo>
                <a:lnTo>
                  <a:pt x="1051" y="993"/>
                </a:lnTo>
                <a:lnTo>
                  <a:pt x="994" y="960"/>
                </a:lnTo>
                <a:lnTo>
                  <a:pt x="941" y="926"/>
                </a:lnTo>
                <a:lnTo>
                  <a:pt x="887" y="893"/>
                </a:lnTo>
                <a:lnTo>
                  <a:pt x="833" y="858"/>
                </a:lnTo>
                <a:lnTo>
                  <a:pt x="782" y="822"/>
                </a:lnTo>
                <a:lnTo>
                  <a:pt x="730" y="786"/>
                </a:lnTo>
                <a:lnTo>
                  <a:pt x="681" y="749"/>
                </a:lnTo>
                <a:lnTo>
                  <a:pt x="631" y="712"/>
                </a:lnTo>
                <a:lnTo>
                  <a:pt x="583" y="674"/>
                </a:lnTo>
                <a:lnTo>
                  <a:pt x="536" y="635"/>
                </a:lnTo>
                <a:lnTo>
                  <a:pt x="490" y="594"/>
                </a:lnTo>
                <a:lnTo>
                  <a:pt x="445" y="555"/>
                </a:lnTo>
                <a:lnTo>
                  <a:pt x="401" y="512"/>
                </a:lnTo>
                <a:lnTo>
                  <a:pt x="359" y="470"/>
                </a:lnTo>
                <a:lnTo>
                  <a:pt x="318" y="428"/>
                </a:lnTo>
                <a:lnTo>
                  <a:pt x="277" y="383"/>
                </a:lnTo>
                <a:lnTo>
                  <a:pt x="238" y="338"/>
                </a:lnTo>
                <a:lnTo>
                  <a:pt x="200" y="293"/>
                </a:lnTo>
                <a:lnTo>
                  <a:pt x="164" y="246"/>
                </a:lnTo>
                <a:lnTo>
                  <a:pt x="128" y="198"/>
                </a:lnTo>
                <a:lnTo>
                  <a:pt x="95" y="151"/>
                </a:lnTo>
                <a:lnTo>
                  <a:pt x="62" y="101"/>
                </a:lnTo>
                <a:lnTo>
                  <a:pt x="30" y="51"/>
                </a:lnTo>
                <a:lnTo>
                  <a:pt x="0" y="0"/>
                </a:lnTo>
                <a:lnTo>
                  <a:pt x="0" y="444"/>
                </a:lnTo>
                <a:lnTo>
                  <a:pt x="0" y="1290"/>
                </a:lnTo>
                <a:lnTo>
                  <a:pt x="0" y="2137"/>
                </a:lnTo>
                <a:lnTo>
                  <a:pt x="0" y="2960"/>
                </a:lnTo>
                <a:close/>
              </a:path>
            </a:pathLst>
          </a:custGeom>
          <a:solidFill>
            <a:schemeClr val="accent4">
              <a:alpha val="78000"/>
            </a:schemeClr>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grpSp>
        <p:nvGrpSpPr>
          <p:cNvPr id="189" name="Group 188">
            <a:extLst>
              <a:ext uri="{FF2B5EF4-FFF2-40B4-BE49-F238E27FC236}">
                <a16:creationId xmlns:a16="http://schemas.microsoft.com/office/drawing/2014/main" id="{B99EFD7F-66FF-48C7-AE56-730AA34112D8}"/>
              </a:ext>
            </a:extLst>
          </p:cNvPr>
          <p:cNvGrpSpPr/>
          <p:nvPr/>
        </p:nvGrpSpPr>
        <p:grpSpPr>
          <a:xfrm>
            <a:off x="1289557" y="475831"/>
            <a:ext cx="1765168" cy="207618"/>
            <a:chOff x="671513" y="1701801"/>
            <a:chExt cx="2000250" cy="234950"/>
          </a:xfrm>
          <a:gradFill>
            <a:gsLst>
              <a:gs pos="0">
                <a:schemeClr val="accent1">
                  <a:lumMod val="75000"/>
                </a:schemeClr>
              </a:gs>
              <a:gs pos="100000">
                <a:schemeClr val="accent2"/>
              </a:gs>
            </a:gsLst>
            <a:lin ang="5400000" scaled="1"/>
          </a:gradFill>
        </p:grpSpPr>
        <p:sp>
          <p:nvSpPr>
            <p:cNvPr id="190" name="Freeform 6">
              <a:extLst>
                <a:ext uri="{FF2B5EF4-FFF2-40B4-BE49-F238E27FC236}">
                  <a16:creationId xmlns:a16="http://schemas.microsoft.com/office/drawing/2014/main" id="{BC68FBC6-FBE1-4D6D-B823-1FC2F558E625}"/>
                </a:ext>
              </a:extLst>
            </p:cNvPr>
            <p:cNvSpPr>
              <a:spLocks/>
            </p:cNvSpPr>
            <p:nvPr/>
          </p:nvSpPr>
          <p:spPr bwMode="auto">
            <a:xfrm>
              <a:off x="671513" y="1701801"/>
              <a:ext cx="254000" cy="169863"/>
            </a:xfrm>
            <a:custGeom>
              <a:avLst/>
              <a:gdLst>
                <a:gd name="T0" fmla="*/ 115 w 479"/>
                <a:gd name="T1" fmla="*/ 97 h 319"/>
                <a:gd name="T2" fmla="*/ 234 w 479"/>
                <a:gd name="T3" fmla="*/ 97 h 319"/>
                <a:gd name="T4" fmla="*/ 234 w 479"/>
                <a:gd name="T5" fmla="*/ 0 h 319"/>
                <a:gd name="T6" fmla="*/ 361 w 479"/>
                <a:gd name="T7" fmla="*/ 0 h 319"/>
                <a:gd name="T8" fmla="*/ 361 w 479"/>
                <a:gd name="T9" fmla="*/ 97 h 319"/>
                <a:gd name="T10" fmla="*/ 479 w 479"/>
                <a:gd name="T11" fmla="*/ 97 h 319"/>
                <a:gd name="T12" fmla="*/ 477 w 479"/>
                <a:gd name="T13" fmla="*/ 319 h 319"/>
                <a:gd name="T14" fmla="*/ 0 w 479"/>
                <a:gd name="T15" fmla="*/ 319 h 319"/>
                <a:gd name="T16" fmla="*/ 0 w 479"/>
                <a:gd name="T17" fmla="*/ 224 h 319"/>
                <a:gd name="T18" fmla="*/ 115 w 479"/>
                <a:gd name="T19" fmla="*/ 224 h 319"/>
                <a:gd name="T20" fmla="*/ 115 w 479"/>
                <a:gd name="T21" fmla="*/ 97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9" h="319">
                  <a:moveTo>
                    <a:pt x="115" y="97"/>
                  </a:moveTo>
                  <a:lnTo>
                    <a:pt x="234" y="97"/>
                  </a:lnTo>
                  <a:lnTo>
                    <a:pt x="234" y="0"/>
                  </a:lnTo>
                  <a:lnTo>
                    <a:pt x="361" y="0"/>
                  </a:lnTo>
                  <a:lnTo>
                    <a:pt x="361" y="97"/>
                  </a:lnTo>
                  <a:lnTo>
                    <a:pt x="479" y="97"/>
                  </a:lnTo>
                  <a:lnTo>
                    <a:pt x="477" y="319"/>
                  </a:lnTo>
                  <a:lnTo>
                    <a:pt x="0" y="319"/>
                  </a:lnTo>
                  <a:lnTo>
                    <a:pt x="0" y="224"/>
                  </a:lnTo>
                  <a:lnTo>
                    <a:pt x="115" y="224"/>
                  </a:lnTo>
                  <a:lnTo>
                    <a:pt x="115" y="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91" name="Freeform 7">
              <a:extLst>
                <a:ext uri="{FF2B5EF4-FFF2-40B4-BE49-F238E27FC236}">
                  <a16:creationId xmlns:a16="http://schemas.microsoft.com/office/drawing/2014/main" id="{8FF2B3D6-EDAF-402D-BE52-A610772F3624}"/>
                </a:ext>
              </a:extLst>
            </p:cNvPr>
            <p:cNvSpPr>
              <a:spLocks/>
            </p:cNvSpPr>
            <p:nvPr/>
          </p:nvSpPr>
          <p:spPr bwMode="auto">
            <a:xfrm>
              <a:off x="990601" y="1755776"/>
              <a:ext cx="125413" cy="115888"/>
            </a:xfrm>
            <a:custGeom>
              <a:avLst/>
              <a:gdLst>
                <a:gd name="T0" fmla="*/ 107 w 238"/>
                <a:gd name="T1" fmla="*/ 0 h 217"/>
                <a:gd name="T2" fmla="*/ 233 w 238"/>
                <a:gd name="T3" fmla="*/ 0 h 217"/>
                <a:gd name="T4" fmla="*/ 238 w 238"/>
                <a:gd name="T5" fmla="*/ 217 h 217"/>
                <a:gd name="T6" fmla="*/ 0 w 238"/>
                <a:gd name="T7" fmla="*/ 217 h 217"/>
                <a:gd name="T8" fmla="*/ 0 w 238"/>
                <a:gd name="T9" fmla="*/ 122 h 217"/>
                <a:gd name="T10" fmla="*/ 107 w 238"/>
                <a:gd name="T11" fmla="*/ 122 h 217"/>
                <a:gd name="T12" fmla="*/ 107 w 238"/>
                <a:gd name="T13" fmla="*/ 0 h 217"/>
              </a:gdLst>
              <a:ahLst/>
              <a:cxnLst>
                <a:cxn ang="0">
                  <a:pos x="T0" y="T1"/>
                </a:cxn>
                <a:cxn ang="0">
                  <a:pos x="T2" y="T3"/>
                </a:cxn>
                <a:cxn ang="0">
                  <a:pos x="T4" y="T5"/>
                </a:cxn>
                <a:cxn ang="0">
                  <a:pos x="T6" y="T7"/>
                </a:cxn>
                <a:cxn ang="0">
                  <a:pos x="T8" y="T9"/>
                </a:cxn>
                <a:cxn ang="0">
                  <a:pos x="T10" y="T11"/>
                </a:cxn>
                <a:cxn ang="0">
                  <a:pos x="T12" y="T13"/>
                </a:cxn>
              </a:cxnLst>
              <a:rect l="0" t="0" r="r" b="b"/>
              <a:pathLst>
                <a:path w="238" h="217">
                  <a:moveTo>
                    <a:pt x="107" y="0"/>
                  </a:moveTo>
                  <a:lnTo>
                    <a:pt x="233" y="0"/>
                  </a:lnTo>
                  <a:lnTo>
                    <a:pt x="238" y="217"/>
                  </a:lnTo>
                  <a:lnTo>
                    <a:pt x="0" y="217"/>
                  </a:lnTo>
                  <a:lnTo>
                    <a:pt x="0" y="122"/>
                  </a:lnTo>
                  <a:lnTo>
                    <a:pt x="107" y="122"/>
                  </a:lnTo>
                  <a:lnTo>
                    <a:pt x="10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92" name="Freeform 8">
              <a:extLst>
                <a:ext uri="{FF2B5EF4-FFF2-40B4-BE49-F238E27FC236}">
                  <a16:creationId xmlns:a16="http://schemas.microsoft.com/office/drawing/2014/main" id="{B0F268BA-6F10-4DD3-8ACB-8157B7771F96}"/>
                </a:ext>
              </a:extLst>
            </p:cNvPr>
            <p:cNvSpPr>
              <a:spLocks/>
            </p:cNvSpPr>
            <p:nvPr/>
          </p:nvSpPr>
          <p:spPr bwMode="auto">
            <a:xfrm>
              <a:off x="1419226" y="1755776"/>
              <a:ext cx="185738" cy="115888"/>
            </a:xfrm>
            <a:custGeom>
              <a:avLst/>
              <a:gdLst>
                <a:gd name="T0" fmla="*/ 110 w 351"/>
                <a:gd name="T1" fmla="*/ 0 h 217"/>
                <a:gd name="T2" fmla="*/ 237 w 351"/>
                <a:gd name="T3" fmla="*/ 0 h 217"/>
                <a:gd name="T4" fmla="*/ 237 w 351"/>
                <a:gd name="T5" fmla="*/ 122 h 217"/>
                <a:gd name="T6" fmla="*/ 351 w 351"/>
                <a:gd name="T7" fmla="*/ 122 h 217"/>
                <a:gd name="T8" fmla="*/ 351 w 351"/>
                <a:gd name="T9" fmla="*/ 217 h 217"/>
                <a:gd name="T10" fmla="*/ 0 w 351"/>
                <a:gd name="T11" fmla="*/ 217 h 217"/>
                <a:gd name="T12" fmla="*/ 0 w 351"/>
                <a:gd name="T13" fmla="*/ 122 h 217"/>
                <a:gd name="T14" fmla="*/ 110 w 351"/>
                <a:gd name="T15" fmla="*/ 122 h 217"/>
                <a:gd name="T16" fmla="*/ 110 w 351"/>
                <a:gd name="T17" fmla="*/ 0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1" h="217">
                  <a:moveTo>
                    <a:pt x="110" y="0"/>
                  </a:moveTo>
                  <a:lnTo>
                    <a:pt x="237" y="0"/>
                  </a:lnTo>
                  <a:lnTo>
                    <a:pt x="237" y="122"/>
                  </a:lnTo>
                  <a:lnTo>
                    <a:pt x="351" y="122"/>
                  </a:lnTo>
                  <a:lnTo>
                    <a:pt x="351" y="217"/>
                  </a:lnTo>
                  <a:lnTo>
                    <a:pt x="0" y="217"/>
                  </a:lnTo>
                  <a:lnTo>
                    <a:pt x="0" y="122"/>
                  </a:lnTo>
                  <a:lnTo>
                    <a:pt x="110" y="122"/>
                  </a:lnTo>
                  <a:lnTo>
                    <a:pt x="1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93" name="Freeform 9">
              <a:extLst>
                <a:ext uri="{FF2B5EF4-FFF2-40B4-BE49-F238E27FC236}">
                  <a16:creationId xmlns:a16="http://schemas.microsoft.com/office/drawing/2014/main" id="{1373A9EA-1C94-4349-9277-977AB5C6992D}"/>
                </a:ext>
              </a:extLst>
            </p:cNvPr>
            <p:cNvSpPr>
              <a:spLocks/>
            </p:cNvSpPr>
            <p:nvPr/>
          </p:nvSpPr>
          <p:spPr bwMode="auto">
            <a:xfrm>
              <a:off x="1671638" y="1706563"/>
              <a:ext cx="303213" cy="165100"/>
            </a:xfrm>
            <a:custGeom>
              <a:avLst/>
              <a:gdLst>
                <a:gd name="T0" fmla="*/ 357 w 573"/>
                <a:gd name="T1" fmla="*/ 0 h 310"/>
                <a:gd name="T2" fmla="*/ 483 w 573"/>
                <a:gd name="T3" fmla="*/ 0 h 310"/>
                <a:gd name="T4" fmla="*/ 483 w 573"/>
                <a:gd name="T5" fmla="*/ 98 h 310"/>
                <a:gd name="T6" fmla="*/ 573 w 573"/>
                <a:gd name="T7" fmla="*/ 98 h 310"/>
                <a:gd name="T8" fmla="*/ 573 w 573"/>
                <a:gd name="T9" fmla="*/ 215 h 310"/>
                <a:gd name="T10" fmla="*/ 573 w 573"/>
                <a:gd name="T11" fmla="*/ 310 h 310"/>
                <a:gd name="T12" fmla="*/ 236 w 573"/>
                <a:gd name="T13" fmla="*/ 310 h 310"/>
                <a:gd name="T14" fmla="*/ 116 w 573"/>
                <a:gd name="T15" fmla="*/ 310 h 310"/>
                <a:gd name="T16" fmla="*/ 0 w 573"/>
                <a:gd name="T17" fmla="*/ 310 h 310"/>
                <a:gd name="T18" fmla="*/ 0 w 573"/>
                <a:gd name="T19" fmla="*/ 215 h 310"/>
                <a:gd name="T20" fmla="*/ 0 w 573"/>
                <a:gd name="T21" fmla="*/ 1 h 310"/>
                <a:gd name="T22" fmla="*/ 116 w 573"/>
                <a:gd name="T23" fmla="*/ 1 h 310"/>
                <a:gd name="T24" fmla="*/ 116 w 573"/>
                <a:gd name="T25" fmla="*/ 215 h 310"/>
                <a:gd name="T26" fmla="*/ 236 w 573"/>
                <a:gd name="T27" fmla="*/ 215 h 310"/>
                <a:gd name="T28" fmla="*/ 236 w 573"/>
                <a:gd name="T29" fmla="*/ 98 h 310"/>
                <a:gd name="T30" fmla="*/ 357 w 573"/>
                <a:gd name="T31" fmla="*/ 98 h 310"/>
                <a:gd name="T32" fmla="*/ 357 w 573"/>
                <a:gd name="T33"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73" h="310">
                  <a:moveTo>
                    <a:pt x="357" y="0"/>
                  </a:moveTo>
                  <a:lnTo>
                    <a:pt x="483" y="0"/>
                  </a:lnTo>
                  <a:lnTo>
                    <a:pt x="483" y="98"/>
                  </a:lnTo>
                  <a:lnTo>
                    <a:pt x="573" y="98"/>
                  </a:lnTo>
                  <a:lnTo>
                    <a:pt x="573" y="215"/>
                  </a:lnTo>
                  <a:lnTo>
                    <a:pt x="573" y="310"/>
                  </a:lnTo>
                  <a:lnTo>
                    <a:pt x="236" y="310"/>
                  </a:lnTo>
                  <a:lnTo>
                    <a:pt x="116" y="310"/>
                  </a:lnTo>
                  <a:lnTo>
                    <a:pt x="0" y="310"/>
                  </a:lnTo>
                  <a:lnTo>
                    <a:pt x="0" y="215"/>
                  </a:lnTo>
                  <a:lnTo>
                    <a:pt x="0" y="1"/>
                  </a:lnTo>
                  <a:lnTo>
                    <a:pt x="116" y="1"/>
                  </a:lnTo>
                  <a:lnTo>
                    <a:pt x="116" y="215"/>
                  </a:lnTo>
                  <a:lnTo>
                    <a:pt x="236" y="215"/>
                  </a:lnTo>
                  <a:lnTo>
                    <a:pt x="236" y="98"/>
                  </a:lnTo>
                  <a:lnTo>
                    <a:pt x="357" y="98"/>
                  </a:lnTo>
                  <a:lnTo>
                    <a:pt x="35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94" name="Freeform 10">
              <a:extLst>
                <a:ext uri="{FF2B5EF4-FFF2-40B4-BE49-F238E27FC236}">
                  <a16:creationId xmlns:a16="http://schemas.microsoft.com/office/drawing/2014/main" id="{6AF1556C-AD21-4D61-900A-4DD47E78C8AB}"/>
                </a:ext>
              </a:extLst>
            </p:cNvPr>
            <p:cNvSpPr>
              <a:spLocks/>
            </p:cNvSpPr>
            <p:nvPr/>
          </p:nvSpPr>
          <p:spPr bwMode="auto">
            <a:xfrm>
              <a:off x="2290763" y="1709738"/>
              <a:ext cx="381000" cy="161925"/>
            </a:xfrm>
            <a:custGeom>
              <a:avLst/>
              <a:gdLst>
                <a:gd name="T0" fmla="*/ 107 w 720"/>
                <a:gd name="T1" fmla="*/ 74 h 304"/>
                <a:gd name="T2" fmla="*/ 236 w 720"/>
                <a:gd name="T3" fmla="*/ 74 h 304"/>
                <a:gd name="T4" fmla="*/ 236 w 720"/>
                <a:gd name="T5" fmla="*/ 0 h 304"/>
                <a:gd name="T6" fmla="*/ 378 w 720"/>
                <a:gd name="T7" fmla="*/ 0 h 304"/>
                <a:gd name="T8" fmla="*/ 378 w 720"/>
                <a:gd name="T9" fmla="*/ 74 h 304"/>
                <a:gd name="T10" fmla="*/ 378 w 720"/>
                <a:gd name="T11" fmla="*/ 136 h 304"/>
                <a:gd name="T12" fmla="*/ 378 w 720"/>
                <a:gd name="T13" fmla="*/ 209 h 304"/>
                <a:gd name="T14" fmla="*/ 479 w 720"/>
                <a:gd name="T15" fmla="*/ 209 h 304"/>
                <a:gd name="T16" fmla="*/ 479 w 720"/>
                <a:gd name="T17" fmla="*/ 74 h 304"/>
                <a:gd name="T18" fmla="*/ 614 w 720"/>
                <a:gd name="T19" fmla="*/ 74 h 304"/>
                <a:gd name="T20" fmla="*/ 614 w 720"/>
                <a:gd name="T21" fmla="*/ 209 h 304"/>
                <a:gd name="T22" fmla="*/ 720 w 720"/>
                <a:gd name="T23" fmla="*/ 209 h 304"/>
                <a:gd name="T24" fmla="*/ 720 w 720"/>
                <a:gd name="T25" fmla="*/ 304 h 304"/>
                <a:gd name="T26" fmla="*/ 0 w 720"/>
                <a:gd name="T27" fmla="*/ 304 h 304"/>
                <a:gd name="T28" fmla="*/ 0 w 720"/>
                <a:gd name="T29" fmla="*/ 209 h 304"/>
                <a:gd name="T30" fmla="*/ 107 w 720"/>
                <a:gd name="T31" fmla="*/ 209 h 304"/>
                <a:gd name="T32" fmla="*/ 107 w 720"/>
                <a:gd name="T33" fmla="*/ 7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0" h="304">
                  <a:moveTo>
                    <a:pt x="107" y="74"/>
                  </a:moveTo>
                  <a:lnTo>
                    <a:pt x="236" y="74"/>
                  </a:lnTo>
                  <a:lnTo>
                    <a:pt x="236" y="0"/>
                  </a:lnTo>
                  <a:lnTo>
                    <a:pt x="378" y="0"/>
                  </a:lnTo>
                  <a:lnTo>
                    <a:pt x="378" y="74"/>
                  </a:lnTo>
                  <a:lnTo>
                    <a:pt x="378" y="136"/>
                  </a:lnTo>
                  <a:lnTo>
                    <a:pt x="378" y="209"/>
                  </a:lnTo>
                  <a:lnTo>
                    <a:pt x="479" y="209"/>
                  </a:lnTo>
                  <a:lnTo>
                    <a:pt x="479" y="74"/>
                  </a:lnTo>
                  <a:lnTo>
                    <a:pt x="614" y="74"/>
                  </a:lnTo>
                  <a:lnTo>
                    <a:pt x="614" y="209"/>
                  </a:lnTo>
                  <a:lnTo>
                    <a:pt x="720" y="209"/>
                  </a:lnTo>
                  <a:lnTo>
                    <a:pt x="720" y="304"/>
                  </a:lnTo>
                  <a:lnTo>
                    <a:pt x="0" y="304"/>
                  </a:lnTo>
                  <a:lnTo>
                    <a:pt x="0" y="209"/>
                  </a:lnTo>
                  <a:lnTo>
                    <a:pt x="107" y="209"/>
                  </a:lnTo>
                  <a:lnTo>
                    <a:pt x="107" y="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95" name="Rectangle 11">
              <a:extLst>
                <a:ext uri="{FF2B5EF4-FFF2-40B4-BE49-F238E27FC236}">
                  <a16:creationId xmlns:a16="http://schemas.microsoft.com/office/drawing/2014/main" id="{3804EF45-6F91-48CD-AC7C-21DF42AC8049}"/>
                </a:ext>
              </a:extLst>
            </p:cNvPr>
            <p:cNvSpPr>
              <a:spLocks noChangeArrowheads="1"/>
            </p:cNvSpPr>
            <p:nvPr/>
          </p:nvSpPr>
          <p:spPr bwMode="auto">
            <a:xfrm>
              <a:off x="2189163" y="1887538"/>
              <a:ext cx="482600" cy="49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96" name="Rectangle 12">
              <a:extLst>
                <a:ext uri="{FF2B5EF4-FFF2-40B4-BE49-F238E27FC236}">
                  <a16:creationId xmlns:a16="http://schemas.microsoft.com/office/drawing/2014/main" id="{E9B34E39-D4A5-40F2-9212-508C185E1643}"/>
                </a:ext>
              </a:extLst>
            </p:cNvPr>
            <p:cNvSpPr>
              <a:spLocks noChangeArrowheads="1"/>
            </p:cNvSpPr>
            <p:nvPr/>
          </p:nvSpPr>
          <p:spPr bwMode="auto">
            <a:xfrm>
              <a:off x="2189163" y="1820863"/>
              <a:ext cx="38100"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97" name="Freeform 13">
              <a:extLst>
                <a:ext uri="{FF2B5EF4-FFF2-40B4-BE49-F238E27FC236}">
                  <a16:creationId xmlns:a16="http://schemas.microsoft.com/office/drawing/2014/main" id="{3282EE2B-1B72-4990-9732-4870675DAAB0}"/>
                </a:ext>
              </a:extLst>
            </p:cNvPr>
            <p:cNvSpPr>
              <a:spLocks/>
            </p:cNvSpPr>
            <p:nvPr/>
          </p:nvSpPr>
          <p:spPr bwMode="auto">
            <a:xfrm>
              <a:off x="2120901" y="1757363"/>
              <a:ext cx="42863" cy="114300"/>
            </a:xfrm>
            <a:custGeom>
              <a:avLst/>
              <a:gdLst>
                <a:gd name="T0" fmla="*/ 81 w 81"/>
                <a:gd name="T1" fmla="*/ 119 h 214"/>
                <a:gd name="T2" fmla="*/ 81 w 81"/>
                <a:gd name="T3" fmla="*/ 0 h 214"/>
                <a:gd name="T4" fmla="*/ 0 w 81"/>
                <a:gd name="T5" fmla="*/ 0 h 214"/>
                <a:gd name="T6" fmla="*/ 0 w 81"/>
                <a:gd name="T7" fmla="*/ 119 h 214"/>
                <a:gd name="T8" fmla="*/ 0 w 81"/>
                <a:gd name="T9" fmla="*/ 214 h 214"/>
                <a:gd name="T10" fmla="*/ 81 w 81"/>
                <a:gd name="T11" fmla="*/ 214 h 214"/>
                <a:gd name="T12" fmla="*/ 81 w 81"/>
                <a:gd name="T13" fmla="*/ 119 h 214"/>
              </a:gdLst>
              <a:ahLst/>
              <a:cxnLst>
                <a:cxn ang="0">
                  <a:pos x="T0" y="T1"/>
                </a:cxn>
                <a:cxn ang="0">
                  <a:pos x="T2" y="T3"/>
                </a:cxn>
                <a:cxn ang="0">
                  <a:pos x="T4" y="T5"/>
                </a:cxn>
                <a:cxn ang="0">
                  <a:pos x="T6" y="T7"/>
                </a:cxn>
                <a:cxn ang="0">
                  <a:pos x="T8" y="T9"/>
                </a:cxn>
                <a:cxn ang="0">
                  <a:pos x="T10" y="T11"/>
                </a:cxn>
                <a:cxn ang="0">
                  <a:pos x="T12" y="T13"/>
                </a:cxn>
              </a:cxnLst>
              <a:rect l="0" t="0" r="r" b="b"/>
              <a:pathLst>
                <a:path w="81" h="214">
                  <a:moveTo>
                    <a:pt x="81" y="119"/>
                  </a:moveTo>
                  <a:lnTo>
                    <a:pt x="81" y="0"/>
                  </a:lnTo>
                  <a:lnTo>
                    <a:pt x="0" y="0"/>
                  </a:lnTo>
                  <a:lnTo>
                    <a:pt x="0" y="119"/>
                  </a:lnTo>
                  <a:lnTo>
                    <a:pt x="0" y="214"/>
                  </a:lnTo>
                  <a:lnTo>
                    <a:pt x="81" y="214"/>
                  </a:lnTo>
                  <a:lnTo>
                    <a:pt x="81" y="1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98" name="Rectangle 14">
              <a:extLst>
                <a:ext uri="{FF2B5EF4-FFF2-40B4-BE49-F238E27FC236}">
                  <a16:creationId xmlns:a16="http://schemas.microsoft.com/office/drawing/2014/main" id="{D38CED62-2458-455A-9628-EDEF48A6B070}"/>
                </a:ext>
              </a:extLst>
            </p:cNvPr>
            <p:cNvSpPr>
              <a:spLocks noChangeArrowheads="1"/>
            </p:cNvSpPr>
            <p:nvPr/>
          </p:nvSpPr>
          <p:spPr bwMode="auto">
            <a:xfrm>
              <a:off x="2120901" y="1887538"/>
              <a:ext cx="42863" cy="49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99" name="Rectangle 15">
              <a:extLst>
                <a:ext uri="{FF2B5EF4-FFF2-40B4-BE49-F238E27FC236}">
                  <a16:creationId xmlns:a16="http://schemas.microsoft.com/office/drawing/2014/main" id="{6B8FED8F-240E-44CF-BACC-1A6847EA3754}"/>
                </a:ext>
              </a:extLst>
            </p:cNvPr>
            <p:cNvSpPr>
              <a:spLocks noChangeArrowheads="1"/>
            </p:cNvSpPr>
            <p:nvPr/>
          </p:nvSpPr>
          <p:spPr bwMode="auto">
            <a:xfrm>
              <a:off x="2060576" y="1887538"/>
              <a:ext cx="38100" cy="49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00" name="Rectangle 16">
              <a:extLst>
                <a:ext uri="{FF2B5EF4-FFF2-40B4-BE49-F238E27FC236}">
                  <a16:creationId xmlns:a16="http://schemas.microsoft.com/office/drawing/2014/main" id="{1AC0A75F-D4BA-4C5C-8B90-2E2751BB2696}"/>
                </a:ext>
              </a:extLst>
            </p:cNvPr>
            <p:cNvSpPr>
              <a:spLocks noChangeArrowheads="1"/>
            </p:cNvSpPr>
            <p:nvPr/>
          </p:nvSpPr>
          <p:spPr bwMode="auto">
            <a:xfrm>
              <a:off x="1995488" y="1887538"/>
              <a:ext cx="39688" cy="49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01" name="Rectangle 17">
              <a:extLst>
                <a:ext uri="{FF2B5EF4-FFF2-40B4-BE49-F238E27FC236}">
                  <a16:creationId xmlns:a16="http://schemas.microsoft.com/office/drawing/2014/main" id="{51A775E0-6DE9-4A53-BFDF-F36FF7F41051}"/>
                </a:ext>
              </a:extLst>
            </p:cNvPr>
            <p:cNvSpPr>
              <a:spLocks noChangeArrowheads="1"/>
            </p:cNvSpPr>
            <p:nvPr/>
          </p:nvSpPr>
          <p:spPr bwMode="auto">
            <a:xfrm>
              <a:off x="1995488" y="1820863"/>
              <a:ext cx="39688"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02" name="Rectangle 18">
              <a:extLst>
                <a:ext uri="{FF2B5EF4-FFF2-40B4-BE49-F238E27FC236}">
                  <a16:creationId xmlns:a16="http://schemas.microsoft.com/office/drawing/2014/main" id="{89F75030-C447-4E6D-AE91-48D28B7D74CD}"/>
                </a:ext>
              </a:extLst>
            </p:cNvPr>
            <p:cNvSpPr>
              <a:spLocks noChangeArrowheads="1"/>
            </p:cNvSpPr>
            <p:nvPr/>
          </p:nvSpPr>
          <p:spPr bwMode="auto">
            <a:xfrm>
              <a:off x="1373188" y="1887538"/>
              <a:ext cx="601663" cy="49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03" name="Rectangle 19">
              <a:extLst>
                <a:ext uri="{FF2B5EF4-FFF2-40B4-BE49-F238E27FC236}">
                  <a16:creationId xmlns:a16="http://schemas.microsoft.com/office/drawing/2014/main" id="{C92BC11F-17B5-4C95-97C0-A676A185C883}"/>
                </a:ext>
              </a:extLst>
            </p:cNvPr>
            <p:cNvSpPr>
              <a:spLocks noChangeArrowheads="1"/>
            </p:cNvSpPr>
            <p:nvPr/>
          </p:nvSpPr>
          <p:spPr bwMode="auto">
            <a:xfrm>
              <a:off x="671513" y="1887538"/>
              <a:ext cx="487363" cy="49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04" name="Rectangle 20">
              <a:extLst>
                <a:ext uri="{FF2B5EF4-FFF2-40B4-BE49-F238E27FC236}">
                  <a16:creationId xmlns:a16="http://schemas.microsoft.com/office/drawing/2014/main" id="{52DDB3A0-DD8A-46C3-B5CB-370EBE3CDBBC}"/>
                </a:ext>
              </a:extLst>
            </p:cNvPr>
            <p:cNvSpPr>
              <a:spLocks noChangeArrowheads="1"/>
            </p:cNvSpPr>
            <p:nvPr/>
          </p:nvSpPr>
          <p:spPr bwMode="auto">
            <a:xfrm>
              <a:off x="1179513" y="1887538"/>
              <a:ext cx="41275" cy="49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05" name="Freeform 21">
              <a:extLst>
                <a:ext uri="{FF2B5EF4-FFF2-40B4-BE49-F238E27FC236}">
                  <a16:creationId xmlns:a16="http://schemas.microsoft.com/office/drawing/2014/main" id="{9803DD24-DE4B-4243-A2F9-BFE36AD3A2DB}"/>
                </a:ext>
              </a:extLst>
            </p:cNvPr>
            <p:cNvSpPr>
              <a:spLocks/>
            </p:cNvSpPr>
            <p:nvPr/>
          </p:nvSpPr>
          <p:spPr bwMode="auto">
            <a:xfrm>
              <a:off x="1179513" y="1714501"/>
              <a:ext cx="41275" cy="157163"/>
            </a:xfrm>
            <a:custGeom>
              <a:avLst/>
              <a:gdLst>
                <a:gd name="T0" fmla="*/ 0 w 76"/>
                <a:gd name="T1" fmla="*/ 297 h 297"/>
                <a:gd name="T2" fmla="*/ 76 w 76"/>
                <a:gd name="T3" fmla="*/ 297 h 297"/>
                <a:gd name="T4" fmla="*/ 76 w 76"/>
                <a:gd name="T5" fmla="*/ 202 h 297"/>
                <a:gd name="T6" fmla="*/ 76 w 76"/>
                <a:gd name="T7" fmla="*/ 0 h 297"/>
                <a:gd name="T8" fmla="*/ 0 w 76"/>
                <a:gd name="T9" fmla="*/ 0 h 297"/>
                <a:gd name="T10" fmla="*/ 0 w 76"/>
                <a:gd name="T11" fmla="*/ 202 h 297"/>
                <a:gd name="T12" fmla="*/ 0 w 76"/>
                <a:gd name="T13" fmla="*/ 297 h 297"/>
              </a:gdLst>
              <a:ahLst/>
              <a:cxnLst>
                <a:cxn ang="0">
                  <a:pos x="T0" y="T1"/>
                </a:cxn>
                <a:cxn ang="0">
                  <a:pos x="T2" y="T3"/>
                </a:cxn>
                <a:cxn ang="0">
                  <a:pos x="T4" y="T5"/>
                </a:cxn>
                <a:cxn ang="0">
                  <a:pos x="T6" y="T7"/>
                </a:cxn>
                <a:cxn ang="0">
                  <a:pos x="T8" y="T9"/>
                </a:cxn>
                <a:cxn ang="0">
                  <a:pos x="T10" y="T11"/>
                </a:cxn>
                <a:cxn ang="0">
                  <a:pos x="T12" y="T13"/>
                </a:cxn>
              </a:cxnLst>
              <a:rect l="0" t="0" r="r" b="b"/>
              <a:pathLst>
                <a:path w="76" h="297">
                  <a:moveTo>
                    <a:pt x="0" y="297"/>
                  </a:moveTo>
                  <a:lnTo>
                    <a:pt x="76" y="297"/>
                  </a:lnTo>
                  <a:lnTo>
                    <a:pt x="76" y="202"/>
                  </a:lnTo>
                  <a:lnTo>
                    <a:pt x="76" y="0"/>
                  </a:lnTo>
                  <a:lnTo>
                    <a:pt x="0" y="0"/>
                  </a:lnTo>
                  <a:lnTo>
                    <a:pt x="0" y="202"/>
                  </a:lnTo>
                  <a:lnTo>
                    <a:pt x="0"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06" name="Rectangle 22">
              <a:extLst>
                <a:ext uri="{FF2B5EF4-FFF2-40B4-BE49-F238E27FC236}">
                  <a16:creationId xmlns:a16="http://schemas.microsoft.com/office/drawing/2014/main" id="{144B5A9D-29F6-4C92-8D66-9F16E93D93E4}"/>
                </a:ext>
              </a:extLst>
            </p:cNvPr>
            <p:cNvSpPr>
              <a:spLocks noChangeArrowheads="1"/>
            </p:cNvSpPr>
            <p:nvPr/>
          </p:nvSpPr>
          <p:spPr bwMode="auto">
            <a:xfrm>
              <a:off x="1246188" y="1820863"/>
              <a:ext cx="36513"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07" name="Rectangle 23">
              <a:extLst>
                <a:ext uri="{FF2B5EF4-FFF2-40B4-BE49-F238E27FC236}">
                  <a16:creationId xmlns:a16="http://schemas.microsoft.com/office/drawing/2014/main" id="{2D714680-2370-4A28-BF4C-F4ABF4C18921}"/>
                </a:ext>
              </a:extLst>
            </p:cNvPr>
            <p:cNvSpPr>
              <a:spLocks noChangeArrowheads="1"/>
            </p:cNvSpPr>
            <p:nvPr/>
          </p:nvSpPr>
          <p:spPr bwMode="auto">
            <a:xfrm>
              <a:off x="1246188" y="1887538"/>
              <a:ext cx="36513" cy="49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08" name="Rectangle 24">
              <a:extLst>
                <a:ext uri="{FF2B5EF4-FFF2-40B4-BE49-F238E27FC236}">
                  <a16:creationId xmlns:a16="http://schemas.microsoft.com/office/drawing/2014/main" id="{E64BD601-E485-480B-8F08-8A62EFA83D4D}"/>
                </a:ext>
              </a:extLst>
            </p:cNvPr>
            <p:cNvSpPr>
              <a:spLocks noChangeArrowheads="1"/>
            </p:cNvSpPr>
            <p:nvPr/>
          </p:nvSpPr>
          <p:spPr bwMode="auto">
            <a:xfrm>
              <a:off x="1308101" y="1887538"/>
              <a:ext cx="41275" cy="49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09" name="Freeform 25">
              <a:extLst>
                <a:ext uri="{FF2B5EF4-FFF2-40B4-BE49-F238E27FC236}">
                  <a16:creationId xmlns:a16="http://schemas.microsoft.com/office/drawing/2014/main" id="{125248E5-0E81-47F9-8B04-5627C120E936}"/>
                </a:ext>
              </a:extLst>
            </p:cNvPr>
            <p:cNvSpPr>
              <a:spLocks/>
            </p:cNvSpPr>
            <p:nvPr/>
          </p:nvSpPr>
          <p:spPr bwMode="auto">
            <a:xfrm>
              <a:off x="1308101" y="1755776"/>
              <a:ext cx="41275" cy="115888"/>
            </a:xfrm>
            <a:custGeom>
              <a:avLst/>
              <a:gdLst>
                <a:gd name="T0" fmla="*/ 0 w 76"/>
                <a:gd name="T1" fmla="*/ 217 h 217"/>
                <a:gd name="T2" fmla="*/ 76 w 76"/>
                <a:gd name="T3" fmla="*/ 217 h 217"/>
                <a:gd name="T4" fmla="*/ 76 w 76"/>
                <a:gd name="T5" fmla="*/ 122 h 217"/>
                <a:gd name="T6" fmla="*/ 76 w 76"/>
                <a:gd name="T7" fmla="*/ 0 h 217"/>
                <a:gd name="T8" fmla="*/ 0 w 76"/>
                <a:gd name="T9" fmla="*/ 0 h 217"/>
                <a:gd name="T10" fmla="*/ 0 w 76"/>
                <a:gd name="T11" fmla="*/ 122 h 217"/>
                <a:gd name="T12" fmla="*/ 0 w 76"/>
                <a:gd name="T13" fmla="*/ 217 h 217"/>
              </a:gdLst>
              <a:ahLst/>
              <a:cxnLst>
                <a:cxn ang="0">
                  <a:pos x="T0" y="T1"/>
                </a:cxn>
                <a:cxn ang="0">
                  <a:pos x="T2" y="T3"/>
                </a:cxn>
                <a:cxn ang="0">
                  <a:pos x="T4" y="T5"/>
                </a:cxn>
                <a:cxn ang="0">
                  <a:pos x="T6" y="T7"/>
                </a:cxn>
                <a:cxn ang="0">
                  <a:pos x="T8" y="T9"/>
                </a:cxn>
                <a:cxn ang="0">
                  <a:pos x="T10" y="T11"/>
                </a:cxn>
                <a:cxn ang="0">
                  <a:pos x="T12" y="T13"/>
                </a:cxn>
              </a:cxnLst>
              <a:rect l="0" t="0" r="r" b="b"/>
              <a:pathLst>
                <a:path w="76" h="217">
                  <a:moveTo>
                    <a:pt x="0" y="217"/>
                  </a:moveTo>
                  <a:lnTo>
                    <a:pt x="76" y="217"/>
                  </a:lnTo>
                  <a:lnTo>
                    <a:pt x="76" y="122"/>
                  </a:lnTo>
                  <a:lnTo>
                    <a:pt x="76" y="0"/>
                  </a:lnTo>
                  <a:lnTo>
                    <a:pt x="0" y="0"/>
                  </a:lnTo>
                  <a:lnTo>
                    <a:pt x="0" y="122"/>
                  </a:lnTo>
                  <a:lnTo>
                    <a:pt x="0" y="2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grpSp>
      <p:sp>
        <p:nvSpPr>
          <p:cNvPr id="210" name="Line 40">
            <a:extLst>
              <a:ext uri="{FF2B5EF4-FFF2-40B4-BE49-F238E27FC236}">
                <a16:creationId xmlns:a16="http://schemas.microsoft.com/office/drawing/2014/main" id="{31203178-27D1-4B9E-99E6-27672BF1EB66}"/>
              </a:ext>
            </a:extLst>
          </p:cNvPr>
          <p:cNvSpPr>
            <a:spLocks noChangeShapeType="1"/>
          </p:cNvSpPr>
          <p:nvPr/>
        </p:nvSpPr>
        <p:spPr bwMode="auto">
          <a:xfrm>
            <a:off x="3110284" y="2499219"/>
            <a:ext cx="247965" cy="0"/>
          </a:xfrm>
          <a:prstGeom prst="line">
            <a:avLst/>
          </a:prstGeom>
          <a:noFill/>
          <a:ln w="31750">
            <a:solidFill>
              <a:schemeClr val="accent2"/>
            </a:solidFill>
            <a:prstDash val="solid"/>
            <a:round/>
            <a:headEnd/>
            <a:tailEnd/>
          </a:ln>
          <a:effectLst/>
          <a:extLst>
            <a:ext uri="{909E8E84-426E-40DD-AFC4-6F175D3DCCD1}">
              <a14:hiddenFill xmlns:a14="http://schemas.microsoft.com/office/drawing/2010/main">
                <a:noFill/>
              </a14:hiddenFill>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11" name="Line 41">
            <a:extLst>
              <a:ext uri="{FF2B5EF4-FFF2-40B4-BE49-F238E27FC236}">
                <a16:creationId xmlns:a16="http://schemas.microsoft.com/office/drawing/2014/main" id="{947A6167-86D7-43A8-BEC4-AC461B0B14AF}"/>
              </a:ext>
            </a:extLst>
          </p:cNvPr>
          <p:cNvSpPr>
            <a:spLocks noChangeShapeType="1"/>
          </p:cNvSpPr>
          <p:nvPr/>
        </p:nvSpPr>
        <p:spPr bwMode="auto">
          <a:xfrm>
            <a:off x="3113686" y="2879916"/>
            <a:ext cx="247965" cy="0"/>
          </a:xfrm>
          <a:prstGeom prst="line">
            <a:avLst/>
          </a:prstGeom>
          <a:noFill/>
          <a:ln w="31750">
            <a:solidFill>
              <a:schemeClr val="accent2"/>
            </a:solidFill>
            <a:prstDash val="solid"/>
            <a:round/>
            <a:headEnd/>
            <a:tailEnd/>
          </a:ln>
          <a:effectLst/>
          <a:extLst>
            <a:ext uri="{909E8E84-426E-40DD-AFC4-6F175D3DCCD1}">
              <a14:hiddenFill xmlns:a14="http://schemas.microsoft.com/office/drawing/2010/main">
                <a:noFill/>
              </a14:hiddenFill>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12" name="Line 42">
            <a:extLst>
              <a:ext uri="{FF2B5EF4-FFF2-40B4-BE49-F238E27FC236}">
                <a16:creationId xmlns:a16="http://schemas.microsoft.com/office/drawing/2014/main" id="{458F0A82-3787-48BA-BABF-308BC3118EEC}"/>
              </a:ext>
            </a:extLst>
          </p:cNvPr>
          <p:cNvSpPr>
            <a:spLocks noChangeShapeType="1"/>
          </p:cNvSpPr>
          <p:nvPr/>
        </p:nvSpPr>
        <p:spPr bwMode="auto">
          <a:xfrm>
            <a:off x="3125119" y="3262704"/>
            <a:ext cx="247965" cy="0"/>
          </a:xfrm>
          <a:prstGeom prst="line">
            <a:avLst/>
          </a:prstGeom>
          <a:noFill/>
          <a:ln w="31750">
            <a:solidFill>
              <a:schemeClr val="accent2"/>
            </a:solidFill>
            <a:prstDash val="solid"/>
            <a:round/>
            <a:headEnd/>
            <a:tailEnd/>
          </a:ln>
          <a:effectLst/>
          <a:extLst>
            <a:ext uri="{909E8E84-426E-40DD-AFC4-6F175D3DCCD1}">
              <a14:hiddenFill xmlns:a14="http://schemas.microsoft.com/office/drawing/2010/main">
                <a:noFill/>
              </a14:hiddenFill>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13" name="Line 43">
            <a:extLst>
              <a:ext uri="{FF2B5EF4-FFF2-40B4-BE49-F238E27FC236}">
                <a16:creationId xmlns:a16="http://schemas.microsoft.com/office/drawing/2014/main" id="{2FC0E377-F3D8-44DE-AAB8-56FFE69F768D}"/>
              </a:ext>
            </a:extLst>
          </p:cNvPr>
          <p:cNvSpPr>
            <a:spLocks noChangeShapeType="1"/>
          </p:cNvSpPr>
          <p:nvPr/>
        </p:nvSpPr>
        <p:spPr bwMode="auto">
          <a:xfrm>
            <a:off x="3125119" y="3671940"/>
            <a:ext cx="247965" cy="0"/>
          </a:xfrm>
          <a:prstGeom prst="line">
            <a:avLst/>
          </a:prstGeom>
          <a:noFill/>
          <a:ln w="31750">
            <a:solidFill>
              <a:schemeClr val="accent2"/>
            </a:solidFill>
            <a:prstDash val="solid"/>
            <a:round/>
            <a:headEnd/>
            <a:tailEnd/>
          </a:ln>
          <a:effectLst/>
          <a:extLst>
            <a:ext uri="{909E8E84-426E-40DD-AFC4-6F175D3DCCD1}">
              <a14:hiddenFill xmlns:a14="http://schemas.microsoft.com/office/drawing/2010/main">
                <a:noFill/>
              </a14:hiddenFill>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14" name="Line 44">
            <a:extLst>
              <a:ext uri="{FF2B5EF4-FFF2-40B4-BE49-F238E27FC236}">
                <a16:creationId xmlns:a16="http://schemas.microsoft.com/office/drawing/2014/main" id="{98E1EE5E-1DEA-430E-8145-8C1414493A5B}"/>
              </a:ext>
            </a:extLst>
          </p:cNvPr>
          <p:cNvSpPr>
            <a:spLocks noChangeShapeType="1"/>
          </p:cNvSpPr>
          <p:nvPr/>
        </p:nvSpPr>
        <p:spPr bwMode="auto">
          <a:xfrm>
            <a:off x="3134320" y="4026838"/>
            <a:ext cx="247965" cy="0"/>
          </a:xfrm>
          <a:prstGeom prst="line">
            <a:avLst/>
          </a:prstGeom>
          <a:noFill/>
          <a:ln w="31750">
            <a:solidFill>
              <a:schemeClr val="accent2"/>
            </a:solidFill>
            <a:prstDash val="solid"/>
            <a:round/>
            <a:headEnd/>
            <a:tailEnd/>
          </a:ln>
          <a:effectLst/>
          <a:extLst>
            <a:ext uri="{909E8E84-426E-40DD-AFC4-6F175D3DCCD1}">
              <a14:hiddenFill xmlns:a14="http://schemas.microsoft.com/office/drawing/2010/main">
                <a:noFill/>
              </a14:hiddenFill>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15" name="Rectangle 58">
            <a:extLst>
              <a:ext uri="{FF2B5EF4-FFF2-40B4-BE49-F238E27FC236}">
                <a16:creationId xmlns:a16="http://schemas.microsoft.com/office/drawing/2014/main" id="{84331229-E2B3-492F-822E-86E216B7B9B0}"/>
              </a:ext>
            </a:extLst>
          </p:cNvPr>
          <p:cNvSpPr>
            <a:spLocks noChangeArrowheads="1"/>
          </p:cNvSpPr>
          <p:nvPr/>
        </p:nvSpPr>
        <p:spPr bwMode="auto">
          <a:xfrm>
            <a:off x="8997878" y="541764"/>
            <a:ext cx="2164817" cy="4682126"/>
          </a:xfrm>
          <a:prstGeom prst="roundRect">
            <a:avLst>
              <a:gd name="adj" fmla="val 1438"/>
            </a:avLst>
          </a:prstGeom>
          <a:solidFill>
            <a:srgbClr val="06568E"/>
          </a:solidFill>
          <a:ln w="3175">
            <a:noFill/>
            <a:prstDash val="solid"/>
            <a:miter lim="800000"/>
            <a:headEnd/>
            <a:tailEnd/>
          </a:ln>
          <a:effectLst/>
        </p:spPr>
        <p:txBody>
          <a:bodyPr vert="horz" wrap="square" lIns="68598" tIns="34299" rIns="68598" bIns="34299" numCol="1" anchor="ctr" anchorCtr="0" compatLnSpc="1">
            <a:prstTxWarp prst="textNoShape">
              <a:avLst/>
            </a:prstTxWarp>
          </a:bodyPr>
          <a:lstStyle/>
          <a:p>
            <a:pPr algn="ctr" defTabSz="914484">
              <a:spcBef>
                <a:spcPts val="450"/>
              </a:spcBef>
              <a:spcAft>
                <a:spcPts val="450"/>
              </a:spcAft>
            </a:pPr>
            <a:r>
              <a:rPr lang="en-US" sz="1600" kern="0" dirty="0">
                <a:solidFill>
                  <a:prstClr val="white"/>
                </a:solidFill>
                <a:latin typeface="Arial" pitchFamily="34" charset="0"/>
                <a:cs typeface="Arial" pitchFamily="34" charset="0"/>
              </a:rPr>
              <a:t>Communication</a:t>
            </a:r>
          </a:p>
          <a:p>
            <a:pPr algn="ctr" defTabSz="914484">
              <a:spcBef>
                <a:spcPts val="450"/>
              </a:spcBef>
              <a:spcAft>
                <a:spcPts val="450"/>
              </a:spcAft>
            </a:pPr>
            <a:r>
              <a:rPr lang="en-US" sz="1600" kern="0" dirty="0">
                <a:solidFill>
                  <a:prstClr val="white"/>
                </a:solidFill>
                <a:latin typeface="Arial" pitchFamily="34" charset="0"/>
                <a:cs typeface="Arial" pitchFamily="34" charset="0"/>
              </a:rPr>
              <a:t>Metrics Tracking</a:t>
            </a:r>
          </a:p>
          <a:p>
            <a:pPr algn="ctr" defTabSz="914484">
              <a:spcBef>
                <a:spcPts val="450"/>
              </a:spcBef>
              <a:spcAft>
                <a:spcPts val="450"/>
              </a:spcAft>
            </a:pPr>
            <a:r>
              <a:rPr lang="en-US" sz="1600" kern="0" dirty="0">
                <a:solidFill>
                  <a:prstClr val="white"/>
                </a:solidFill>
                <a:latin typeface="Arial" pitchFamily="34" charset="0"/>
                <a:cs typeface="Arial" pitchFamily="34" charset="0"/>
              </a:rPr>
              <a:t>Performance Management</a:t>
            </a:r>
          </a:p>
          <a:p>
            <a:pPr algn="ctr" defTabSz="914484">
              <a:spcBef>
                <a:spcPts val="450"/>
              </a:spcBef>
              <a:spcAft>
                <a:spcPts val="450"/>
              </a:spcAft>
            </a:pPr>
            <a:r>
              <a:rPr lang="en-US" sz="1600" kern="0" dirty="0">
                <a:solidFill>
                  <a:prstClr val="white"/>
                </a:solidFill>
                <a:latin typeface="Arial" pitchFamily="34" charset="0"/>
                <a:cs typeface="Arial" pitchFamily="34" charset="0"/>
              </a:rPr>
              <a:t>Rewards and Recognition</a:t>
            </a:r>
          </a:p>
          <a:p>
            <a:pPr algn="ctr" defTabSz="914484">
              <a:spcBef>
                <a:spcPts val="450"/>
              </a:spcBef>
              <a:spcAft>
                <a:spcPts val="450"/>
              </a:spcAft>
            </a:pPr>
            <a:r>
              <a:rPr lang="en-US" sz="1600" kern="0" dirty="0">
                <a:solidFill>
                  <a:prstClr val="white"/>
                </a:solidFill>
                <a:latin typeface="Arial" pitchFamily="34" charset="0"/>
                <a:cs typeface="Arial" pitchFamily="34" charset="0"/>
              </a:rPr>
              <a:t>Sustaining Ownership</a:t>
            </a:r>
          </a:p>
          <a:p>
            <a:pPr algn="ctr" defTabSz="914484">
              <a:spcBef>
                <a:spcPts val="450"/>
              </a:spcBef>
              <a:spcAft>
                <a:spcPts val="450"/>
              </a:spcAft>
            </a:pPr>
            <a:r>
              <a:rPr lang="en-US" sz="1600" kern="0" dirty="0">
                <a:solidFill>
                  <a:prstClr val="white"/>
                </a:solidFill>
                <a:latin typeface="Arial" pitchFamily="34" charset="0"/>
                <a:cs typeface="Arial" pitchFamily="34" charset="0"/>
              </a:rPr>
              <a:t>Continuous Improvement</a:t>
            </a:r>
          </a:p>
        </p:txBody>
      </p:sp>
      <p:sp>
        <p:nvSpPr>
          <p:cNvPr id="216" name="Freeform 59">
            <a:extLst>
              <a:ext uri="{FF2B5EF4-FFF2-40B4-BE49-F238E27FC236}">
                <a16:creationId xmlns:a16="http://schemas.microsoft.com/office/drawing/2014/main" id="{7D5F83DA-86E5-41ED-9C84-3AFE88B955E7}"/>
              </a:ext>
            </a:extLst>
          </p:cNvPr>
          <p:cNvSpPr>
            <a:spLocks/>
          </p:cNvSpPr>
          <p:nvPr/>
        </p:nvSpPr>
        <p:spPr bwMode="auto">
          <a:xfrm>
            <a:off x="8088220" y="451950"/>
            <a:ext cx="196664" cy="5920017"/>
          </a:xfrm>
          <a:custGeom>
            <a:avLst/>
            <a:gdLst>
              <a:gd name="T0" fmla="*/ 400 w 400"/>
              <a:gd name="T1" fmla="*/ 7375 h 7375"/>
              <a:gd name="T2" fmla="*/ 0 w 400"/>
              <a:gd name="T3" fmla="*/ 6970 h 7375"/>
              <a:gd name="T4" fmla="*/ 0 w 400"/>
              <a:gd name="T5" fmla="*/ 410 h 7375"/>
              <a:gd name="T6" fmla="*/ 394 w 400"/>
              <a:gd name="T7" fmla="*/ 0 h 7375"/>
            </a:gdLst>
            <a:ahLst/>
            <a:cxnLst>
              <a:cxn ang="0">
                <a:pos x="T0" y="T1"/>
              </a:cxn>
              <a:cxn ang="0">
                <a:pos x="T2" y="T3"/>
              </a:cxn>
              <a:cxn ang="0">
                <a:pos x="T4" y="T5"/>
              </a:cxn>
              <a:cxn ang="0">
                <a:pos x="T6" y="T7"/>
              </a:cxn>
            </a:cxnLst>
            <a:rect l="0" t="0" r="r" b="b"/>
            <a:pathLst>
              <a:path w="400" h="7375">
                <a:moveTo>
                  <a:pt x="400" y="7375"/>
                </a:moveTo>
                <a:lnTo>
                  <a:pt x="0" y="6970"/>
                </a:lnTo>
                <a:lnTo>
                  <a:pt x="0" y="410"/>
                </a:lnTo>
                <a:lnTo>
                  <a:pt x="394" y="0"/>
                </a:lnTo>
              </a:path>
            </a:pathLst>
          </a:custGeom>
          <a:noFill/>
          <a:ln w="38100">
            <a:solidFill>
              <a:schemeClr val="accent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17" name="Line 60">
            <a:extLst>
              <a:ext uri="{FF2B5EF4-FFF2-40B4-BE49-F238E27FC236}">
                <a16:creationId xmlns:a16="http://schemas.microsoft.com/office/drawing/2014/main" id="{3BF3ACC4-FCE1-4769-9F14-5821F312BD4E}"/>
              </a:ext>
            </a:extLst>
          </p:cNvPr>
          <p:cNvSpPr>
            <a:spLocks noChangeShapeType="1"/>
          </p:cNvSpPr>
          <p:nvPr/>
        </p:nvSpPr>
        <p:spPr bwMode="auto">
          <a:xfrm flipH="1">
            <a:off x="8090993" y="2199944"/>
            <a:ext cx="243762" cy="0"/>
          </a:xfrm>
          <a:prstGeom prst="line">
            <a:avLst/>
          </a:prstGeom>
          <a:noFill/>
          <a:ln w="31750">
            <a:solidFill>
              <a:schemeClr val="accent2"/>
            </a:solidFill>
            <a:prstDash val="solid"/>
            <a:round/>
            <a:headEnd/>
            <a:tailEnd/>
          </a:ln>
          <a:extLst>
            <a:ext uri="{909E8E84-426E-40DD-AFC4-6F175D3DCCD1}">
              <a14:hiddenFill xmlns:a14="http://schemas.microsoft.com/office/drawing/2010/main">
                <a:noFill/>
              </a14:hiddenFill>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grpSp>
        <p:nvGrpSpPr>
          <p:cNvPr id="218" name="Group 217">
            <a:extLst>
              <a:ext uri="{FF2B5EF4-FFF2-40B4-BE49-F238E27FC236}">
                <a16:creationId xmlns:a16="http://schemas.microsoft.com/office/drawing/2014/main" id="{7A3A8AC5-7AD8-4140-B254-BE6F743A44A4}"/>
              </a:ext>
            </a:extLst>
          </p:cNvPr>
          <p:cNvGrpSpPr/>
          <p:nvPr/>
        </p:nvGrpSpPr>
        <p:grpSpPr>
          <a:xfrm>
            <a:off x="9260093" y="4592617"/>
            <a:ext cx="1758164" cy="767346"/>
            <a:chOff x="9526588" y="4418013"/>
            <a:chExt cx="1992313" cy="868363"/>
          </a:xfrm>
        </p:grpSpPr>
        <p:sp>
          <p:nvSpPr>
            <p:cNvPr id="219" name="Rectangle 27">
              <a:extLst>
                <a:ext uri="{FF2B5EF4-FFF2-40B4-BE49-F238E27FC236}">
                  <a16:creationId xmlns:a16="http://schemas.microsoft.com/office/drawing/2014/main" id="{0D03D4DF-B866-4884-826F-D3D0EB31088A}"/>
                </a:ext>
              </a:extLst>
            </p:cNvPr>
            <p:cNvSpPr>
              <a:spLocks noChangeArrowheads="1"/>
            </p:cNvSpPr>
            <p:nvPr/>
          </p:nvSpPr>
          <p:spPr bwMode="auto">
            <a:xfrm>
              <a:off x="9526588" y="4425951"/>
              <a:ext cx="57150" cy="69850"/>
            </a:xfrm>
            <a:prstGeom prst="rect">
              <a:avLst/>
            </a:prstGeom>
            <a:solidFill>
              <a:schemeClr val="accent2"/>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20" name="Rectangle 28">
              <a:extLst>
                <a:ext uri="{FF2B5EF4-FFF2-40B4-BE49-F238E27FC236}">
                  <a16:creationId xmlns:a16="http://schemas.microsoft.com/office/drawing/2014/main" id="{FF1D6C07-539E-4251-B281-9B9E4EFC735F}"/>
                </a:ext>
              </a:extLst>
            </p:cNvPr>
            <p:cNvSpPr>
              <a:spLocks noChangeArrowheads="1"/>
            </p:cNvSpPr>
            <p:nvPr/>
          </p:nvSpPr>
          <p:spPr bwMode="auto">
            <a:xfrm>
              <a:off x="9526588" y="4524376"/>
              <a:ext cx="57150" cy="68263"/>
            </a:xfrm>
            <a:prstGeom prst="rect">
              <a:avLst/>
            </a:prstGeom>
            <a:solidFill>
              <a:schemeClr val="accent2"/>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21" name="Rectangle 29">
              <a:extLst>
                <a:ext uri="{FF2B5EF4-FFF2-40B4-BE49-F238E27FC236}">
                  <a16:creationId xmlns:a16="http://schemas.microsoft.com/office/drawing/2014/main" id="{4C58D7C6-4D90-4E9B-B49C-EFF16A2A09FC}"/>
                </a:ext>
              </a:extLst>
            </p:cNvPr>
            <p:cNvSpPr>
              <a:spLocks noChangeArrowheads="1"/>
            </p:cNvSpPr>
            <p:nvPr/>
          </p:nvSpPr>
          <p:spPr bwMode="auto">
            <a:xfrm>
              <a:off x="9526588" y="4616451"/>
              <a:ext cx="57150" cy="69850"/>
            </a:xfrm>
            <a:prstGeom prst="rect">
              <a:avLst/>
            </a:prstGeom>
            <a:solidFill>
              <a:schemeClr val="accent2"/>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22" name="Rectangle 30">
              <a:extLst>
                <a:ext uri="{FF2B5EF4-FFF2-40B4-BE49-F238E27FC236}">
                  <a16:creationId xmlns:a16="http://schemas.microsoft.com/office/drawing/2014/main" id="{13578E31-8296-4FCC-BB97-7D61FBF3DBA6}"/>
                </a:ext>
              </a:extLst>
            </p:cNvPr>
            <p:cNvSpPr>
              <a:spLocks noChangeArrowheads="1"/>
            </p:cNvSpPr>
            <p:nvPr/>
          </p:nvSpPr>
          <p:spPr bwMode="auto">
            <a:xfrm>
              <a:off x="9526588" y="4724401"/>
              <a:ext cx="57150" cy="69850"/>
            </a:xfrm>
            <a:prstGeom prst="rect">
              <a:avLst/>
            </a:prstGeom>
            <a:solidFill>
              <a:schemeClr val="accent2"/>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23" name="Rectangle 31">
              <a:extLst>
                <a:ext uri="{FF2B5EF4-FFF2-40B4-BE49-F238E27FC236}">
                  <a16:creationId xmlns:a16="http://schemas.microsoft.com/office/drawing/2014/main" id="{1DB3C3FF-A48A-4474-917F-E2424F8A98FF}"/>
                </a:ext>
              </a:extLst>
            </p:cNvPr>
            <p:cNvSpPr>
              <a:spLocks noChangeArrowheads="1"/>
            </p:cNvSpPr>
            <p:nvPr/>
          </p:nvSpPr>
          <p:spPr bwMode="auto">
            <a:xfrm>
              <a:off x="9526588" y="4822826"/>
              <a:ext cx="57150" cy="68263"/>
            </a:xfrm>
            <a:prstGeom prst="rect">
              <a:avLst/>
            </a:prstGeom>
            <a:solidFill>
              <a:schemeClr val="accent3">
                <a:lumMod val="60000"/>
                <a:lumOff val="40000"/>
              </a:schemeClr>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24" name="Rectangle 32">
              <a:extLst>
                <a:ext uri="{FF2B5EF4-FFF2-40B4-BE49-F238E27FC236}">
                  <a16:creationId xmlns:a16="http://schemas.microsoft.com/office/drawing/2014/main" id="{413BDD78-6B03-46A8-9BE9-49C3E255428A}"/>
                </a:ext>
              </a:extLst>
            </p:cNvPr>
            <p:cNvSpPr>
              <a:spLocks noChangeArrowheads="1"/>
            </p:cNvSpPr>
            <p:nvPr/>
          </p:nvSpPr>
          <p:spPr bwMode="auto">
            <a:xfrm>
              <a:off x="9526588" y="4919663"/>
              <a:ext cx="57150" cy="68263"/>
            </a:xfrm>
            <a:prstGeom prst="rect">
              <a:avLst/>
            </a:prstGeom>
            <a:solidFill>
              <a:schemeClr val="accent3">
                <a:lumMod val="60000"/>
                <a:lumOff val="40000"/>
              </a:schemeClr>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25" name="Rectangle 33">
              <a:extLst>
                <a:ext uri="{FF2B5EF4-FFF2-40B4-BE49-F238E27FC236}">
                  <a16:creationId xmlns:a16="http://schemas.microsoft.com/office/drawing/2014/main" id="{E2189CF6-2FBD-4AA2-A286-789B6000C6D1}"/>
                </a:ext>
              </a:extLst>
            </p:cNvPr>
            <p:cNvSpPr>
              <a:spLocks noChangeArrowheads="1"/>
            </p:cNvSpPr>
            <p:nvPr/>
          </p:nvSpPr>
          <p:spPr bwMode="auto">
            <a:xfrm>
              <a:off x="9526588" y="5018088"/>
              <a:ext cx="57150" cy="69850"/>
            </a:xfrm>
            <a:prstGeom prst="rect">
              <a:avLst/>
            </a:prstGeom>
            <a:solidFill>
              <a:schemeClr val="accent3"/>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26" name="Rectangle 34">
              <a:extLst>
                <a:ext uri="{FF2B5EF4-FFF2-40B4-BE49-F238E27FC236}">
                  <a16:creationId xmlns:a16="http://schemas.microsoft.com/office/drawing/2014/main" id="{17D4FD3E-00F4-462C-945F-27B15763D0B8}"/>
                </a:ext>
              </a:extLst>
            </p:cNvPr>
            <p:cNvSpPr>
              <a:spLocks noChangeArrowheads="1"/>
            </p:cNvSpPr>
            <p:nvPr/>
          </p:nvSpPr>
          <p:spPr bwMode="auto">
            <a:xfrm>
              <a:off x="9526588" y="5122863"/>
              <a:ext cx="57150" cy="69850"/>
            </a:xfrm>
            <a:prstGeom prst="rect">
              <a:avLst/>
            </a:prstGeom>
            <a:solidFill>
              <a:schemeClr val="accent3"/>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27" name="Rectangle 35">
              <a:extLst>
                <a:ext uri="{FF2B5EF4-FFF2-40B4-BE49-F238E27FC236}">
                  <a16:creationId xmlns:a16="http://schemas.microsoft.com/office/drawing/2014/main" id="{7FE6D85F-4B1F-4725-86F5-C6A56BB2449B}"/>
                </a:ext>
              </a:extLst>
            </p:cNvPr>
            <p:cNvSpPr>
              <a:spLocks noChangeArrowheads="1"/>
            </p:cNvSpPr>
            <p:nvPr/>
          </p:nvSpPr>
          <p:spPr bwMode="auto">
            <a:xfrm>
              <a:off x="9526588" y="5214938"/>
              <a:ext cx="57150" cy="68263"/>
            </a:xfrm>
            <a:prstGeom prst="rect">
              <a:avLst/>
            </a:prstGeom>
            <a:solidFill>
              <a:schemeClr val="accent3"/>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28" name="Freeform 36">
              <a:extLst>
                <a:ext uri="{FF2B5EF4-FFF2-40B4-BE49-F238E27FC236}">
                  <a16:creationId xmlns:a16="http://schemas.microsoft.com/office/drawing/2014/main" id="{73570350-7161-48E8-B96B-415E1753CB09}"/>
                </a:ext>
              </a:extLst>
            </p:cNvPr>
            <p:cNvSpPr>
              <a:spLocks/>
            </p:cNvSpPr>
            <p:nvPr/>
          </p:nvSpPr>
          <p:spPr bwMode="auto">
            <a:xfrm>
              <a:off x="9620251" y="5002213"/>
              <a:ext cx="1898650" cy="261938"/>
            </a:xfrm>
            <a:custGeom>
              <a:avLst/>
              <a:gdLst>
                <a:gd name="T0" fmla="*/ 3589 w 3589"/>
                <a:gd name="T1" fmla="*/ 497 h 497"/>
                <a:gd name="T2" fmla="*/ 3589 w 3589"/>
                <a:gd name="T3" fmla="*/ 373 h 497"/>
                <a:gd name="T4" fmla="*/ 3589 w 3589"/>
                <a:gd name="T5" fmla="*/ 249 h 497"/>
                <a:gd name="T6" fmla="*/ 3589 w 3589"/>
                <a:gd name="T7" fmla="*/ 124 h 497"/>
                <a:gd name="T8" fmla="*/ 3589 w 3589"/>
                <a:gd name="T9" fmla="*/ 0 h 497"/>
                <a:gd name="T10" fmla="*/ 3420 w 3589"/>
                <a:gd name="T11" fmla="*/ 55 h 497"/>
                <a:gd name="T12" fmla="*/ 3285 w 3589"/>
                <a:gd name="T13" fmla="*/ 92 h 497"/>
                <a:gd name="T14" fmla="*/ 3176 w 3589"/>
                <a:gd name="T15" fmla="*/ 114 h 497"/>
                <a:gd name="T16" fmla="*/ 3089 w 3589"/>
                <a:gd name="T17" fmla="*/ 123 h 497"/>
                <a:gd name="T18" fmla="*/ 3037 w 3589"/>
                <a:gd name="T19" fmla="*/ 124 h 497"/>
                <a:gd name="T20" fmla="*/ 2969 w 3589"/>
                <a:gd name="T21" fmla="*/ 126 h 497"/>
                <a:gd name="T22" fmla="*/ 2893 w 3589"/>
                <a:gd name="T23" fmla="*/ 129 h 497"/>
                <a:gd name="T24" fmla="*/ 2818 w 3589"/>
                <a:gd name="T25" fmla="*/ 140 h 497"/>
                <a:gd name="T26" fmla="*/ 2751 w 3589"/>
                <a:gd name="T27" fmla="*/ 158 h 497"/>
                <a:gd name="T28" fmla="*/ 2689 w 3589"/>
                <a:gd name="T29" fmla="*/ 177 h 497"/>
                <a:gd name="T30" fmla="*/ 2577 w 3589"/>
                <a:gd name="T31" fmla="*/ 217 h 497"/>
                <a:gd name="T32" fmla="*/ 2523 w 3589"/>
                <a:gd name="T33" fmla="*/ 231 h 497"/>
                <a:gd name="T34" fmla="*/ 2468 w 3589"/>
                <a:gd name="T35" fmla="*/ 237 h 497"/>
                <a:gd name="T36" fmla="*/ 2438 w 3589"/>
                <a:gd name="T37" fmla="*/ 237 h 497"/>
                <a:gd name="T38" fmla="*/ 2409 w 3589"/>
                <a:gd name="T39" fmla="*/ 233 h 497"/>
                <a:gd name="T40" fmla="*/ 2379 w 3589"/>
                <a:gd name="T41" fmla="*/ 227 h 497"/>
                <a:gd name="T42" fmla="*/ 2347 w 3589"/>
                <a:gd name="T43" fmla="*/ 217 h 497"/>
                <a:gd name="T44" fmla="*/ 2261 w 3589"/>
                <a:gd name="T45" fmla="*/ 181 h 497"/>
                <a:gd name="T46" fmla="*/ 2218 w 3589"/>
                <a:gd name="T47" fmla="*/ 167 h 497"/>
                <a:gd name="T48" fmla="*/ 2168 w 3589"/>
                <a:gd name="T49" fmla="*/ 158 h 497"/>
                <a:gd name="T50" fmla="*/ 2110 w 3589"/>
                <a:gd name="T51" fmla="*/ 158 h 497"/>
                <a:gd name="T52" fmla="*/ 2039 w 3589"/>
                <a:gd name="T53" fmla="*/ 168 h 497"/>
                <a:gd name="T54" fmla="*/ 1949 w 3589"/>
                <a:gd name="T55" fmla="*/ 194 h 497"/>
                <a:gd name="T56" fmla="*/ 1839 w 3589"/>
                <a:gd name="T57" fmla="*/ 236 h 497"/>
                <a:gd name="T58" fmla="*/ 1785 w 3589"/>
                <a:gd name="T59" fmla="*/ 256 h 497"/>
                <a:gd name="T60" fmla="*/ 1725 w 3589"/>
                <a:gd name="T61" fmla="*/ 274 h 497"/>
                <a:gd name="T62" fmla="*/ 1662 w 3589"/>
                <a:gd name="T63" fmla="*/ 291 h 497"/>
                <a:gd name="T64" fmla="*/ 1598 w 3589"/>
                <a:gd name="T65" fmla="*/ 304 h 497"/>
                <a:gd name="T66" fmla="*/ 1534 w 3589"/>
                <a:gd name="T67" fmla="*/ 314 h 497"/>
                <a:gd name="T68" fmla="*/ 1472 w 3589"/>
                <a:gd name="T69" fmla="*/ 320 h 497"/>
                <a:gd name="T70" fmla="*/ 1416 w 3589"/>
                <a:gd name="T71" fmla="*/ 324 h 497"/>
                <a:gd name="T72" fmla="*/ 1366 w 3589"/>
                <a:gd name="T73" fmla="*/ 324 h 497"/>
                <a:gd name="T74" fmla="*/ 1312 w 3589"/>
                <a:gd name="T75" fmla="*/ 319 h 497"/>
                <a:gd name="T76" fmla="*/ 1258 w 3589"/>
                <a:gd name="T77" fmla="*/ 309 h 497"/>
                <a:gd name="T78" fmla="*/ 1154 w 3589"/>
                <a:gd name="T79" fmla="*/ 282 h 497"/>
                <a:gd name="T80" fmla="*/ 1103 w 3589"/>
                <a:gd name="T81" fmla="*/ 269 h 497"/>
                <a:gd name="T82" fmla="*/ 1051 w 3589"/>
                <a:gd name="T83" fmla="*/ 259 h 497"/>
                <a:gd name="T84" fmla="*/ 998 w 3589"/>
                <a:gd name="T85" fmla="*/ 254 h 497"/>
                <a:gd name="T86" fmla="*/ 943 w 3589"/>
                <a:gd name="T87" fmla="*/ 254 h 497"/>
                <a:gd name="T88" fmla="*/ 887 w 3589"/>
                <a:gd name="T89" fmla="*/ 261 h 497"/>
                <a:gd name="T90" fmla="*/ 829 w 3589"/>
                <a:gd name="T91" fmla="*/ 274 h 497"/>
                <a:gd name="T92" fmla="*/ 711 w 3589"/>
                <a:gd name="T93" fmla="*/ 309 h 497"/>
                <a:gd name="T94" fmla="*/ 593 w 3589"/>
                <a:gd name="T95" fmla="*/ 346 h 497"/>
                <a:gd name="T96" fmla="*/ 535 w 3589"/>
                <a:gd name="T97" fmla="*/ 363 h 497"/>
                <a:gd name="T98" fmla="*/ 479 w 3589"/>
                <a:gd name="T99" fmla="*/ 376 h 497"/>
                <a:gd name="T100" fmla="*/ 396 w 3589"/>
                <a:gd name="T101" fmla="*/ 382 h 497"/>
                <a:gd name="T102" fmla="*/ 254 w 3589"/>
                <a:gd name="T103" fmla="*/ 388 h 497"/>
                <a:gd name="T104" fmla="*/ 104 w 3589"/>
                <a:gd name="T105" fmla="*/ 392 h 497"/>
                <a:gd name="T106" fmla="*/ 0 w 3589"/>
                <a:gd name="T107" fmla="*/ 392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589" h="497">
                  <a:moveTo>
                    <a:pt x="0" y="497"/>
                  </a:moveTo>
                  <a:lnTo>
                    <a:pt x="3589" y="497"/>
                  </a:lnTo>
                  <a:lnTo>
                    <a:pt x="3589" y="435"/>
                  </a:lnTo>
                  <a:lnTo>
                    <a:pt x="3589" y="373"/>
                  </a:lnTo>
                  <a:lnTo>
                    <a:pt x="3589" y="310"/>
                  </a:lnTo>
                  <a:lnTo>
                    <a:pt x="3589" y="249"/>
                  </a:lnTo>
                  <a:lnTo>
                    <a:pt x="3589" y="186"/>
                  </a:lnTo>
                  <a:lnTo>
                    <a:pt x="3589" y="124"/>
                  </a:lnTo>
                  <a:lnTo>
                    <a:pt x="3589" y="62"/>
                  </a:lnTo>
                  <a:lnTo>
                    <a:pt x="3589" y="0"/>
                  </a:lnTo>
                  <a:lnTo>
                    <a:pt x="3501" y="31"/>
                  </a:lnTo>
                  <a:lnTo>
                    <a:pt x="3420" y="55"/>
                  </a:lnTo>
                  <a:lnTo>
                    <a:pt x="3349" y="76"/>
                  </a:lnTo>
                  <a:lnTo>
                    <a:pt x="3285" y="92"/>
                  </a:lnTo>
                  <a:lnTo>
                    <a:pt x="3228" y="105"/>
                  </a:lnTo>
                  <a:lnTo>
                    <a:pt x="3176" y="114"/>
                  </a:lnTo>
                  <a:lnTo>
                    <a:pt x="3130" y="119"/>
                  </a:lnTo>
                  <a:lnTo>
                    <a:pt x="3089" y="123"/>
                  </a:lnTo>
                  <a:lnTo>
                    <a:pt x="3065" y="124"/>
                  </a:lnTo>
                  <a:lnTo>
                    <a:pt x="3037" y="124"/>
                  </a:lnTo>
                  <a:lnTo>
                    <a:pt x="3005" y="124"/>
                  </a:lnTo>
                  <a:lnTo>
                    <a:pt x="2969" y="126"/>
                  </a:lnTo>
                  <a:lnTo>
                    <a:pt x="2932" y="127"/>
                  </a:lnTo>
                  <a:lnTo>
                    <a:pt x="2893" y="129"/>
                  </a:lnTo>
                  <a:lnTo>
                    <a:pt x="2855" y="133"/>
                  </a:lnTo>
                  <a:lnTo>
                    <a:pt x="2818" y="140"/>
                  </a:lnTo>
                  <a:lnTo>
                    <a:pt x="2783" y="149"/>
                  </a:lnTo>
                  <a:lnTo>
                    <a:pt x="2751" y="158"/>
                  </a:lnTo>
                  <a:lnTo>
                    <a:pt x="2720" y="167"/>
                  </a:lnTo>
                  <a:lnTo>
                    <a:pt x="2689" y="177"/>
                  </a:lnTo>
                  <a:lnTo>
                    <a:pt x="2633" y="199"/>
                  </a:lnTo>
                  <a:lnTo>
                    <a:pt x="2577" y="217"/>
                  </a:lnTo>
                  <a:lnTo>
                    <a:pt x="2550" y="224"/>
                  </a:lnTo>
                  <a:lnTo>
                    <a:pt x="2523" y="231"/>
                  </a:lnTo>
                  <a:lnTo>
                    <a:pt x="2495" y="235"/>
                  </a:lnTo>
                  <a:lnTo>
                    <a:pt x="2468" y="237"/>
                  </a:lnTo>
                  <a:lnTo>
                    <a:pt x="2454" y="237"/>
                  </a:lnTo>
                  <a:lnTo>
                    <a:pt x="2438" y="237"/>
                  </a:lnTo>
                  <a:lnTo>
                    <a:pt x="2424" y="236"/>
                  </a:lnTo>
                  <a:lnTo>
                    <a:pt x="2409" y="233"/>
                  </a:lnTo>
                  <a:lnTo>
                    <a:pt x="2395" y="231"/>
                  </a:lnTo>
                  <a:lnTo>
                    <a:pt x="2379" y="227"/>
                  </a:lnTo>
                  <a:lnTo>
                    <a:pt x="2364" y="222"/>
                  </a:lnTo>
                  <a:lnTo>
                    <a:pt x="2347" y="217"/>
                  </a:lnTo>
                  <a:lnTo>
                    <a:pt x="2304" y="199"/>
                  </a:lnTo>
                  <a:lnTo>
                    <a:pt x="2261" y="181"/>
                  </a:lnTo>
                  <a:lnTo>
                    <a:pt x="2240" y="173"/>
                  </a:lnTo>
                  <a:lnTo>
                    <a:pt x="2218" y="167"/>
                  </a:lnTo>
                  <a:lnTo>
                    <a:pt x="2194" y="160"/>
                  </a:lnTo>
                  <a:lnTo>
                    <a:pt x="2168" y="158"/>
                  </a:lnTo>
                  <a:lnTo>
                    <a:pt x="2141" y="156"/>
                  </a:lnTo>
                  <a:lnTo>
                    <a:pt x="2110" y="158"/>
                  </a:lnTo>
                  <a:lnTo>
                    <a:pt x="2076" y="162"/>
                  </a:lnTo>
                  <a:lnTo>
                    <a:pt x="2039" y="168"/>
                  </a:lnTo>
                  <a:lnTo>
                    <a:pt x="1996" y="179"/>
                  </a:lnTo>
                  <a:lnTo>
                    <a:pt x="1949" y="194"/>
                  </a:lnTo>
                  <a:lnTo>
                    <a:pt x="1896" y="213"/>
                  </a:lnTo>
                  <a:lnTo>
                    <a:pt x="1839" y="236"/>
                  </a:lnTo>
                  <a:lnTo>
                    <a:pt x="1812" y="246"/>
                  </a:lnTo>
                  <a:lnTo>
                    <a:pt x="1785" y="256"/>
                  </a:lnTo>
                  <a:lnTo>
                    <a:pt x="1755" y="267"/>
                  </a:lnTo>
                  <a:lnTo>
                    <a:pt x="1725" y="274"/>
                  </a:lnTo>
                  <a:lnTo>
                    <a:pt x="1694" y="283"/>
                  </a:lnTo>
                  <a:lnTo>
                    <a:pt x="1662" y="291"/>
                  </a:lnTo>
                  <a:lnTo>
                    <a:pt x="1630" y="297"/>
                  </a:lnTo>
                  <a:lnTo>
                    <a:pt x="1598" y="304"/>
                  </a:lnTo>
                  <a:lnTo>
                    <a:pt x="1566" y="309"/>
                  </a:lnTo>
                  <a:lnTo>
                    <a:pt x="1534" y="314"/>
                  </a:lnTo>
                  <a:lnTo>
                    <a:pt x="1503" y="318"/>
                  </a:lnTo>
                  <a:lnTo>
                    <a:pt x="1472" y="320"/>
                  </a:lnTo>
                  <a:lnTo>
                    <a:pt x="1444" y="323"/>
                  </a:lnTo>
                  <a:lnTo>
                    <a:pt x="1416" y="324"/>
                  </a:lnTo>
                  <a:lnTo>
                    <a:pt x="1390" y="324"/>
                  </a:lnTo>
                  <a:lnTo>
                    <a:pt x="1366" y="324"/>
                  </a:lnTo>
                  <a:lnTo>
                    <a:pt x="1339" y="322"/>
                  </a:lnTo>
                  <a:lnTo>
                    <a:pt x="1312" y="319"/>
                  </a:lnTo>
                  <a:lnTo>
                    <a:pt x="1285" y="314"/>
                  </a:lnTo>
                  <a:lnTo>
                    <a:pt x="1258" y="309"/>
                  </a:lnTo>
                  <a:lnTo>
                    <a:pt x="1206" y="296"/>
                  </a:lnTo>
                  <a:lnTo>
                    <a:pt x="1154" y="282"/>
                  </a:lnTo>
                  <a:lnTo>
                    <a:pt x="1129" y="276"/>
                  </a:lnTo>
                  <a:lnTo>
                    <a:pt x="1103" y="269"/>
                  </a:lnTo>
                  <a:lnTo>
                    <a:pt x="1078" y="264"/>
                  </a:lnTo>
                  <a:lnTo>
                    <a:pt x="1051" y="259"/>
                  </a:lnTo>
                  <a:lnTo>
                    <a:pt x="1025" y="256"/>
                  </a:lnTo>
                  <a:lnTo>
                    <a:pt x="998" y="254"/>
                  </a:lnTo>
                  <a:lnTo>
                    <a:pt x="971" y="253"/>
                  </a:lnTo>
                  <a:lnTo>
                    <a:pt x="943" y="254"/>
                  </a:lnTo>
                  <a:lnTo>
                    <a:pt x="915" y="256"/>
                  </a:lnTo>
                  <a:lnTo>
                    <a:pt x="887" y="261"/>
                  </a:lnTo>
                  <a:lnTo>
                    <a:pt x="857" y="267"/>
                  </a:lnTo>
                  <a:lnTo>
                    <a:pt x="829" y="274"/>
                  </a:lnTo>
                  <a:lnTo>
                    <a:pt x="770" y="290"/>
                  </a:lnTo>
                  <a:lnTo>
                    <a:pt x="711" y="309"/>
                  </a:lnTo>
                  <a:lnTo>
                    <a:pt x="652" y="328"/>
                  </a:lnTo>
                  <a:lnTo>
                    <a:pt x="593" y="346"/>
                  </a:lnTo>
                  <a:lnTo>
                    <a:pt x="565" y="355"/>
                  </a:lnTo>
                  <a:lnTo>
                    <a:pt x="535" y="363"/>
                  </a:lnTo>
                  <a:lnTo>
                    <a:pt x="507" y="370"/>
                  </a:lnTo>
                  <a:lnTo>
                    <a:pt x="479" y="376"/>
                  </a:lnTo>
                  <a:lnTo>
                    <a:pt x="448" y="379"/>
                  </a:lnTo>
                  <a:lnTo>
                    <a:pt x="396" y="382"/>
                  </a:lnTo>
                  <a:lnTo>
                    <a:pt x="329" y="386"/>
                  </a:lnTo>
                  <a:lnTo>
                    <a:pt x="254" y="388"/>
                  </a:lnTo>
                  <a:lnTo>
                    <a:pt x="175" y="391"/>
                  </a:lnTo>
                  <a:lnTo>
                    <a:pt x="104" y="392"/>
                  </a:lnTo>
                  <a:lnTo>
                    <a:pt x="42" y="392"/>
                  </a:lnTo>
                  <a:lnTo>
                    <a:pt x="0" y="392"/>
                  </a:lnTo>
                  <a:lnTo>
                    <a:pt x="0" y="497"/>
                  </a:lnTo>
                  <a:close/>
                </a:path>
              </a:pathLst>
            </a:custGeom>
            <a:solidFill>
              <a:schemeClr val="accent3"/>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29" name="Freeform 37">
              <a:extLst>
                <a:ext uri="{FF2B5EF4-FFF2-40B4-BE49-F238E27FC236}">
                  <a16:creationId xmlns:a16="http://schemas.microsoft.com/office/drawing/2014/main" id="{0B8AB57E-4A05-45D8-BDAA-BE33085D9F7F}"/>
                </a:ext>
              </a:extLst>
            </p:cNvPr>
            <p:cNvSpPr>
              <a:spLocks/>
            </p:cNvSpPr>
            <p:nvPr/>
          </p:nvSpPr>
          <p:spPr bwMode="auto">
            <a:xfrm>
              <a:off x="9620251" y="4418013"/>
              <a:ext cx="1884363" cy="704850"/>
            </a:xfrm>
            <a:custGeom>
              <a:avLst/>
              <a:gdLst>
                <a:gd name="T0" fmla="*/ 87 w 3561"/>
                <a:gd name="T1" fmla="*/ 1303 h 1331"/>
                <a:gd name="T2" fmla="*/ 219 w 3561"/>
                <a:gd name="T3" fmla="*/ 1270 h 1331"/>
                <a:gd name="T4" fmla="*/ 330 w 3561"/>
                <a:gd name="T5" fmla="*/ 1283 h 1331"/>
                <a:gd name="T6" fmla="*/ 474 w 3561"/>
                <a:gd name="T7" fmla="*/ 1299 h 1331"/>
                <a:gd name="T8" fmla="*/ 662 w 3561"/>
                <a:gd name="T9" fmla="*/ 1233 h 1331"/>
                <a:gd name="T10" fmla="*/ 855 w 3561"/>
                <a:gd name="T11" fmla="*/ 1143 h 1331"/>
                <a:gd name="T12" fmla="*/ 983 w 3561"/>
                <a:gd name="T13" fmla="*/ 1119 h 1331"/>
                <a:gd name="T14" fmla="*/ 1120 w 3561"/>
                <a:gd name="T15" fmla="*/ 1149 h 1331"/>
                <a:gd name="T16" fmla="*/ 1270 w 3561"/>
                <a:gd name="T17" fmla="*/ 1198 h 1331"/>
                <a:gd name="T18" fmla="*/ 1362 w 3561"/>
                <a:gd name="T19" fmla="*/ 1199 h 1331"/>
                <a:gd name="T20" fmla="*/ 1448 w 3561"/>
                <a:gd name="T21" fmla="*/ 1149 h 1331"/>
                <a:gd name="T22" fmla="*/ 1559 w 3561"/>
                <a:gd name="T23" fmla="*/ 1065 h 1331"/>
                <a:gd name="T24" fmla="*/ 1672 w 3561"/>
                <a:gd name="T25" fmla="*/ 1039 h 1331"/>
                <a:gd name="T26" fmla="*/ 1819 w 3561"/>
                <a:gd name="T27" fmla="*/ 1023 h 1331"/>
                <a:gd name="T28" fmla="*/ 1951 w 3561"/>
                <a:gd name="T29" fmla="*/ 947 h 1331"/>
                <a:gd name="T30" fmla="*/ 2083 w 3561"/>
                <a:gd name="T31" fmla="*/ 861 h 1331"/>
                <a:gd name="T32" fmla="*/ 2158 w 3561"/>
                <a:gd name="T33" fmla="*/ 846 h 1331"/>
                <a:gd name="T34" fmla="*/ 2267 w 3561"/>
                <a:gd name="T35" fmla="*/ 882 h 1331"/>
                <a:gd name="T36" fmla="*/ 2400 w 3561"/>
                <a:gd name="T37" fmla="*/ 950 h 1331"/>
                <a:gd name="T38" fmla="*/ 2492 w 3561"/>
                <a:gd name="T39" fmla="*/ 962 h 1331"/>
                <a:gd name="T40" fmla="*/ 2559 w 3561"/>
                <a:gd name="T41" fmla="*/ 934 h 1331"/>
                <a:gd name="T42" fmla="*/ 2678 w 3561"/>
                <a:gd name="T43" fmla="*/ 851 h 1331"/>
                <a:gd name="T44" fmla="*/ 2788 w 3561"/>
                <a:gd name="T45" fmla="*/ 844 h 1331"/>
                <a:gd name="T46" fmla="*/ 2982 w 3561"/>
                <a:gd name="T47" fmla="*/ 855 h 1331"/>
                <a:gd name="T48" fmla="*/ 3155 w 3561"/>
                <a:gd name="T49" fmla="*/ 820 h 1331"/>
                <a:gd name="T50" fmla="*/ 3561 w 3561"/>
                <a:gd name="T51" fmla="*/ 0 h 1331"/>
                <a:gd name="T52" fmla="*/ 3367 w 3561"/>
                <a:gd name="T53" fmla="*/ 165 h 1331"/>
                <a:gd name="T54" fmla="*/ 3167 w 3561"/>
                <a:gd name="T55" fmla="*/ 328 h 1331"/>
                <a:gd name="T56" fmla="*/ 3048 w 3561"/>
                <a:gd name="T57" fmla="*/ 373 h 1331"/>
                <a:gd name="T58" fmla="*/ 2837 w 3561"/>
                <a:gd name="T59" fmla="*/ 357 h 1331"/>
                <a:gd name="T60" fmla="*/ 2732 w 3561"/>
                <a:gd name="T61" fmla="*/ 369 h 1331"/>
                <a:gd name="T62" fmla="*/ 2622 w 3561"/>
                <a:gd name="T63" fmla="*/ 436 h 1331"/>
                <a:gd name="T64" fmla="*/ 2519 w 3561"/>
                <a:gd name="T65" fmla="*/ 503 h 1331"/>
                <a:gd name="T66" fmla="*/ 2452 w 3561"/>
                <a:gd name="T67" fmla="*/ 518 h 1331"/>
                <a:gd name="T68" fmla="*/ 2372 w 3561"/>
                <a:gd name="T69" fmla="*/ 493 h 1331"/>
                <a:gd name="T70" fmla="*/ 2258 w 3561"/>
                <a:gd name="T71" fmla="*/ 415 h 1331"/>
                <a:gd name="T72" fmla="*/ 2160 w 3561"/>
                <a:gd name="T73" fmla="*/ 374 h 1331"/>
                <a:gd name="T74" fmla="*/ 2096 w 3561"/>
                <a:gd name="T75" fmla="*/ 382 h 1331"/>
                <a:gd name="T76" fmla="*/ 1994 w 3561"/>
                <a:gd name="T77" fmla="*/ 450 h 1331"/>
                <a:gd name="T78" fmla="*/ 1854 w 3561"/>
                <a:gd name="T79" fmla="*/ 551 h 1331"/>
                <a:gd name="T80" fmla="*/ 1714 w 3561"/>
                <a:gd name="T81" fmla="*/ 559 h 1331"/>
                <a:gd name="T82" fmla="*/ 1575 w 3561"/>
                <a:gd name="T83" fmla="*/ 562 h 1331"/>
                <a:gd name="T84" fmla="*/ 1470 w 3561"/>
                <a:gd name="T85" fmla="*/ 648 h 1331"/>
                <a:gd name="T86" fmla="*/ 1391 w 3561"/>
                <a:gd name="T87" fmla="*/ 710 h 1331"/>
                <a:gd name="T88" fmla="*/ 1307 w 3561"/>
                <a:gd name="T89" fmla="*/ 715 h 1331"/>
                <a:gd name="T90" fmla="*/ 1145 w 3561"/>
                <a:gd name="T91" fmla="*/ 651 h 1331"/>
                <a:gd name="T92" fmla="*/ 1015 w 3561"/>
                <a:gd name="T93" fmla="*/ 606 h 1331"/>
                <a:gd name="T94" fmla="*/ 938 w 3561"/>
                <a:gd name="T95" fmla="*/ 615 h 1331"/>
                <a:gd name="T96" fmla="*/ 839 w 3561"/>
                <a:gd name="T97" fmla="*/ 673 h 1331"/>
                <a:gd name="T98" fmla="*/ 708 w 3561"/>
                <a:gd name="T99" fmla="*/ 820 h 1331"/>
                <a:gd name="T100" fmla="*/ 580 w 3561"/>
                <a:gd name="T101" fmla="*/ 975 h 1331"/>
                <a:gd name="T102" fmla="*/ 488 w 3561"/>
                <a:gd name="T103" fmla="*/ 1047 h 1331"/>
                <a:gd name="T104" fmla="*/ 418 w 3561"/>
                <a:gd name="T105" fmla="*/ 1057 h 1331"/>
                <a:gd name="T106" fmla="*/ 302 w 3561"/>
                <a:gd name="T107" fmla="*/ 1024 h 1331"/>
                <a:gd name="T108" fmla="*/ 210 w 3561"/>
                <a:gd name="T109" fmla="*/ 1017 h 1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561" h="1331">
                  <a:moveTo>
                    <a:pt x="193" y="1024"/>
                  </a:moveTo>
                  <a:lnTo>
                    <a:pt x="0" y="1120"/>
                  </a:lnTo>
                  <a:lnTo>
                    <a:pt x="0" y="1331"/>
                  </a:lnTo>
                  <a:lnTo>
                    <a:pt x="29" y="1322"/>
                  </a:lnTo>
                  <a:lnTo>
                    <a:pt x="59" y="1314"/>
                  </a:lnTo>
                  <a:lnTo>
                    <a:pt x="87" y="1303"/>
                  </a:lnTo>
                  <a:lnTo>
                    <a:pt x="116" y="1293"/>
                  </a:lnTo>
                  <a:lnTo>
                    <a:pt x="145" y="1284"/>
                  </a:lnTo>
                  <a:lnTo>
                    <a:pt x="174" y="1276"/>
                  </a:lnTo>
                  <a:lnTo>
                    <a:pt x="190" y="1274"/>
                  </a:lnTo>
                  <a:lnTo>
                    <a:pt x="204" y="1271"/>
                  </a:lnTo>
                  <a:lnTo>
                    <a:pt x="219" y="1270"/>
                  </a:lnTo>
                  <a:lnTo>
                    <a:pt x="233" y="1270"/>
                  </a:lnTo>
                  <a:lnTo>
                    <a:pt x="250" y="1270"/>
                  </a:lnTo>
                  <a:lnTo>
                    <a:pt x="266" y="1271"/>
                  </a:lnTo>
                  <a:lnTo>
                    <a:pt x="282" y="1274"/>
                  </a:lnTo>
                  <a:lnTo>
                    <a:pt x="298" y="1276"/>
                  </a:lnTo>
                  <a:lnTo>
                    <a:pt x="330" y="1283"/>
                  </a:lnTo>
                  <a:lnTo>
                    <a:pt x="362" y="1289"/>
                  </a:lnTo>
                  <a:lnTo>
                    <a:pt x="395" y="1296"/>
                  </a:lnTo>
                  <a:lnTo>
                    <a:pt x="427" y="1299"/>
                  </a:lnTo>
                  <a:lnTo>
                    <a:pt x="442" y="1301"/>
                  </a:lnTo>
                  <a:lnTo>
                    <a:pt x="459" y="1301"/>
                  </a:lnTo>
                  <a:lnTo>
                    <a:pt x="474" y="1299"/>
                  </a:lnTo>
                  <a:lnTo>
                    <a:pt x="491" y="1297"/>
                  </a:lnTo>
                  <a:lnTo>
                    <a:pt x="520" y="1289"/>
                  </a:lnTo>
                  <a:lnTo>
                    <a:pt x="550" y="1280"/>
                  </a:lnTo>
                  <a:lnTo>
                    <a:pt x="579" y="1270"/>
                  </a:lnTo>
                  <a:lnTo>
                    <a:pt x="607" y="1258"/>
                  </a:lnTo>
                  <a:lnTo>
                    <a:pt x="662" y="1233"/>
                  </a:lnTo>
                  <a:lnTo>
                    <a:pt x="716" y="1205"/>
                  </a:lnTo>
                  <a:lnTo>
                    <a:pt x="744" y="1192"/>
                  </a:lnTo>
                  <a:lnTo>
                    <a:pt x="771" y="1179"/>
                  </a:lnTo>
                  <a:lnTo>
                    <a:pt x="798" y="1166"/>
                  </a:lnTo>
                  <a:lnTo>
                    <a:pt x="826" y="1155"/>
                  </a:lnTo>
                  <a:lnTo>
                    <a:pt x="855" y="1143"/>
                  </a:lnTo>
                  <a:lnTo>
                    <a:pt x="884" y="1134"/>
                  </a:lnTo>
                  <a:lnTo>
                    <a:pt x="913" y="1126"/>
                  </a:lnTo>
                  <a:lnTo>
                    <a:pt x="944" y="1121"/>
                  </a:lnTo>
                  <a:lnTo>
                    <a:pt x="957" y="1119"/>
                  </a:lnTo>
                  <a:lnTo>
                    <a:pt x="970" y="1119"/>
                  </a:lnTo>
                  <a:lnTo>
                    <a:pt x="983" y="1119"/>
                  </a:lnTo>
                  <a:lnTo>
                    <a:pt x="995" y="1119"/>
                  </a:lnTo>
                  <a:lnTo>
                    <a:pt x="1020" y="1121"/>
                  </a:lnTo>
                  <a:lnTo>
                    <a:pt x="1045" y="1126"/>
                  </a:lnTo>
                  <a:lnTo>
                    <a:pt x="1070" y="1133"/>
                  </a:lnTo>
                  <a:lnTo>
                    <a:pt x="1094" y="1140"/>
                  </a:lnTo>
                  <a:lnTo>
                    <a:pt x="1120" y="1149"/>
                  </a:lnTo>
                  <a:lnTo>
                    <a:pt x="1144" y="1158"/>
                  </a:lnTo>
                  <a:lnTo>
                    <a:pt x="1170" y="1167"/>
                  </a:lnTo>
                  <a:lnTo>
                    <a:pt x="1194" y="1176"/>
                  </a:lnTo>
                  <a:lnTo>
                    <a:pt x="1220" y="1185"/>
                  </a:lnTo>
                  <a:lnTo>
                    <a:pt x="1244" y="1192"/>
                  </a:lnTo>
                  <a:lnTo>
                    <a:pt x="1270" y="1198"/>
                  </a:lnTo>
                  <a:lnTo>
                    <a:pt x="1294" y="1202"/>
                  </a:lnTo>
                  <a:lnTo>
                    <a:pt x="1307" y="1202"/>
                  </a:lnTo>
                  <a:lnTo>
                    <a:pt x="1320" y="1203"/>
                  </a:lnTo>
                  <a:lnTo>
                    <a:pt x="1332" y="1203"/>
                  </a:lnTo>
                  <a:lnTo>
                    <a:pt x="1345" y="1202"/>
                  </a:lnTo>
                  <a:lnTo>
                    <a:pt x="1362" y="1199"/>
                  </a:lnTo>
                  <a:lnTo>
                    <a:pt x="1377" y="1194"/>
                  </a:lnTo>
                  <a:lnTo>
                    <a:pt x="1393" y="1188"/>
                  </a:lnTo>
                  <a:lnTo>
                    <a:pt x="1407" y="1180"/>
                  </a:lnTo>
                  <a:lnTo>
                    <a:pt x="1421" y="1171"/>
                  </a:lnTo>
                  <a:lnTo>
                    <a:pt x="1435" y="1161"/>
                  </a:lnTo>
                  <a:lnTo>
                    <a:pt x="1448" y="1149"/>
                  </a:lnTo>
                  <a:lnTo>
                    <a:pt x="1462" y="1138"/>
                  </a:lnTo>
                  <a:lnTo>
                    <a:pt x="1489" y="1115"/>
                  </a:lnTo>
                  <a:lnTo>
                    <a:pt x="1516" y="1093"/>
                  </a:lnTo>
                  <a:lnTo>
                    <a:pt x="1530" y="1082"/>
                  </a:lnTo>
                  <a:lnTo>
                    <a:pt x="1544" y="1073"/>
                  </a:lnTo>
                  <a:lnTo>
                    <a:pt x="1559" y="1065"/>
                  </a:lnTo>
                  <a:lnTo>
                    <a:pt x="1575" y="1057"/>
                  </a:lnTo>
                  <a:lnTo>
                    <a:pt x="1590" y="1052"/>
                  </a:lnTo>
                  <a:lnTo>
                    <a:pt x="1605" y="1048"/>
                  </a:lnTo>
                  <a:lnTo>
                    <a:pt x="1622" y="1046"/>
                  </a:lnTo>
                  <a:lnTo>
                    <a:pt x="1639" y="1043"/>
                  </a:lnTo>
                  <a:lnTo>
                    <a:pt x="1672" y="1039"/>
                  </a:lnTo>
                  <a:lnTo>
                    <a:pt x="1705" y="1038"/>
                  </a:lnTo>
                  <a:lnTo>
                    <a:pt x="1739" y="1035"/>
                  </a:lnTo>
                  <a:lnTo>
                    <a:pt x="1772" y="1032"/>
                  </a:lnTo>
                  <a:lnTo>
                    <a:pt x="1787" y="1030"/>
                  </a:lnTo>
                  <a:lnTo>
                    <a:pt x="1804" y="1026"/>
                  </a:lnTo>
                  <a:lnTo>
                    <a:pt x="1819" y="1023"/>
                  </a:lnTo>
                  <a:lnTo>
                    <a:pt x="1836" y="1017"/>
                  </a:lnTo>
                  <a:lnTo>
                    <a:pt x="1857" y="1008"/>
                  </a:lnTo>
                  <a:lnTo>
                    <a:pt x="1876" y="998"/>
                  </a:lnTo>
                  <a:lnTo>
                    <a:pt x="1895" y="987"/>
                  </a:lnTo>
                  <a:lnTo>
                    <a:pt x="1914" y="974"/>
                  </a:lnTo>
                  <a:lnTo>
                    <a:pt x="1951" y="947"/>
                  </a:lnTo>
                  <a:lnTo>
                    <a:pt x="1989" y="919"/>
                  </a:lnTo>
                  <a:lnTo>
                    <a:pt x="2007" y="905"/>
                  </a:lnTo>
                  <a:lnTo>
                    <a:pt x="2026" y="892"/>
                  </a:lnTo>
                  <a:lnTo>
                    <a:pt x="2044" y="880"/>
                  </a:lnTo>
                  <a:lnTo>
                    <a:pt x="2063" y="869"/>
                  </a:lnTo>
                  <a:lnTo>
                    <a:pt x="2083" y="861"/>
                  </a:lnTo>
                  <a:lnTo>
                    <a:pt x="2104" y="853"/>
                  </a:lnTo>
                  <a:lnTo>
                    <a:pt x="2114" y="851"/>
                  </a:lnTo>
                  <a:lnTo>
                    <a:pt x="2124" y="848"/>
                  </a:lnTo>
                  <a:lnTo>
                    <a:pt x="2135" y="847"/>
                  </a:lnTo>
                  <a:lnTo>
                    <a:pt x="2146" y="846"/>
                  </a:lnTo>
                  <a:lnTo>
                    <a:pt x="2158" y="846"/>
                  </a:lnTo>
                  <a:lnTo>
                    <a:pt x="2171" y="847"/>
                  </a:lnTo>
                  <a:lnTo>
                    <a:pt x="2182" y="850"/>
                  </a:lnTo>
                  <a:lnTo>
                    <a:pt x="2194" y="852"/>
                  </a:lnTo>
                  <a:lnTo>
                    <a:pt x="2218" y="860"/>
                  </a:lnTo>
                  <a:lnTo>
                    <a:pt x="2242" y="869"/>
                  </a:lnTo>
                  <a:lnTo>
                    <a:pt x="2267" y="882"/>
                  </a:lnTo>
                  <a:lnTo>
                    <a:pt x="2290" y="894"/>
                  </a:lnTo>
                  <a:lnTo>
                    <a:pt x="2314" y="907"/>
                  </a:lnTo>
                  <a:lnTo>
                    <a:pt x="2338" y="921"/>
                  </a:lnTo>
                  <a:lnTo>
                    <a:pt x="2360" y="933"/>
                  </a:lnTo>
                  <a:lnTo>
                    <a:pt x="2381" y="943"/>
                  </a:lnTo>
                  <a:lnTo>
                    <a:pt x="2400" y="950"/>
                  </a:lnTo>
                  <a:lnTo>
                    <a:pt x="2418" y="956"/>
                  </a:lnTo>
                  <a:lnTo>
                    <a:pt x="2434" y="960"/>
                  </a:lnTo>
                  <a:lnTo>
                    <a:pt x="2450" y="962"/>
                  </a:lnTo>
                  <a:lnTo>
                    <a:pt x="2465" y="964"/>
                  </a:lnTo>
                  <a:lnTo>
                    <a:pt x="2479" y="964"/>
                  </a:lnTo>
                  <a:lnTo>
                    <a:pt x="2492" y="962"/>
                  </a:lnTo>
                  <a:lnTo>
                    <a:pt x="2505" y="960"/>
                  </a:lnTo>
                  <a:lnTo>
                    <a:pt x="2516" y="956"/>
                  </a:lnTo>
                  <a:lnTo>
                    <a:pt x="2528" y="952"/>
                  </a:lnTo>
                  <a:lnTo>
                    <a:pt x="2538" y="947"/>
                  </a:lnTo>
                  <a:lnTo>
                    <a:pt x="2549" y="941"/>
                  </a:lnTo>
                  <a:lnTo>
                    <a:pt x="2559" y="934"/>
                  </a:lnTo>
                  <a:lnTo>
                    <a:pt x="2568" y="928"/>
                  </a:lnTo>
                  <a:lnTo>
                    <a:pt x="2605" y="897"/>
                  </a:lnTo>
                  <a:lnTo>
                    <a:pt x="2645" y="867"/>
                  </a:lnTo>
                  <a:lnTo>
                    <a:pt x="2655" y="861"/>
                  </a:lnTo>
                  <a:lnTo>
                    <a:pt x="2666" y="856"/>
                  </a:lnTo>
                  <a:lnTo>
                    <a:pt x="2678" y="851"/>
                  </a:lnTo>
                  <a:lnTo>
                    <a:pt x="2691" y="847"/>
                  </a:lnTo>
                  <a:lnTo>
                    <a:pt x="2704" y="844"/>
                  </a:lnTo>
                  <a:lnTo>
                    <a:pt x="2718" y="842"/>
                  </a:lnTo>
                  <a:lnTo>
                    <a:pt x="2733" y="842"/>
                  </a:lnTo>
                  <a:lnTo>
                    <a:pt x="2748" y="842"/>
                  </a:lnTo>
                  <a:lnTo>
                    <a:pt x="2788" y="844"/>
                  </a:lnTo>
                  <a:lnTo>
                    <a:pt x="2825" y="848"/>
                  </a:lnTo>
                  <a:lnTo>
                    <a:pt x="2859" y="851"/>
                  </a:lnTo>
                  <a:lnTo>
                    <a:pt x="2891" y="853"/>
                  </a:lnTo>
                  <a:lnTo>
                    <a:pt x="2921" y="855"/>
                  </a:lnTo>
                  <a:lnTo>
                    <a:pt x="2951" y="856"/>
                  </a:lnTo>
                  <a:lnTo>
                    <a:pt x="2982" y="855"/>
                  </a:lnTo>
                  <a:lnTo>
                    <a:pt x="3012" y="853"/>
                  </a:lnTo>
                  <a:lnTo>
                    <a:pt x="3034" y="851"/>
                  </a:lnTo>
                  <a:lnTo>
                    <a:pt x="3056" y="847"/>
                  </a:lnTo>
                  <a:lnTo>
                    <a:pt x="3078" y="842"/>
                  </a:lnTo>
                  <a:lnTo>
                    <a:pt x="3102" y="835"/>
                  </a:lnTo>
                  <a:lnTo>
                    <a:pt x="3155" y="820"/>
                  </a:lnTo>
                  <a:lnTo>
                    <a:pt x="3214" y="801"/>
                  </a:lnTo>
                  <a:lnTo>
                    <a:pt x="3283" y="776"/>
                  </a:lnTo>
                  <a:lnTo>
                    <a:pt x="3362" y="750"/>
                  </a:lnTo>
                  <a:lnTo>
                    <a:pt x="3454" y="720"/>
                  </a:lnTo>
                  <a:lnTo>
                    <a:pt x="3561" y="689"/>
                  </a:lnTo>
                  <a:lnTo>
                    <a:pt x="3561" y="0"/>
                  </a:lnTo>
                  <a:lnTo>
                    <a:pt x="3526" y="28"/>
                  </a:lnTo>
                  <a:lnTo>
                    <a:pt x="3493" y="56"/>
                  </a:lnTo>
                  <a:lnTo>
                    <a:pt x="3462" y="83"/>
                  </a:lnTo>
                  <a:lnTo>
                    <a:pt x="3430" y="110"/>
                  </a:lnTo>
                  <a:lnTo>
                    <a:pt x="3399" y="137"/>
                  </a:lnTo>
                  <a:lnTo>
                    <a:pt x="3367" y="165"/>
                  </a:lnTo>
                  <a:lnTo>
                    <a:pt x="3335" y="192"/>
                  </a:lnTo>
                  <a:lnTo>
                    <a:pt x="3301" y="220"/>
                  </a:lnTo>
                  <a:lnTo>
                    <a:pt x="3249" y="263"/>
                  </a:lnTo>
                  <a:lnTo>
                    <a:pt x="3206" y="298"/>
                  </a:lnTo>
                  <a:lnTo>
                    <a:pt x="3187" y="314"/>
                  </a:lnTo>
                  <a:lnTo>
                    <a:pt x="3167" y="328"/>
                  </a:lnTo>
                  <a:lnTo>
                    <a:pt x="3149" y="339"/>
                  </a:lnTo>
                  <a:lnTo>
                    <a:pt x="3132" y="350"/>
                  </a:lnTo>
                  <a:lnTo>
                    <a:pt x="3112" y="357"/>
                  </a:lnTo>
                  <a:lnTo>
                    <a:pt x="3093" y="364"/>
                  </a:lnTo>
                  <a:lnTo>
                    <a:pt x="3071" y="369"/>
                  </a:lnTo>
                  <a:lnTo>
                    <a:pt x="3048" y="373"/>
                  </a:lnTo>
                  <a:lnTo>
                    <a:pt x="3024" y="374"/>
                  </a:lnTo>
                  <a:lnTo>
                    <a:pt x="2996" y="373"/>
                  </a:lnTo>
                  <a:lnTo>
                    <a:pt x="2964" y="371"/>
                  </a:lnTo>
                  <a:lnTo>
                    <a:pt x="2929" y="368"/>
                  </a:lnTo>
                  <a:lnTo>
                    <a:pt x="2879" y="361"/>
                  </a:lnTo>
                  <a:lnTo>
                    <a:pt x="2837" y="357"/>
                  </a:lnTo>
                  <a:lnTo>
                    <a:pt x="2818" y="357"/>
                  </a:lnTo>
                  <a:lnTo>
                    <a:pt x="2800" y="357"/>
                  </a:lnTo>
                  <a:lnTo>
                    <a:pt x="2782" y="357"/>
                  </a:lnTo>
                  <a:lnTo>
                    <a:pt x="2765" y="360"/>
                  </a:lnTo>
                  <a:lnTo>
                    <a:pt x="2748" y="364"/>
                  </a:lnTo>
                  <a:lnTo>
                    <a:pt x="2732" y="369"/>
                  </a:lnTo>
                  <a:lnTo>
                    <a:pt x="2716" y="375"/>
                  </a:lnTo>
                  <a:lnTo>
                    <a:pt x="2698" y="383"/>
                  </a:lnTo>
                  <a:lnTo>
                    <a:pt x="2681" y="393"/>
                  </a:lnTo>
                  <a:lnTo>
                    <a:pt x="2663" y="405"/>
                  </a:lnTo>
                  <a:lnTo>
                    <a:pt x="2643" y="419"/>
                  </a:lnTo>
                  <a:lnTo>
                    <a:pt x="2622" y="436"/>
                  </a:lnTo>
                  <a:lnTo>
                    <a:pt x="2601" y="451"/>
                  </a:lnTo>
                  <a:lnTo>
                    <a:pt x="2582" y="465"/>
                  </a:lnTo>
                  <a:lnTo>
                    <a:pt x="2561" y="480"/>
                  </a:lnTo>
                  <a:lnTo>
                    <a:pt x="2541" y="493"/>
                  </a:lnTo>
                  <a:lnTo>
                    <a:pt x="2531" y="498"/>
                  </a:lnTo>
                  <a:lnTo>
                    <a:pt x="2519" y="503"/>
                  </a:lnTo>
                  <a:lnTo>
                    <a:pt x="2509" y="507"/>
                  </a:lnTo>
                  <a:lnTo>
                    <a:pt x="2497" y="511"/>
                  </a:lnTo>
                  <a:lnTo>
                    <a:pt x="2487" y="514"/>
                  </a:lnTo>
                  <a:lnTo>
                    <a:pt x="2475" y="516"/>
                  </a:lnTo>
                  <a:lnTo>
                    <a:pt x="2464" y="518"/>
                  </a:lnTo>
                  <a:lnTo>
                    <a:pt x="2452" y="518"/>
                  </a:lnTo>
                  <a:lnTo>
                    <a:pt x="2441" y="516"/>
                  </a:lnTo>
                  <a:lnTo>
                    <a:pt x="2431" y="515"/>
                  </a:lnTo>
                  <a:lnTo>
                    <a:pt x="2420" y="514"/>
                  </a:lnTo>
                  <a:lnTo>
                    <a:pt x="2410" y="510"/>
                  </a:lnTo>
                  <a:lnTo>
                    <a:pt x="2391" y="502"/>
                  </a:lnTo>
                  <a:lnTo>
                    <a:pt x="2372" y="493"/>
                  </a:lnTo>
                  <a:lnTo>
                    <a:pt x="2352" y="482"/>
                  </a:lnTo>
                  <a:lnTo>
                    <a:pt x="2333" y="469"/>
                  </a:lnTo>
                  <a:lnTo>
                    <a:pt x="2314" y="456"/>
                  </a:lnTo>
                  <a:lnTo>
                    <a:pt x="2296" y="442"/>
                  </a:lnTo>
                  <a:lnTo>
                    <a:pt x="2277" y="428"/>
                  </a:lnTo>
                  <a:lnTo>
                    <a:pt x="2258" y="415"/>
                  </a:lnTo>
                  <a:lnTo>
                    <a:pt x="2240" y="404"/>
                  </a:lnTo>
                  <a:lnTo>
                    <a:pt x="2220" y="393"/>
                  </a:lnTo>
                  <a:lnTo>
                    <a:pt x="2200" y="384"/>
                  </a:lnTo>
                  <a:lnTo>
                    <a:pt x="2181" y="378"/>
                  </a:lnTo>
                  <a:lnTo>
                    <a:pt x="2171" y="375"/>
                  </a:lnTo>
                  <a:lnTo>
                    <a:pt x="2160" y="374"/>
                  </a:lnTo>
                  <a:lnTo>
                    <a:pt x="2150" y="374"/>
                  </a:lnTo>
                  <a:lnTo>
                    <a:pt x="2140" y="374"/>
                  </a:lnTo>
                  <a:lnTo>
                    <a:pt x="2128" y="374"/>
                  </a:lnTo>
                  <a:lnTo>
                    <a:pt x="2117" y="377"/>
                  </a:lnTo>
                  <a:lnTo>
                    <a:pt x="2106" y="379"/>
                  </a:lnTo>
                  <a:lnTo>
                    <a:pt x="2096" y="382"/>
                  </a:lnTo>
                  <a:lnTo>
                    <a:pt x="2077" y="389"/>
                  </a:lnTo>
                  <a:lnTo>
                    <a:pt x="2059" y="398"/>
                  </a:lnTo>
                  <a:lnTo>
                    <a:pt x="2042" y="410"/>
                  </a:lnTo>
                  <a:lnTo>
                    <a:pt x="2026" y="421"/>
                  </a:lnTo>
                  <a:lnTo>
                    <a:pt x="2009" y="436"/>
                  </a:lnTo>
                  <a:lnTo>
                    <a:pt x="1994" y="450"/>
                  </a:lnTo>
                  <a:lnTo>
                    <a:pt x="1962" y="478"/>
                  </a:lnTo>
                  <a:lnTo>
                    <a:pt x="1930" y="507"/>
                  </a:lnTo>
                  <a:lnTo>
                    <a:pt x="1912" y="520"/>
                  </a:lnTo>
                  <a:lnTo>
                    <a:pt x="1894" y="532"/>
                  </a:lnTo>
                  <a:lnTo>
                    <a:pt x="1875" y="542"/>
                  </a:lnTo>
                  <a:lnTo>
                    <a:pt x="1854" y="551"/>
                  </a:lnTo>
                  <a:lnTo>
                    <a:pt x="1837" y="556"/>
                  </a:lnTo>
                  <a:lnTo>
                    <a:pt x="1819" y="560"/>
                  </a:lnTo>
                  <a:lnTo>
                    <a:pt x="1803" y="562"/>
                  </a:lnTo>
                  <a:lnTo>
                    <a:pt x="1785" y="562"/>
                  </a:lnTo>
                  <a:lnTo>
                    <a:pt x="1750" y="561"/>
                  </a:lnTo>
                  <a:lnTo>
                    <a:pt x="1714" y="559"/>
                  </a:lnTo>
                  <a:lnTo>
                    <a:pt x="1678" y="555"/>
                  </a:lnTo>
                  <a:lnTo>
                    <a:pt x="1643" y="553"/>
                  </a:lnTo>
                  <a:lnTo>
                    <a:pt x="1626" y="553"/>
                  </a:lnTo>
                  <a:lnTo>
                    <a:pt x="1608" y="555"/>
                  </a:lnTo>
                  <a:lnTo>
                    <a:pt x="1591" y="559"/>
                  </a:lnTo>
                  <a:lnTo>
                    <a:pt x="1575" y="562"/>
                  </a:lnTo>
                  <a:lnTo>
                    <a:pt x="1559" y="569"/>
                  </a:lnTo>
                  <a:lnTo>
                    <a:pt x="1545" y="577"/>
                  </a:lnTo>
                  <a:lnTo>
                    <a:pt x="1531" y="587"/>
                  </a:lnTo>
                  <a:lnTo>
                    <a:pt x="1518" y="598"/>
                  </a:lnTo>
                  <a:lnTo>
                    <a:pt x="1493" y="623"/>
                  </a:lnTo>
                  <a:lnTo>
                    <a:pt x="1470" y="648"/>
                  </a:lnTo>
                  <a:lnTo>
                    <a:pt x="1457" y="661"/>
                  </a:lnTo>
                  <a:lnTo>
                    <a:pt x="1445" y="673"/>
                  </a:lnTo>
                  <a:lnTo>
                    <a:pt x="1432" y="684"/>
                  </a:lnTo>
                  <a:lnTo>
                    <a:pt x="1420" y="694"/>
                  </a:lnTo>
                  <a:lnTo>
                    <a:pt x="1406" y="703"/>
                  </a:lnTo>
                  <a:lnTo>
                    <a:pt x="1391" y="710"/>
                  </a:lnTo>
                  <a:lnTo>
                    <a:pt x="1376" y="715"/>
                  </a:lnTo>
                  <a:lnTo>
                    <a:pt x="1361" y="718"/>
                  </a:lnTo>
                  <a:lnTo>
                    <a:pt x="1347" y="719"/>
                  </a:lnTo>
                  <a:lnTo>
                    <a:pt x="1334" y="719"/>
                  </a:lnTo>
                  <a:lnTo>
                    <a:pt x="1320" y="718"/>
                  </a:lnTo>
                  <a:lnTo>
                    <a:pt x="1307" y="715"/>
                  </a:lnTo>
                  <a:lnTo>
                    <a:pt x="1280" y="709"/>
                  </a:lnTo>
                  <a:lnTo>
                    <a:pt x="1253" y="700"/>
                  </a:lnTo>
                  <a:lnTo>
                    <a:pt x="1226" y="689"/>
                  </a:lnTo>
                  <a:lnTo>
                    <a:pt x="1199" y="677"/>
                  </a:lnTo>
                  <a:lnTo>
                    <a:pt x="1172" y="664"/>
                  </a:lnTo>
                  <a:lnTo>
                    <a:pt x="1145" y="651"/>
                  </a:lnTo>
                  <a:lnTo>
                    <a:pt x="1120" y="639"/>
                  </a:lnTo>
                  <a:lnTo>
                    <a:pt x="1093" y="628"/>
                  </a:lnTo>
                  <a:lnTo>
                    <a:pt x="1067" y="618"/>
                  </a:lnTo>
                  <a:lnTo>
                    <a:pt x="1040" y="611"/>
                  </a:lnTo>
                  <a:lnTo>
                    <a:pt x="1028" y="609"/>
                  </a:lnTo>
                  <a:lnTo>
                    <a:pt x="1015" y="606"/>
                  </a:lnTo>
                  <a:lnTo>
                    <a:pt x="1002" y="605"/>
                  </a:lnTo>
                  <a:lnTo>
                    <a:pt x="989" y="605"/>
                  </a:lnTo>
                  <a:lnTo>
                    <a:pt x="976" y="606"/>
                  </a:lnTo>
                  <a:lnTo>
                    <a:pt x="963" y="607"/>
                  </a:lnTo>
                  <a:lnTo>
                    <a:pt x="951" y="610"/>
                  </a:lnTo>
                  <a:lnTo>
                    <a:pt x="938" y="615"/>
                  </a:lnTo>
                  <a:lnTo>
                    <a:pt x="920" y="621"/>
                  </a:lnTo>
                  <a:lnTo>
                    <a:pt x="902" y="630"/>
                  </a:lnTo>
                  <a:lnTo>
                    <a:pt x="887" y="639"/>
                  </a:lnTo>
                  <a:lnTo>
                    <a:pt x="870" y="650"/>
                  </a:lnTo>
                  <a:lnTo>
                    <a:pt x="855" y="661"/>
                  </a:lnTo>
                  <a:lnTo>
                    <a:pt x="839" y="673"/>
                  </a:lnTo>
                  <a:lnTo>
                    <a:pt x="825" y="685"/>
                  </a:lnTo>
                  <a:lnTo>
                    <a:pt x="811" y="698"/>
                  </a:lnTo>
                  <a:lnTo>
                    <a:pt x="784" y="727"/>
                  </a:lnTo>
                  <a:lnTo>
                    <a:pt x="758" y="757"/>
                  </a:lnTo>
                  <a:lnTo>
                    <a:pt x="733" y="788"/>
                  </a:lnTo>
                  <a:lnTo>
                    <a:pt x="708" y="820"/>
                  </a:lnTo>
                  <a:lnTo>
                    <a:pt x="684" y="853"/>
                  </a:lnTo>
                  <a:lnTo>
                    <a:pt x="658" y="885"/>
                  </a:lnTo>
                  <a:lnTo>
                    <a:pt x="634" y="916"/>
                  </a:lnTo>
                  <a:lnTo>
                    <a:pt x="607" y="947"/>
                  </a:lnTo>
                  <a:lnTo>
                    <a:pt x="594" y="961"/>
                  </a:lnTo>
                  <a:lnTo>
                    <a:pt x="580" y="975"/>
                  </a:lnTo>
                  <a:lnTo>
                    <a:pt x="566" y="989"/>
                  </a:lnTo>
                  <a:lnTo>
                    <a:pt x="551" y="1002"/>
                  </a:lnTo>
                  <a:lnTo>
                    <a:pt x="537" y="1015"/>
                  </a:lnTo>
                  <a:lnTo>
                    <a:pt x="520" y="1026"/>
                  </a:lnTo>
                  <a:lnTo>
                    <a:pt x="505" y="1037"/>
                  </a:lnTo>
                  <a:lnTo>
                    <a:pt x="488" y="1047"/>
                  </a:lnTo>
                  <a:lnTo>
                    <a:pt x="479" y="1051"/>
                  </a:lnTo>
                  <a:lnTo>
                    <a:pt x="471" y="1053"/>
                  </a:lnTo>
                  <a:lnTo>
                    <a:pt x="462" y="1056"/>
                  </a:lnTo>
                  <a:lnTo>
                    <a:pt x="453" y="1057"/>
                  </a:lnTo>
                  <a:lnTo>
                    <a:pt x="436" y="1058"/>
                  </a:lnTo>
                  <a:lnTo>
                    <a:pt x="418" y="1057"/>
                  </a:lnTo>
                  <a:lnTo>
                    <a:pt x="398" y="1053"/>
                  </a:lnTo>
                  <a:lnTo>
                    <a:pt x="379" y="1048"/>
                  </a:lnTo>
                  <a:lnTo>
                    <a:pt x="360" y="1043"/>
                  </a:lnTo>
                  <a:lnTo>
                    <a:pt x="341" y="1037"/>
                  </a:lnTo>
                  <a:lnTo>
                    <a:pt x="321" y="1030"/>
                  </a:lnTo>
                  <a:lnTo>
                    <a:pt x="302" y="1024"/>
                  </a:lnTo>
                  <a:lnTo>
                    <a:pt x="283" y="1019"/>
                  </a:lnTo>
                  <a:lnTo>
                    <a:pt x="264" y="1016"/>
                  </a:lnTo>
                  <a:lnTo>
                    <a:pt x="246" y="1014"/>
                  </a:lnTo>
                  <a:lnTo>
                    <a:pt x="228" y="1015"/>
                  </a:lnTo>
                  <a:lnTo>
                    <a:pt x="219" y="1016"/>
                  </a:lnTo>
                  <a:lnTo>
                    <a:pt x="210" y="1017"/>
                  </a:lnTo>
                  <a:lnTo>
                    <a:pt x="201" y="1020"/>
                  </a:lnTo>
                  <a:lnTo>
                    <a:pt x="193" y="1024"/>
                  </a:lnTo>
                  <a:close/>
                </a:path>
              </a:pathLst>
            </a:custGeom>
            <a:solidFill>
              <a:schemeClr val="accent2"/>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30" name="Line 61">
              <a:extLst>
                <a:ext uri="{FF2B5EF4-FFF2-40B4-BE49-F238E27FC236}">
                  <a16:creationId xmlns:a16="http://schemas.microsoft.com/office/drawing/2014/main" id="{B2A4D0A0-181F-430A-A043-D3DF061E9A3C}"/>
                </a:ext>
              </a:extLst>
            </p:cNvPr>
            <p:cNvSpPr>
              <a:spLocks noChangeShapeType="1"/>
            </p:cNvSpPr>
            <p:nvPr/>
          </p:nvSpPr>
          <p:spPr bwMode="auto">
            <a:xfrm flipV="1">
              <a:off x="9620251" y="4429126"/>
              <a:ext cx="0" cy="857250"/>
            </a:xfrm>
            <a:prstGeom prst="line">
              <a:avLst/>
            </a:prstGeom>
            <a:noFill/>
            <a:ln w="25400">
              <a:solidFill>
                <a:schemeClr val="accent4"/>
              </a:solidFill>
              <a:prstDash val="solid"/>
              <a:round/>
              <a:headEnd/>
              <a:tailEnd/>
            </a:ln>
            <a:extLst>
              <a:ext uri="{909E8E84-426E-40DD-AFC4-6F175D3DCCD1}">
                <a14:hiddenFill xmlns:a14="http://schemas.microsoft.com/office/drawing/2010/main">
                  <a:noFill/>
                </a14:hiddenFill>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grpSp>
      <p:sp>
        <p:nvSpPr>
          <p:cNvPr id="231" name="Rounded Rectangle 353">
            <a:extLst>
              <a:ext uri="{FF2B5EF4-FFF2-40B4-BE49-F238E27FC236}">
                <a16:creationId xmlns:a16="http://schemas.microsoft.com/office/drawing/2014/main" id="{855C01F0-D9F6-416E-B354-B91108B25066}"/>
              </a:ext>
            </a:extLst>
          </p:cNvPr>
          <p:cNvSpPr/>
          <p:nvPr/>
        </p:nvSpPr>
        <p:spPr>
          <a:xfrm>
            <a:off x="1095772" y="2587641"/>
            <a:ext cx="2206684" cy="685800"/>
          </a:xfrm>
          <a:prstGeom prst="round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r>
              <a:rPr lang="en-US" sz="1600" kern="0" dirty="0">
                <a:solidFill>
                  <a:prstClr val="white"/>
                </a:solidFill>
                <a:latin typeface="Arial" pitchFamily="34" charset="0"/>
                <a:cs typeface="Arial" pitchFamily="34" charset="0"/>
              </a:rPr>
              <a:t>Change Risk Assessment</a:t>
            </a:r>
          </a:p>
        </p:txBody>
      </p:sp>
      <p:sp>
        <p:nvSpPr>
          <p:cNvPr id="232" name="Rounded Rectangle 354">
            <a:extLst>
              <a:ext uri="{FF2B5EF4-FFF2-40B4-BE49-F238E27FC236}">
                <a16:creationId xmlns:a16="http://schemas.microsoft.com/office/drawing/2014/main" id="{AD27E12C-0D64-413B-8AC6-C424A9684F96}"/>
              </a:ext>
            </a:extLst>
          </p:cNvPr>
          <p:cNvSpPr/>
          <p:nvPr/>
        </p:nvSpPr>
        <p:spPr>
          <a:xfrm>
            <a:off x="1084187" y="3504659"/>
            <a:ext cx="2206684" cy="685800"/>
          </a:xfrm>
          <a:prstGeom prst="round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r>
              <a:rPr lang="en-US" sz="1600" kern="0" dirty="0">
                <a:solidFill>
                  <a:prstClr val="white"/>
                </a:solidFill>
                <a:latin typeface="Arial" pitchFamily="34" charset="0"/>
                <a:cs typeface="Arial" pitchFamily="34" charset="0"/>
              </a:rPr>
              <a:t>Project Charter and Documentation</a:t>
            </a:r>
          </a:p>
        </p:txBody>
      </p:sp>
      <p:sp>
        <p:nvSpPr>
          <p:cNvPr id="233" name="Rounded Rectangle 355">
            <a:extLst>
              <a:ext uri="{FF2B5EF4-FFF2-40B4-BE49-F238E27FC236}">
                <a16:creationId xmlns:a16="http://schemas.microsoft.com/office/drawing/2014/main" id="{730776D1-F5F5-4B68-B590-48376E86CE7C}"/>
              </a:ext>
            </a:extLst>
          </p:cNvPr>
          <p:cNvSpPr/>
          <p:nvPr/>
        </p:nvSpPr>
        <p:spPr>
          <a:xfrm>
            <a:off x="1040623" y="4366103"/>
            <a:ext cx="2206684" cy="685800"/>
          </a:xfrm>
          <a:prstGeom prst="round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r>
              <a:rPr lang="en-US" sz="1600" kern="0" dirty="0">
                <a:solidFill>
                  <a:prstClr val="white"/>
                </a:solidFill>
                <a:latin typeface="Arial" pitchFamily="34" charset="0"/>
                <a:cs typeface="Arial" pitchFamily="34" charset="0"/>
              </a:rPr>
              <a:t>Strategic Plan</a:t>
            </a:r>
          </a:p>
        </p:txBody>
      </p:sp>
      <p:sp>
        <p:nvSpPr>
          <p:cNvPr id="234" name="Rounded Rectangle 356">
            <a:extLst>
              <a:ext uri="{FF2B5EF4-FFF2-40B4-BE49-F238E27FC236}">
                <a16:creationId xmlns:a16="http://schemas.microsoft.com/office/drawing/2014/main" id="{20BC735F-CD96-4B2D-803D-4BBBE53A0568}"/>
              </a:ext>
            </a:extLst>
          </p:cNvPr>
          <p:cNvSpPr/>
          <p:nvPr/>
        </p:nvSpPr>
        <p:spPr>
          <a:xfrm>
            <a:off x="1066682" y="5312267"/>
            <a:ext cx="2206684" cy="685800"/>
          </a:xfrm>
          <a:prstGeom prst="round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r>
              <a:rPr lang="en-US" sz="1600" kern="0" dirty="0">
                <a:solidFill>
                  <a:prstClr val="white"/>
                </a:solidFill>
                <a:latin typeface="Arial" pitchFamily="34" charset="0"/>
                <a:cs typeface="Arial" pitchFamily="34" charset="0"/>
              </a:rPr>
              <a:t>Success Criteria and Measures</a:t>
            </a:r>
          </a:p>
        </p:txBody>
      </p:sp>
      <p:sp>
        <p:nvSpPr>
          <p:cNvPr id="235" name="Rounded Rectangle 358">
            <a:extLst>
              <a:ext uri="{FF2B5EF4-FFF2-40B4-BE49-F238E27FC236}">
                <a16:creationId xmlns:a16="http://schemas.microsoft.com/office/drawing/2014/main" id="{20C24CFF-C09B-48B0-9042-207ECB079DC9}"/>
              </a:ext>
            </a:extLst>
          </p:cNvPr>
          <p:cNvSpPr/>
          <p:nvPr/>
        </p:nvSpPr>
        <p:spPr>
          <a:xfrm>
            <a:off x="1052821" y="1658495"/>
            <a:ext cx="2206684" cy="685800"/>
          </a:xfrm>
          <a:prstGeom prst="round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r>
              <a:rPr lang="en-US" sz="1600" kern="0" dirty="0">
                <a:solidFill>
                  <a:prstClr val="white"/>
                </a:solidFill>
                <a:latin typeface="Arial" pitchFamily="34" charset="0"/>
                <a:cs typeface="Arial" pitchFamily="34" charset="0"/>
              </a:rPr>
              <a:t>Change Objectives and Goals</a:t>
            </a:r>
            <a:endParaRPr lang="en-US" sz="1600" dirty="0">
              <a:solidFill>
                <a:prstClr val="white"/>
              </a:solidFill>
              <a:latin typeface="Calibri"/>
            </a:endParaRPr>
          </a:p>
        </p:txBody>
      </p:sp>
      <p:sp>
        <p:nvSpPr>
          <p:cNvPr id="236" name="Freeform 39">
            <a:extLst>
              <a:ext uri="{FF2B5EF4-FFF2-40B4-BE49-F238E27FC236}">
                <a16:creationId xmlns:a16="http://schemas.microsoft.com/office/drawing/2014/main" id="{4840D69F-4299-4181-8D0E-D4B5F2689BD4}"/>
              </a:ext>
            </a:extLst>
          </p:cNvPr>
          <p:cNvSpPr>
            <a:spLocks/>
          </p:cNvSpPr>
          <p:nvPr/>
        </p:nvSpPr>
        <p:spPr bwMode="auto">
          <a:xfrm>
            <a:off x="3238824" y="471977"/>
            <a:ext cx="59284" cy="5932313"/>
          </a:xfrm>
          <a:custGeom>
            <a:avLst/>
            <a:gdLst>
              <a:gd name="T0" fmla="*/ 0 w 378"/>
              <a:gd name="T1" fmla="*/ 0 h 7363"/>
              <a:gd name="T2" fmla="*/ 378 w 378"/>
              <a:gd name="T3" fmla="*/ 414 h 7363"/>
              <a:gd name="T4" fmla="*/ 378 w 378"/>
              <a:gd name="T5" fmla="*/ 6960 h 7363"/>
              <a:gd name="T6" fmla="*/ 7 w 378"/>
              <a:gd name="T7" fmla="*/ 7363 h 7363"/>
            </a:gdLst>
            <a:ahLst/>
            <a:cxnLst>
              <a:cxn ang="0">
                <a:pos x="T0" y="T1"/>
              </a:cxn>
              <a:cxn ang="0">
                <a:pos x="T2" y="T3"/>
              </a:cxn>
              <a:cxn ang="0">
                <a:pos x="T4" y="T5"/>
              </a:cxn>
              <a:cxn ang="0">
                <a:pos x="T6" y="T7"/>
              </a:cxn>
            </a:cxnLst>
            <a:rect l="0" t="0" r="r" b="b"/>
            <a:pathLst>
              <a:path w="378" h="7363">
                <a:moveTo>
                  <a:pt x="0" y="0"/>
                </a:moveTo>
                <a:lnTo>
                  <a:pt x="378" y="414"/>
                </a:lnTo>
                <a:lnTo>
                  <a:pt x="378" y="6960"/>
                </a:lnTo>
                <a:lnTo>
                  <a:pt x="7" y="7363"/>
                </a:lnTo>
              </a:path>
            </a:pathLst>
          </a:custGeom>
          <a:noFill/>
          <a:ln w="38100">
            <a:solidFill>
              <a:schemeClr val="accent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37" name="Freeform 38">
            <a:extLst>
              <a:ext uri="{FF2B5EF4-FFF2-40B4-BE49-F238E27FC236}">
                <a16:creationId xmlns:a16="http://schemas.microsoft.com/office/drawing/2014/main" id="{D285160C-D924-4E2C-9BB3-BAF42AE09D33}"/>
              </a:ext>
            </a:extLst>
          </p:cNvPr>
          <p:cNvSpPr>
            <a:spLocks/>
          </p:cNvSpPr>
          <p:nvPr/>
        </p:nvSpPr>
        <p:spPr bwMode="auto">
          <a:xfrm>
            <a:off x="5998521" y="2303554"/>
            <a:ext cx="2425005" cy="1565553"/>
          </a:xfrm>
          <a:custGeom>
            <a:avLst/>
            <a:gdLst>
              <a:gd name="T0" fmla="*/ 0 w 5193"/>
              <a:gd name="T1" fmla="*/ 1711 h 3349"/>
              <a:gd name="T2" fmla="*/ 246 w 5193"/>
              <a:gd name="T3" fmla="*/ 1669 h 3349"/>
              <a:gd name="T4" fmla="*/ 497 w 5193"/>
              <a:gd name="T5" fmla="*/ 1624 h 3349"/>
              <a:gd name="T6" fmla="*/ 755 w 5193"/>
              <a:gd name="T7" fmla="*/ 1578 h 3349"/>
              <a:gd name="T8" fmla="*/ 1015 w 5193"/>
              <a:gd name="T9" fmla="*/ 1529 h 3349"/>
              <a:gd name="T10" fmla="*/ 1279 w 5193"/>
              <a:gd name="T11" fmla="*/ 1478 h 3349"/>
              <a:gd name="T12" fmla="*/ 1547 w 5193"/>
              <a:gd name="T13" fmla="*/ 1424 h 3349"/>
              <a:gd name="T14" fmla="*/ 1680 w 5193"/>
              <a:gd name="T15" fmla="*/ 1396 h 3349"/>
              <a:gd name="T16" fmla="*/ 1814 w 5193"/>
              <a:gd name="T17" fmla="*/ 1367 h 3349"/>
              <a:gd name="T18" fmla="*/ 1949 w 5193"/>
              <a:gd name="T19" fmla="*/ 1337 h 3349"/>
              <a:gd name="T20" fmla="*/ 2084 w 5193"/>
              <a:gd name="T21" fmla="*/ 1306 h 3349"/>
              <a:gd name="T22" fmla="*/ 2218 w 5193"/>
              <a:gd name="T23" fmla="*/ 1274 h 3349"/>
              <a:gd name="T24" fmla="*/ 2353 w 5193"/>
              <a:gd name="T25" fmla="*/ 1242 h 3349"/>
              <a:gd name="T26" fmla="*/ 2487 w 5193"/>
              <a:gd name="T27" fmla="*/ 1209 h 3349"/>
              <a:gd name="T28" fmla="*/ 2622 w 5193"/>
              <a:gd name="T29" fmla="*/ 1174 h 3349"/>
              <a:gd name="T30" fmla="*/ 2755 w 5193"/>
              <a:gd name="T31" fmla="*/ 1138 h 3349"/>
              <a:gd name="T32" fmla="*/ 2888 w 5193"/>
              <a:gd name="T33" fmla="*/ 1101 h 3349"/>
              <a:gd name="T34" fmla="*/ 3020 w 5193"/>
              <a:gd name="T35" fmla="*/ 1064 h 3349"/>
              <a:gd name="T36" fmla="*/ 3152 w 5193"/>
              <a:gd name="T37" fmla="*/ 1024 h 3349"/>
              <a:gd name="T38" fmla="*/ 3283 w 5193"/>
              <a:gd name="T39" fmla="*/ 985 h 3349"/>
              <a:gd name="T40" fmla="*/ 3414 w 5193"/>
              <a:gd name="T41" fmla="*/ 944 h 3349"/>
              <a:gd name="T42" fmla="*/ 3542 w 5193"/>
              <a:gd name="T43" fmla="*/ 900 h 3349"/>
              <a:gd name="T44" fmla="*/ 3670 w 5193"/>
              <a:gd name="T45" fmla="*/ 856 h 3349"/>
              <a:gd name="T46" fmla="*/ 3797 w 5193"/>
              <a:gd name="T47" fmla="*/ 812 h 3349"/>
              <a:gd name="T48" fmla="*/ 3921 w 5193"/>
              <a:gd name="T49" fmla="*/ 764 h 3349"/>
              <a:gd name="T50" fmla="*/ 4045 w 5193"/>
              <a:gd name="T51" fmla="*/ 717 h 3349"/>
              <a:gd name="T52" fmla="*/ 4167 w 5193"/>
              <a:gd name="T53" fmla="*/ 667 h 3349"/>
              <a:gd name="T54" fmla="*/ 4167 w 5193"/>
              <a:gd name="T55" fmla="*/ 0 h 3349"/>
              <a:gd name="T56" fmla="*/ 5193 w 5193"/>
              <a:gd name="T57" fmla="*/ 1643 h 3349"/>
              <a:gd name="T58" fmla="*/ 4154 w 5193"/>
              <a:gd name="T59" fmla="*/ 3349 h 3349"/>
              <a:gd name="T60" fmla="*/ 4135 w 5193"/>
              <a:gd name="T61" fmla="*/ 2661 h 3349"/>
              <a:gd name="T62" fmla="*/ 4022 w 5193"/>
              <a:gd name="T63" fmla="*/ 2614 h 3349"/>
              <a:gd name="T64" fmla="*/ 3908 w 5193"/>
              <a:gd name="T65" fmla="*/ 2566 h 3349"/>
              <a:gd name="T66" fmla="*/ 3790 w 5193"/>
              <a:gd name="T67" fmla="*/ 2521 h 3349"/>
              <a:gd name="T68" fmla="*/ 3672 w 5193"/>
              <a:gd name="T69" fmla="*/ 2478 h 3349"/>
              <a:gd name="T70" fmla="*/ 3551 w 5193"/>
              <a:gd name="T71" fmla="*/ 2436 h 3349"/>
              <a:gd name="T72" fmla="*/ 3428 w 5193"/>
              <a:gd name="T73" fmla="*/ 2394 h 3349"/>
              <a:gd name="T74" fmla="*/ 3303 w 5193"/>
              <a:gd name="T75" fmla="*/ 2355 h 3349"/>
              <a:gd name="T76" fmla="*/ 3178 w 5193"/>
              <a:gd name="T77" fmla="*/ 2316 h 3349"/>
              <a:gd name="T78" fmla="*/ 3051 w 5193"/>
              <a:gd name="T79" fmla="*/ 2279 h 3349"/>
              <a:gd name="T80" fmla="*/ 2923 w 5193"/>
              <a:gd name="T81" fmla="*/ 2243 h 3349"/>
              <a:gd name="T82" fmla="*/ 2793 w 5193"/>
              <a:gd name="T83" fmla="*/ 2209 h 3349"/>
              <a:gd name="T84" fmla="*/ 2663 w 5193"/>
              <a:gd name="T85" fmla="*/ 2174 h 3349"/>
              <a:gd name="T86" fmla="*/ 2531 w 5193"/>
              <a:gd name="T87" fmla="*/ 2142 h 3349"/>
              <a:gd name="T88" fmla="*/ 2397 w 5193"/>
              <a:gd name="T89" fmla="*/ 2110 h 3349"/>
              <a:gd name="T90" fmla="*/ 2266 w 5193"/>
              <a:gd name="T91" fmla="*/ 2080 h 3349"/>
              <a:gd name="T92" fmla="*/ 2131 w 5193"/>
              <a:gd name="T93" fmla="*/ 2051 h 3349"/>
              <a:gd name="T94" fmla="*/ 1996 w 5193"/>
              <a:gd name="T95" fmla="*/ 2023 h 3349"/>
              <a:gd name="T96" fmla="*/ 1862 w 5193"/>
              <a:gd name="T97" fmla="*/ 1996 h 3349"/>
              <a:gd name="T98" fmla="*/ 1727 w 5193"/>
              <a:gd name="T99" fmla="*/ 1969 h 3349"/>
              <a:gd name="T100" fmla="*/ 1592 w 5193"/>
              <a:gd name="T101" fmla="*/ 1945 h 3349"/>
              <a:gd name="T102" fmla="*/ 1457 w 5193"/>
              <a:gd name="T103" fmla="*/ 1920 h 3349"/>
              <a:gd name="T104" fmla="*/ 1322 w 5193"/>
              <a:gd name="T105" fmla="*/ 1896 h 3349"/>
              <a:gd name="T106" fmla="*/ 1187 w 5193"/>
              <a:gd name="T107" fmla="*/ 1874 h 3349"/>
              <a:gd name="T108" fmla="*/ 1052 w 5193"/>
              <a:gd name="T109" fmla="*/ 1852 h 3349"/>
              <a:gd name="T110" fmla="*/ 919 w 5193"/>
              <a:gd name="T111" fmla="*/ 1832 h 3349"/>
              <a:gd name="T112" fmla="*/ 784 w 5193"/>
              <a:gd name="T113" fmla="*/ 1813 h 3349"/>
              <a:gd name="T114" fmla="*/ 652 w 5193"/>
              <a:gd name="T115" fmla="*/ 1793 h 3349"/>
              <a:gd name="T116" fmla="*/ 519 w 5193"/>
              <a:gd name="T117" fmla="*/ 1775 h 3349"/>
              <a:gd name="T118" fmla="*/ 258 w 5193"/>
              <a:gd name="T119" fmla="*/ 1742 h 3349"/>
              <a:gd name="T120" fmla="*/ 0 w 5193"/>
              <a:gd name="T121" fmla="*/ 1711 h 3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193" h="3349">
                <a:moveTo>
                  <a:pt x="0" y="1711"/>
                </a:moveTo>
                <a:lnTo>
                  <a:pt x="246" y="1669"/>
                </a:lnTo>
                <a:lnTo>
                  <a:pt x="497" y="1624"/>
                </a:lnTo>
                <a:lnTo>
                  <a:pt x="755" y="1578"/>
                </a:lnTo>
                <a:lnTo>
                  <a:pt x="1015" y="1529"/>
                </a:lnTo>
                <a:lnTo>
                  <a:pt x="1279" y="1478"/>
                </a:lnTo>
                <a:lnTo>
                  <a:pt x="1547" y="1424"/>
                </a:lnTo>
                <a:lnTo>
                  <a:pt x="1680" y="1396"/>
                </a:lnTo>
                <a:lnTo>
                  <a:pt x="1814" y="1367"/>
                </a:lnTo>
                <a:lnTo>
                  <a:pt x="1949" y="1337"/>
                </a:lnTo>
                <a:lnTo>
                  <a:pt x="2084" y="1306"/>
                </a:lnTo>
                <a:lnTo>
                  <a:pt x="2218" y="1274"/>
                </a:lnTo>
                <a:lnTo>
                  <a:pt x="2353" y="1242"/>
                </a:lnTo>
                <a:lnTo>
                  <a:pt x="2487" y="1209"/>
                </a:lnTo>
                <a:lnTo>
                  <a:pt x="2622" y="1174"/>
                </a:lnTo>
                <a:lnTo>
                  <a:pt x="2755" y="1138"/>
                </a:lnTo>
                <a:lnTo>
                  <a:pt x="2888" y="1101"/>
                </a:lnTo>
                <a:lnTo>
                  <a:pt x="3020" y="1064"/>
                </a:lnTo>
                <a:lnTo>
                  <a:pt x="3152" y="1024"/>
                </a:lnTo>
                <a:lnTo>
                  <a:pt x="3283" y="985"/>
                </a:lnTo>
                <a:lnTo>
                  <a:pt x="3414" y="944"/>
                </a:lnTo>
                <a:lnTo>
                  <a:pt x="3542" y="900"/>
                </a:lnTo>
                <a:lnTo>
                  <a:pt x="3670" y="856"/>
                </a:lnTo>
                <a:lnTo>
                  <a:pt x="3797" y="812"/>
                </a:lnTo>
                <a:lnTo>
                  <a:pt x="3921" y="764"/>
                </a:lnTo>
                <a:lnTo>
                  <a:pt x="4045" y="717"/>
                </a:lnTo>
                <a:lnTo>
                  <a:pt x="4167" y="667"/>
                </a:lnTo>
                <a:lnTo>
                  <a:pt x="4167" y="0"/>
                </a:lnTo>
                <a:lnTo>
                  <a:pt x="5193" y="1643"/>
                </a:lnTo>
                <a:lnTo>
                  <a:pt x="4154" y="3349"/>
                </a:lnTo>
                <a:lnTo>
                  <a:pt x="4135" y="2661"/>
                </a:lnTo>
                <a:lnTo>
                  <a:pt x="4022" y="2614"/>
                </a:lnTo>
                <a:lnTo>
                  <a:pt x="3908" y="2566"/>
                </a:lnTo>
                <a:lnTo>
                  <a:pt x="3790" y="2521"/>
                </a:lnTo>
                <a:lnTo>
                  <a:pt x="3672" y="2478"/>
                </a:lnTo>
                <a:lnTo>
                  <a:pt x="3551" y="2436"/>
                </a:lnTo>
                <a:lnTo>
                  <a:pt x="3428" y="2394"/>
                </a:lnTo>
                <a:lnTo>
                  <a:pt x="3303" y="2355"/>
                </a:lnTo>
                <a:lnTo>
                  <a:pt x="3178" y="2316"/>
                </a:lnTo>
                <a:lnTo>
                  <a:pt x="3051" y="2279"/>
                </a:lnTo>
                <a:lnTo>
                  <a:pt x="2923" y="2243"/>
                </a:lnTo>
                <a:lnTo>
                  <a:pt x="2793" y="2209"/>
                </a:lnTo>
                <a:lnTo>
                  <a:pt x="2663" y="2174"/>
                </a:lnTo>
                <a:lnTo>
                  <a:pt x="2531" y="2142"/>
                </a:lnTo>
                <a:lnTo>
                  <a:pt x="2397" y="2110"/>
                </a:lnTo>
                <a:lnTo>
                  <a:pt x="2266" y="2080"/>
                </a:lnTo>
                <a:lnTo>
                  <a:pt x="2131" y="2051"/>
                </a:lnTo>
                <a:lnTo>
                  <a:pt x="1996" y="2023"/>
                </a:lnTo>
                <a:lnTo>
                  <a:pt x="1862" y="1996"/>
                </a:lnTo>
                <a:lnTo>
                  <a:pt x="1727" y="1969"/>
                </a:lnTo>
                <a:lnTo>
                  <a:pt x="1592" y="1945"/>
                </a:lnTo>
                <a:lnTo>
                  <a:pt x="1457" y="1920"/>
                </a:lnTo>
                <a:lnTo>
                  <a:pt x="1322" y="1896"/>
                </a:lnTo>
                <a:lnTo>
                  <a:pt x="1187" y="1874"/>
                </a:lnTo>
                <a:lnTo>
                  <a:pt x="1052" y="1852"/>
                </a:lnTo>
                <a:lnTo>
                  <a:pt x="919" y="1832"/>
                </a:lnTo>
                <a:lnTo>
                  <a:pt x="784" y="1813"/>
                </a:lnTo>
                <a:lnTo>
                  <a:pt x="652" y="1793"/>
                </a:lnTo>
                <a:lnTo>
                  <a:pt x="519" y="1775"/>
                </a:lnTo>
                <a:lnTo>
                  <a:pt x="258" y="1742"/>
                </a:lnTo>
                <a:lnTo>
                  <a:pt x="0" y="1711"/>
                </a:lnTo>
                <a:close/>
              </a:path>
            </a:pathLst>
          </a:custGeom>
          <a:gradFill>
            <a:gsLst>
              <a:gs pos="18000">
                <a:srgbClr val="184D72"/>
              </a:gs>
              <a:gs pos="78000">
                <a:schemeClr val="accent4"/>
              </a:gs>
            </a:gsLst>
            <a:lin ang="0" scaled="1"/>
          </a:gra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grpSp>
        <p:nvGrpSpPr>
          <p:cNvPr id="238" name="Group 237">
            <a:extLst>
              <a:ext uri="{FF2B5EF4-FFF2-40B4-BE49-F238E27FC236}">
                <a16:creationId xmlns:a16="http://schemas.microsoft.com/office/drawing/2014/main" id="{B7D2216E-84B6-43C9-B8CD-B688911C76A4}"/>
              </a:ext>
            </a:extLst>
          </p:cNvPr>
          <p:cNvGrpSpPr/>
          <p:nvPr/>
        </p:nvGrpSpPr>
        <p:grpSpPr>
          <a:xfrm>
            <a:off x="4411004" y="1612812"/>
            <a:ext cx="3075036" cy="3131107"/>
            <a:chOff x="4351338" y="1779588"/>
            <a:chExt cx="3484563" cy="3543301"/>
          </a:xfrm>
          <a:solidFill>
            <a:schemeClr val="accent4">
              <a:alpha val="53000"/>
            </a:schemeClr>
          </a:solidFill>
        </p:grpSpPr>
        <p:sp>
          <p:nvSpPr>
            <p:cNvPr id="239" name="Freeform 120">
              <a:extLst>
                <a:ext uri="{FF2B5EF4-FFF2-40B4-BE49-F238E27FC236}">
                  <a16:creationId xmlns:a16="http://schemas.microsoft.com/office/drawing/2014/main" id="{8F80B3E3-90DA-4CD9-A95A-AE2C96FDD667}"/>
                </a:ext>
              </a:extLst>
            </p:cNvPr>
            <p:cNvSpPr>
              <a:spLocks/>
            </p:cNvSpPr>
            <p:nvPr/>
          </p:nvSpPr>
          <p:spPr bwMode="auto">
            <a:xfrm>
              <a:off x="7318376" y="4602163"/>
              <a:ext cx="115888" cy="100013"/>
            </a:xfrm>
            <a:custGeom>
              <a:avLst/>
              <a:gdLst>
                <a:gd name="T0" fmla="*/ 190 w 217"/>
                <a:gd name="T1" fmla="*/ 189 h 189"/>
                <a:gd name="T2" fmla="*/ 0 w 217"/>
                <a:gd name="T3" fmla="*/ 33 h 189"/>
                <a:gd name="T4" fmla="*/ 27 w 217"/>
                <a:gd name="T5" fmla="*/ 0 h 189"/>
                <a:gd name="T6" fmla="*/ 217 w 217"/>
                <a:gd name="T7" fmla="*/ 154 h 189"/>
                <a:gd name="T8" fmla="*/ 190 w 217"/>
                <a:gd name="T9" fmla="*/ 189 h 189"/>
              </a:gdLst>
              <a:ahLst/>
              <a:cxnLst>
                <a:cxn ang="0">
                  <a:pos x="T0" y="T1"/>
                </a:cxn>
                <a:cxn ang="0">
                  <a:pos x="T2" y="T3"/>
                </a:cxn>
                <a:cxn ang="0">
                  <a:pos x="T4" y="T5"/>
                </a:cxn>
                <a:cxn ang="0">
                  <a:pos x="T6" y="T7"/>
                </a:cxn>
                <a:cxn ang="0">
                  <a:pos x="T8" y="T9"/>
                </a:cxn>
              </a:cxnLst>
              <a:rect l="0" t="0" r="r" b="b"/>
              <a:pathLst>
                <a:path w="217" h="189">
                  <a:moveTo>
                    <a:pt x="190" y="189"/>
                  </a:moveTo>
                  <a:lnTo>
                    <a:pt x="0" y="33"/>
                  </a:lnTo>
                  <a:lnTo>
                    <a:pt x="27" y="0"/>
                  </a:lnTo>
                  <a:lnTo>
                    <a:pt x="217" y="154"/>
                  </a:lnTo>
                  <a:lnTo>
                    <a:pt x="190" y="1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40" name="Freeform 121">
              <a:extLst>
                <a:ext uri="{FF2B5EF4-FFF2-40B4-BE49-F238E27FC236}">
                  <a16:creationId xmlns:a16="http://schemas.microsoft.com/office/drawing/2014/main" id="{3666C15D-AF35-4D22-BDC0-2CD5C30B9CC1}"/>
                </a:ext>
              </a:extLst>
            </p:cNvPr>
            <p:cNvSpPr>
              <a:spLocks/>
            </p:cNvSpPr>
            <p:nvPr/>
          </p:nvSpPr>
          <p:spPr bwMode="auto">
            <a:xfrm>
              <a:off x="7345363" y="4568826"/>
              <a:ext cx="117475" cy="96838"/>
            </a:xfrm>
            <a:custGeom>
              <a:avLst/>
              <a:gdLst>
                <a:gd name="T0" fmla="*/ 194 w 220"/>
                <a:gd name="T1" fmla="*/ 184 h 184"/>
                <a:gd name="T2" fmla="*/ 0 w 220"/>
                <a:gd name="T3" fmla="*/ 35 h 184"/>
                <a:gd name="T4" fmla="*/ 26 w 220"/>
                <a:gd name="T5" fmla="*/ 0 h 184"/>
                <a:gd name="T6" fmla="*/ 220 w 220"/>
                <a:gd name="T7" fmla="*/ 149 h 184"/>
                <a:gd name="T8" fmla="*/ 194 w 220"/>
                <a:gd name="T9" fmla="*/ 184 h 184"/>
              </a:gdLst>
              <a:ahLst/>
              <a:cxnLst>
                <a:cxn ang="0">
                  <a:pos x="T0" y="T1"/>
                </a:cxn>
                <a:cxn ang="0">
                  <a:pos x="T2" y="T3"/>
                </a:cxn>
                <a:cxn ang="0">
                  <a:pos x="T4" y="T5"/>
                </a:cxn>
                <a:cxn ang="0">
                  <a:pos x="T6" y="T7"/>
                </a:cxn>
                <a:cxn ang="0">
                  <a:pos x="T8" y="T9"/>
                </a:cxn>
              </a:cxnLst>
              <a:rect l="0" t="0" r="r" b="b"/>
              <a:pathLst>
                <a:path w="220" h="184">
                  <a:moveTo>
                    <a:pt x="194" y="184"/>
                  </a:moveTo>
                  <a:lnTo>
                    <a:pt x="0" y="35"/>
                  </a:lnTo>
                  <a:lnTo>
                    <a:pt x="26" y="0"/>
                  </a:lnTo>
                  <a:lnTo>
                    <a:pt x="220" y="149"/>
                  </a:lnTo>
                  <a:lnTo>
                    <a:pt x="194" y="1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41" name="Freeform 122">
              <a:extLst>
                <a:ext uri="{FF2B5EF4-FFF2-40B4-BE49-F238E27FC236}">
                  <a16:creationId xmlns:a16="http://schemas.microsoft.com/office/drawing/2014/main" id="{81DA36F8-9180-46FD-93A3-83C99733FDCE}"/>
                </a:ext>
              </a:extLst>
            </p:cNvPr>
            <p:cNvSpPr>
              <a:spLocks/>
            </p:cNvSpPr>
            <p:nvPr/>
          </p:nvSpPr>
          <p:spPr bwMode="auto">
            <a:xfrm>
              <a:off x="7372351" y="4535488"/>
              <a:ext cx="117475" cy="95250"/>
            </a:xfrm>
            <a:custGeom>
              <a:avLst/>
              <a:gdLst>
                <a:gd name="T0" fmla="*/ 198 w 222"/>
                <a:gd name="T1" fmla="*/ 180 h 180"/>
                <a:gd name="T2" fmla="*/ 0 w 222"/>
                <a:gd name="T3" fmla="*/ 35 h 180"/>
                <a:gd name="T4" fmla="*/ 25 w 222"/>
                <a:gd name="T5" fmla="*/ 0 h 180"/>
                <a:gd name="T6" fmla="*/ 222 w 222"/>
                <a:gd name="T7" fmla="*/ 144 h 180"/>
                <a:gd name="T8" fmla="*/ 198 w 222"/>
                <a:gd name="T9" fmla="*/ 180 h 180"/>
              </a:gdLst>
              <a:ahLst/>
              <a:cxnLst>
                <a:cxn ang="0">
                  <a:pos x="T0" y="T1"/>
                </a:cxn>
                <a:cxn ang="0">
                  <a:pos x="T2" y="T3"/>
                </a:cxn>
                <a:cxn ang="0">
                  <a:pos x="T4" y="T5"/>
                </a:cxn>
                <a:cxn ang="0">
                  <a:pos x="T6" y="T7"/>
                </a:cxn>
                <a:cxn ang="0">
                  <a:pos x="T8" y="T9"/>
                </a:cxn>
              </a:cxnLst>
              <a:rect l="0" t="0" r="r" b="b"/>
              <a:pathLst>
                <a:path w="222" h="180">
                  <a:moveTo>
                    <a:pt x="198" y="180"/>
                  </a:moveTo>
                  <a:lnTo>
                    <a:pt x="0" y="35"/>
                  </a:lnTo>
                  <a:lnTo>
                    <a:pt x="25" y="0"/>
                  </a:lnTo>
                  <a:lnTo>
                    <a:pt x="222" y="144"/>
                  </a:lnTo>
                  <a:lnTo>
                    <a:pt x="198"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42" name="Freeform 123">
              <a:extLst>
                <a:ext uri="{FF2B5EF4-FFF2-40B4-BE49-F238E27FC236}">
                  <a16:creationId xmlns:a16="http://schemas.microsoft.com/office/drawing/2014/main" id="{914F869F-6467-49E9-A723-EA7AC5B0FE16}"/>
                </a:ext>
              </a:extLst>
            </p:cNvPr>
            <p:cNvSpPr>
              <a:spLocks/>
            </p:cNvSpPr>
            <p:nvPr/>
          </p:nvSpPr>
          <p:spPr bwMode="auto">
            <a:xfrm>
              <a:off x="7397751" y="4500563"/>
              <a:ext cx="119063" cy="92075"/>
            </a:xfrm>
            <a:custGeom>
              <a:avLst/>
              <a:gdLst>
                <a:gd name="T0" fmla="*/ 201 w 225"/>
                <a:gd name="T1" fmla="*/ 175 h 175"/>
                <a:gd name="T2" fmla="*/ 0 w 225"/>
                <a:gd name="T3" fmla="*/ 35 h 175"/>
                <a:gd name="T4" fmla="*/ 24 w 225"/>
                <a:gd name="T5" fmla="*/ 0 h 175"/>
                <a:gd name="T6" fmla="*/ 225 w 225"/>
                <a:gd name="T7" fmla="*/ 139 h 175"/>
                <a:gd name="T8" fmla="*/ 201 w 225"/>
                <a:gd name="T9" fmla="*/ 175 h 175"/>
              </a:gdLst>
              <a:ahLst/>
              <a:cxnLst>
                <a:cxn ang="0">
                  <a:pos x="T0" y="T1"/>
                </a:cxn>
                <a:cxn ang="0">
                  <a:pos x="T2" y="T3"/>
                </a:cxn>
                <a:cxn ang="0">
                  <a:pos x="T4" y="T5"/>
                </a:cxn>
                <a:cxn ang="0">
                  <a:pos x="T6" y="T7"/>
                </a:cxn>
                <a:cxn ang="0">
                  <a:pos x="T8" y="T9"/>
                </a:cxn>
              </a:cxnLst>
              <a:rect l="0" t="0" r="r" b="b"/>
              <a:pathLst>
                <a:path w="225" h="175">
                  <a:moveTo>
                    <a:pt x="201" y="175"/>
                  </a:moveTo>
                  <a:lnTo>
                    <a:pt x="0" y="35"/>
                  </a:lnTo>
                  <a:lnTo>
                    <a:pt x="24" y="0"/>
                  </a:lnTo>
                  <a:lnTo>
                    <a:pt x="225" y="139"/>
                  </a:lnTo>
                  <a:lnTo>
                    <a:pt x="201" y="1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43" name="Freeform 124">
              <a:extLst>
                <a:ext uri="{FF2B5EF4-FFF2-40B4-BE49-F238E27FC236}">
                  <a16:creationId xmlns:a16="http://schemas.microsoft.com/office/drawing/2014/main" id="{95C8519B-F823-42AC-99B2-A646D2774105}"/>
                </a:ext>
              </a:extLst>
            </p:cNvPr>
            <p:cNvSpPr>
              <a:spLocks/>
            </p:cNvSpPr>
            <p:nvPr/>
          </p:nvSpPr>
          <p:spPr bwMode="auto">
            <a:xfrm>
              <a:off x="7423151" y="4464051"/>
              <a:ext cx="119063" cy="90488"/>
            </a:xfrm>
            <a:custGeom>
              <a:avLst/>
              <a:gdLst>
                <a:gd name="T0" fmla="*/ 204 w 227"/>
                <a:gd name="T1" fmla="*/ 170 h 170"/>
                <a:gd name="T2" fmla="*/ 0 w 227"/>
                <a:gd name="T3" fmla="*/ 37 h 170"/>
                <a:gd name="T4" fmla="*/ 23 w 227"/>
                <a:gd name="T5" fmla="*/ 0 h 170"/>
                <a:gd name="T6" fmla="*/ 227 w 227"/>
                <a:gd name="T7" fmla="*/ 133 h 170"/>
                <a:gd name="T8" fmla="*/ 204 w 227"/>
                <a:gd name="T9" fmla="*/ 170 h 170"/>
              </a:gdLst>
              <a:ahLst/>
              <a:cxnLst>
                <a:cxn ang="0">
                  <a:pos x="T0" y="T1"/>
                </a:cxn>
                <a:cxn ang="0">
                  <a:pos x="T2" y="T3"/>
                </a:cxn>
                <a:cxn ang="0">
                  <a:pos x="T4" y="T5"/>
                </a:cxn>
                <a:cxn ang="0">
                  <a:pos x="T6" y="T7"/>
                </a:cxn>
                <a:cxn ang="0">
                  <a:pos x="T8" y="T9"/>
                </a:cxn>
              </a:cxnLst>
              <a:rect l="0" t="0" r="r" b="b"/>
              <a:pathLst>
                <a:path w="227" h="170">
                  <a:moveTo>
                    <a:pt x="204" y="170"/>
                  </a:moveTo>
                  <a:lnTo>
                    <a:pt x="0" y="37"/>
                  </a:lnTo>
                  <a:lnTo>
                    <a:pt x="23" y="0"/>
                  </a:lnTo>
                  <a:lnTo>
                    <a:pt x="227" y="133"/>
                  </a:lnTo>
                  <a:lnTo>
                    <a:pt x="204"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44" name="Freeform 125">
              <a:extLst>
                <a:ext uri="{FF2B5EF4-FFF2-40B4-BE49-F238E27FC236}">
                  <a16:creationId xmlns:a16="http://schemas.microsoft.com/office/drawing/2014/main" id="{029EA8F3-EDBA-452E-B148-697EC58129EE}"/>
                </a:ext>
              </a:extLst>
            </p:cNvPr>
            <p:cNvSpPr>
              <a:spLocks/>
            </p:cNvSpPr>
            <p:nvPr/>
          </p:nvSpPr>
          <p:spPr bwMode="auto">
            <a:xfrm>
              <a:off x="7445376" y="4429126"/>
              <a:ext cx="122238" cy="87313"/>
            </a:xfrm>
            <a:custGeom>
              <a:avLst/>
              <a:gdLst>
                <a:gd name="T0" fmla="*/ 207 w 229"/>
                <a:gd name="T1" fmla="*/ 165 h 165"/>
                <a:gd name="T2" fmla="*/ 0 w 229"/>
                <a:gd name="T3" fmla="*/ 37 h 165"/>
                <a:gd name="T4" fmla="*/ 23 w 229"/>
                <a:gd name="T5" fmla="*/ 0 h 165"/>
                <a:gd name="T6" fmla="*/ 229 w 229"/>
                <a:gd name="T7" fmla="*/ 128 h 165"/>
                <a:gd name="T8" fmla="*/ 207 w 229"/>
                <a:gd name="T9" fmla="*/ 165 h 165"/>
              </a:gdLst>
              <a:ahLst/>
              <a:cxnLst>
                <a:cxn ang="0">
                  <a:pos x="T0" y="T1"/>
                </a:cxn>
                <a:cxn ang="0">
                  <a:pos x="T2" y="T3"/>
                </a:cxn>
                <a:cxn ang="0">
                  <a:pos x="T4" y="T5"/>
                </a:cxn>
                <a:cxn ang="0">
                  <a:pos x="T6" y="T7"/>
                </a:cxn>
                <a:cxn ang="0">
                  <a:pos x="T8" y="T9"/>
                </a:cxn>
              </a:cxnLst>
              <a:rect l="0" t="0" r="r" b="b"/>
              <a:pathLst>
                <a:path w="229" h="165">
                  <a:moveTo>
                    <a:pt x="207" y="165"/>
                  </a:moveTo>
                  <a:lnTo>
                    <a:pt x="0" y="37"/>
                  </a:lnTo>
                  <a:lnTo>
                    <a:pt x="23" y="0"/>
                  </a:lnTo>
                  <a:lnTo>
                    <a:pt x="229" y="128"/>
                  </a:lnTo>
                  <a:lnTo>
                    <a:pt x="207" y="1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45" name="Freeform 126">
              <a:extLst>
                <a:ext uri="{FF2B5EF4-FFF2-40B4-BE49-F238E27FC236}">
                  <a16:creationId xmlns:a16="http://schemas.microsoft.com/office/drawing/2014/main" id="{75048B80-82A8-4375-A59F-5BF0D047EC68}"/>
                </a:ext>
              </a:extLst>
            </p:cNvPr>
            <p:cNvSpPr>
              <a:spLocks/>
            </p:cNvSpPr>
            <p:nvPr/>
          </p:nvSpPr>
          <p:spPr bwMode="auto">
            <a:xfrm>
              <a:off x="7469188" y="4392613"/>
              <a:ext cx="122238" cy="84138"/>
            </a:xfrm>
            <a:custGeom>
              <a:avLst/>
              <a:gdLst>
                <a:gd name="T0" fmla="*/ 210 w 232"/>
                <a:gd name="T1" fmla="*/ 160 h 160"/>
                <a:gd name="T2" fmla="*/ 0 w 232"/>
                <a:gd name="T3" fmla="*/ 38 h 160"/>
                <a:gd name="T4" fmla="*/ 21 w 232"/>
                <a:gd name="T5" fmla="*/ 0 h 160"/>
                <a:gd name="T6" fmla="*/ 232 w 232"/>
                <a:gd name="T7" fmla="*/ 123 h 160"/>
                <a:gd name="T8" fmla="*/ 210 w 232"/>
                <a:gd name="T9" fmla="*/ 160 h 160"/>
              </a:gdLst>
              <a:ahLst/>
              <a:cxnLst>
                <a:cxn ang="0">
                  <a:pos x="T0" y="T1"/>
                </a:cxn>
                <a:cxn ang="0">
                  <a:pos x="T2" y="T3"/>
                </a:cxn>
                <a:cxn ang="0">
                  <a:pos x="T4" y="T5"/>
                </a:cxn>
                <a:cxn ang="0">
                  <a:pos x="T6" y="T7"/>
                </a:cxn>
                <a:cxn ang="0">
                  <a:pos x="T8" y="T9"/>
                </a:cxn>
              </a:cxnLst>
              <a:rect l="0" t="0" r="r" b="b"/>
              <a:pathLst>
                <a:path w="232" h="160">
                  <a:moveTo>
                    <a:pt x="210" y="160"/>
                  </a:moveTo>
                  <a:lnTo>
                    <a:pt x="0" y="38"/>
                  </a:lnTo>
                  <a:lnTo>
                    <a:pt x="21" y="0"/>
                  </a:lnTo>
                  <a:lnTo>
                    <a:pt x="232" y="123"/>
                  </a:lnTo>
                  <a:lnTo>
                    <a:pt x="210"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46" name="Freeform 127">
              <a:extLst>
                <a:ext uri="{FF2B5EF4-FFF2-40B4-BE49-F238E27FC236}">
                  <a16:creationId xmlns:a16="http://schemas.microsoft.com/office/drawing/2014/main" id="{2E330570-3987-4B86-9431-4D34FAFEF460}"/>
                </a:ext>
              </a:extLst>
            </p:cNvPr>
            <p:cNvSpPr>
              <a:spLocks/>
            </p:cNvSpPr>
            <p:nvPr/>
          </p:nvSpPr>
          <p:spPr bwMode="auto">
            <a:xfrm>
              <a:off x="7489826" y="4354513"/>
              <a:ext cx="123825" cy="82550"/>
            </a:xfrm>
            <a:custGeom>
              <a:avLst/>
              <a:gdLst>
                <a:gd name="T0" fmla="*/ 213 w 234"/>
                <a:gd name="T1" fmla="*/ 155 h 155"/>
                <a:gd name="T2" fmla="*/ 0 w 234"/>
                <a:gd name="T3" fmla="*/ 39 h 155"/>
                <a:gd name="T4" fmla="*/ 21 w 234"/>
                <a:gd name="T5" fmla="*/ 0 h 155"/>
                <a:gd name="T6" fmla="*/ 234 w 234"/>
                <a:gd name="T7" fmla="*/ 118 h 155"/>
                <a:gd name="T8" fmla="*/ 213 w 234"/>
                <a:gd name="T9" fmla="*/ 155 h 155"/>
              </a:gdLst>
              <a:ahLst/>
              <a:cxnLst>
                <a:cxn ang="0">
                  <a:pos x="T0" y="T1"/>
                </a:cxn>
                <a:cxn ang="0">
                  <a:pos x="T2" y="T3"/>
                </a:cxn>
                <a:cxn ang="0">
                  <a:pos x="T4" y="T5"/>
                </a:cxn>
                <a:cxn ang="0">
                  <a:pos x="T6" y="T7"/>
                </a:cxn>
                <a:cxn ang="0">
                  <a:pos x="T8" y="T9"/>
                </a:cxn>
              </a:cxnLst>
              <a:rect l="0" t="0" r="r" b="b"/>
              <a:pathLst>
                <a:path w="234" h="155">
                  <a:moveTo>
                    <a:pt x="213" y="155"/>
                  </a:moveTo>
                  <a:lnTo>
                    <a:pt x="0" y="39"/>
                  </a:lnTo>
                  <a:lnTo>
                    <a:pt x="21" y="0"/>
                  </a:lnTo>
                  <a:lnTo>
                    <a:pt x="234" y="118"/>
                  </a:lnTo>
                  <a:lnTo>
                    <a:pt x="213" y="1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47" name="Freeform 128">
              <a:extLst>
                <a:ext uri="{FF2B5EF4-FFF2-40B4-BE49-F238E27FC236}">
                  <a16:creationId xmlns:a16="http://schemas.microsoft.com/office/drawing/2014/main" id="{9A3A7063-76E9-4B0B-9D82-FAF20C98305A}"/>
                </a:ext>
              </a:extLst>
            </p:cNvPr>
            <p:cNvSpPr>
              <a:spLocks/>
            </p:cNvSpPr>
            <p:nvPr/>
          </p:nvSpPr>
          <p:spPr bwMode="auto">
            <a:xfrm>
              <a:off x="7510463" y="4318001"/>
              <a:ext cx="125413" cy="79375"/>
            </a:xfrm>
            <a:custGeom>
              <a:avLst/>
              <a:gdLst>
                <a:gd name="T0" fmla="*/ 216 w 236"/>
                <a:gd name="T1" fmla="*/ 150 h 150"/>
                <a:gd name="T2" fmla="*/ 0 w 236"/>
                <a:gd name="T3" fmla="*/ 38 h 150"/>
                <a:gd name="T4" fmla="*/ 19 w 236"/>
                <a:gd name="T5" fmla="*/ 0 h 150"/>
                <a:gd name="T6" fmla="*/ 236 w 236"/>
                <a:gd name="T7" fmla="*/ 110 h 150"/>
                <a:gd name="T8" fmla="*/ 216 w 236"/>
                <a:gd name="T9" fmla="*/ 150 h 150"/>
              </a:gdLst>
              <a:ahLst/>
              <a:cxnLst>
                <a:cxn ang="0">
                  <a:pos x="T0" y="T1"/>
                </a:cxn>
                <a:cxn ang="0">
                  <a:pos x="T2" y="T3"/>
                </a:cxn>
                <a:cxn ang="0">
                  <a:pos x="T4" y="T5"/>
                </a:cxn>
                <a:cxn ang="0">
                  <a:pos x="T6" y="T7"/>
                </a:cxn>
                <a:cxn ang="0">
                  <a:pos x="T8" y="T9"/>
                </a:cxn>
              </a:cxnLst>
              <a:rect l="0" t="0" r="r" b="b"/>
              <a:pathLst>
                <a:path w="236" h="150">
                  <a:moveTo>
                    <a:pt x="216" y="150"/>
                  </a:moveTo>
                  <a:lnTo>
                    <a:pt x="0" y="38"/>
                  </a:lnTo>
                  <a:lnTo>
                    <a:pt x="19" y="0"/>
                  </a:lnTo>
                  <a:lnTo>
                    <a:pt x="236" y="110"/>
                  </a:lnTo>
                  <a:lnTo>
                    <a:pt x="216" y="1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48" name="Freeform 129">
              <a:extLst>
                <a:ext uri="{FF2B5EF4-FFF2-40B4-BE49-F238E27FC236}">
                  <a16:creationId xmlns:a16="http://schemas.microsoft.com/office/drawing/2014/main" id="{915E5675-4BA0-4B3C-9402-DF2598B4EA72}"/>
                </a:ext>
              </a:extLst>
            </p:cNvPr>
            <p:cNvSpPr>
              <a:spLocks/>
            </p:cNvSpPr>
            <p:nvPr/>
          </p:nvSpPr>
          <p:spPr bwMode="auto">
            <a:xfrm>
              <a:off x="7531101" y="4278313"/>
              <a:ext cx="125413" cy="77788"/>
            </a:xfrm>
            <a:custGeom>
              <a:avLst/>
              <a:gdLst>
                <a:gd name="T0" fmla="*/ 220 w 238"/>
                <a:gd name="T1" fmla="*/ 145 h 145"/>
                <a:gd name="T2" fmla="*/ 0 w 238"/>
                <a:gd name="T3" fmla="*/ 40 h 145"/>
                <a:gd name="T4" fmla="*/ 19 w 238"/>
                <a:gd name="T5" fmla="*/ 0 h 145"/>
                <a:gd name="T6" fmla="*/ 238 w 238"/>
                <a:gd name="T7" fmla="*/ 106 h 145"/>
                <a:gd name="T8" fmla="*/ 220 w 238"/>
                <a:gd name="T9" fmla="*/ 145 h 145"/>
              </a:gdLst>
              <a:ahLst/>
              <a:cxnLst>
                <a:cxn ang="0">
                  <a:pos x="T0" y="T1"/>
                </a:cxn>
                <a:cxn ang="0">
                  <a:pos x="T2" y="T3"/>
                </a:cxn>
                <a:cxn ang="0">
                  <a:pos x="T4" y="T5"/>
                </a:cxn>
                <a:cxn ang="0">
                  <a:pos x="T6" y="T7"/>
                </a:cxn>
                <a:cxn ang="0">
                  <a:pos x="T8" y="T9"/>
                </a:cxn>
              </a:cxnLst>
              <a:rect l="0" t="0" r="r" b="b"/>
              <a:pathLst>
                <a:path w="238" h="145">
                  <a:moveTo>
                    <a:pt x="220" y="145"/>
                  </a:moveTo>
                  <a:lnTo>
                    <a:pt x="0" y="40"/>
                  </a:lnTo>
                  <a:lnTo>
                    <a:pt x="19" y="0"/>
                  </a:lnTo>
                  <a:lnTo>
                    <a:pt x="238" y="106"/>
                  </a:lnTo>
                  <a:lnTo>
                    <a:pt x="220" y="1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49" name="Freeform 130">
              <a:extLst>
                <a:ext uri="{FF2B5EF4-FFF2-40B4-BE49-F238E27FC236}">
                  <a16:creationId xmlns:a16="http://schemas.microsoft.com/office/drawing/2014/main" id="{8096FFDB-8486-4C77-A98C-DBD6609DCF33}"/>
                </a:ext>
              </a:extLst>
            </p:cNvPr>
            <p:cNvSpPr>
              <a:spLocks/>
            </p:cNvSpPr>
            <p:nvPr/>
          </p:nvSpPr>
          <p:spPr bwMode="auto">
            <a:xfrm>
              <a:off x="7550151" y="4240213"/>
              <a:ext cx="125413" cy="73025"/>
            </a:xfrm>
            <a:custGeom>
              <a:avLst/>
              <a:gdLst>
                <a:gd name="T0" fmla="*/ 222 w 239"/>
                <a:gd name="T1" fmla="*/ 139 h 139"/>
                <a:gd name="T2" fmla="*/ 0 w 239"/>
                <a:gd name="T3" fmla="*/ 39 h 139"/>
                <a:gd name="T4" fmla="*/ 18 w 239"/>
                <a:gd name="T5" fmla="*/ 0 h 139"/>
                <a:gd name="T6" fmla="*/ 239 w 239"/>
                <a:gd name="T7" fmla="*/ 100 h 139"/>
                <a:gd name="T8" fmla="*/ 222 w 239"/>
                <a:gd name="T9" fmla="*/ 139 h 139"/>
              </a:gdLst>
              <a:ahLst/>
              <a:cxnLst>
                <a:cxn ang="0">
                  <a:pos x="T0" y="T1"/>
                </a:cxn>
                <a:cxn ang="0">
                  <a:pos x="T2" y="T3"/>
                </a:cxn>
                <a:cxn ang="0">
                  <a:pos x="T4" y="T5"/>
                </a:cxn>
                <a:cxn ang="0">
                  <a:pos x="T6" y="T7"/>
                </a:cxn>
                <a:cxn ang="0">
                  <a:pos x="T8" y="T9"/>
                </a:cxn>
              </a:cxnLst>
              <a:rect l="0" t="0" r="r" b="b"/>
              <a:pathLst>
                <a:path w="239" h="139">
                  <a:moveTo>
                    <a:pt x="222" y="139"/>
                  </a:moveTo>
                  <a:lnTo>
                    <a:pt x="0" y="39"/>
                  </a:lnTo>
                  <a:lnTo>
                    <a:pt x="18" y="0"/>
                  </a:lnTo>
                  <a:lnTo>
                    <a:pt x="239" y="100"/>
                  </a:lnTo>
                  <a:lnTo>
                    <a:pt x="222" y="1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50" name="Freeform 131">
              <a:extLst>
                <a:ext uri="{FF2B5EF4-FFF2-40B4-BE49-F238E27FC236}">
                  <a16:creationId xmlns:a16="http://schemas.microsoft.com/office/drawing/2014/main" id="{1B8DAA16-5BEC-4E4F-9C79-3415D4B3B401}"/>
                </a:ext>
              </a:extLst>
            </p:cNvPr>
            <p:cNvSpPr>
              <a:spLocks/>
            </p:cNvSpPr>
            <p:nvPr/>
          </p:nvSpPr>
          <p:spPr bwMode="auto">
            <a:xfrm>
              <a:off x="7567613" y="4202113"/>
              <a:ext cx="127000" cy="69850"/>
            </a:xfrm>
            <a:custGeom>
              <a:avLst/>
              <a:gdLst>
                <a:gd name="T0" fmla="*/ 226 w 241"/>
                <a:gd name="T1" fmla="*/ 133 h 133"/>
                <a:gd name="T2" fmla="*/ 0 w 241"/>
                <a:gd name="T3" fmla="*/ 39 h 133"/>
                <a:gd name="T4" fmla="*/ 17 w 241"/>
                <a:gd name="T5" fmla="*/ 0 h 133"/>
                <a:gd name="T6" fmla="*/ 241 w 241"/>
                <a:gd name="T7" fmla="*/ 92 h 133"/>
                <a:gd name="T8" fmla="*/ 226 w 241"/>
                <a:gd name="T9" fmla="*/ 133 h 133"/>
              </a:gdLst>
              <a:ahLst/>
              <a:cxnLst>
                <a:cxn ang="0">
                  <a:pos x="T0" y="T1"/>
                </a:cxn>
                <a:cxn ang="0">
                  <a:pos x="T2" y="T3"/>
                </a:cxn>
                <a:cxn ang="0">
                  <a:pos x="T4" y="T5"/>
                </a:cxn>
                <a:cxn ang="0">
                  <a:pos x="T6" y="T7"/>
                </a:cxn>
                <a:cxn ang="0">
                  <a:pos x="T8" y="T9"/>
                </a:cxn>
              </a:cxnLst>
              <a:rect l="0" t="0" r="r" b="b"/>
              <a:pathLst>
                <a:path w="241" h="133">
                  <a:moveTo>
                    <a:pt x="226" y="133"/>
                  </a:moveTo>
                  <a:lnTo>
                    <a:pt x="0" y="39"/>
                  </a:lnTo>
                  <a:lnTo>
                    <a:pt x="17" y="0"/>
                  </a:lnTo>
                  <a:lnTo>
                    <a:pt x="241" y="92"/>
                  </a:lnTo>
                  <a:lnTo>
                    <a:pt x="22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51" name="Freeform 132">
              <a:extLst>
                <a:ext uri="{FF2B5EF4-FFF2-40B4-BE49-F238E27FC236}">
                  <a16:creationId xmlns:a16="http://schemas.microsoft.com/office/drawing/2014/main" id="{734ACB3F-CF5E-4C82-BC28-A419F31D1785}"/>
                </a:ext>
              </a:extLst>
            </p:cNvPr>
            <p:cNvSpPr>
              <a:spLocks/>
            </p:cNvSpPr>
            <p:nvPr/>
          </p:nvSpPr>
          <p:spPr bwMode="auto">
            <a:xfrm>
              <a:off x="7707313" y="3481388"/>
              <a:ext cx="128588" cy="30163"/>
            </a:xfrm>
            <a:custGeom>
              <a:avLst/>
              <a:gdLst>
                <a:gd name="T0" fmla="*/ 245 w 245"/>
                <a:gd name="T1" fmla="*/ 43 h 57"/>
                <a:gd name="T2" fmla="*/ 3 w 245"/>
                <a:gd name="T3" fmla="*/ 57 h 57"/>
                <a:gd name="T4" fmla="*/ 0 w 245"/>
                <a:gd name="T5" fmla="*/ 14 h 57"/>
                <a:gd name="T6" fmla="*/ 242 w 245"/>
                <a:gd name="T7" fmla="*/ 0 h 57"/>
                <a:gd name="T8" fmla="*/ 245 w 245"/>
                <a:gd name="T9" fmla="*/ 43 h 57"/>
              </a:gdLst>
              <a:ahLst/>
              <a:cxnLst>
                <a:cxn ang="0">
                  <a:pos x="T0" y="T1"/>
                </a:cxn>
                <a:cxn ang="0">
                  <a:pos x="T2" y="T3"/>
                </a:cxn>
                <a:cxn ang="0">
                  <a:pos x="T4" y="T5"/>
                </a:cxn>
                <a:cxn ang="0">
                  <a:pos x="T6" y="T7"/>
                </a:cxn>
                <a:cxn ang="0">
                  <a:pos x="T8" y="T9"/>
                </a:cxn>
              </a:cxnLst>
              <a:rect l="0" t="0" r="r" b="b"/>
              <a:pathLst>
                <a:path w="245" h="57">
                  <a:moveTo>
                    <a:pt x="245" y="43"/>
                  </a:moveTo>
                  <a:lnTo>
                    <a:pt x="3" y="57"/>
                  </a:lnTo>
                  <a:lnTo>
                    <a:pt x="0" y="14"/>
                  </a:lnTo>
                  <a:lnTo>
                    <a:pt x="242" y="0"/>
                  </a:lnTo>
                  <a:lnTo>
                    <a:pt x="245"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52" name="Freeform 133">
              <a:extLst>
                <a:ext uri="{FF2B5EF4-FFF2-40B4-BE49-F238E27FC236}">
                  <a16:creationId xmlns:a16="http://schemas.microsoft.com/office/drawing/2014/main" id="{52A192F8-8BCF-4E9D-8481-85EE0AA40B52}"/>
                </a:ext>
              </a:extLst>
            </p:cNvPr>
            <p:cNvSpPr>
              <a:spLocks/>
            </p:cNvSpPr>
            <p:nvPr/>
          </p:nvSpPr>
          <p:spPr bwMode="auto">
            <a:xfrm>
              <a:off x="7704138" y="3435351"/>
              <a:ext cx="130175" cy="33338"/>
            </a:xfrm>
            <a:custGeom>
              <a:avLst/>
              <a:gdLst>
                <a:gd name="T0" fmla="*/ 245 w 245"/>
                <a:gd name="T1" fmla="*/ 44 h 64"/>
                <a:gd name="T2" fmla="*/ 4 w 245"/>
                <a:gd name="T3" fmla="*/ 64 h 64"/>
                <a:gd name="T4" fmla="*/ 0 w 245"/>
                <a:gd name="T5" fmla="*/ 21 h 64"/>
                <a:gd name="T6" fmla="*/ 242 w 245"/>
                <a:gd name="T7" fmla="*/ 0 h 64"/>
                <a:gd name="T8" fmla="*/ 245 w 245"/>
                <a:gd name="T9" fmla="*/ 44 h 64"/>
              </a:gdLst>
              <a:ahLst/>
              <a:cxnLst>
                <a:cxn ang="0">
                  <a:pos x="T0" y="T1"/>
                </a:cxn>
                <a:cxn ang="0">
                  <a:pos x="T2" y="T3"/>
                </a:cxn>
                <a:cxn ang="0">
                  <a:pos x="T4" y="T5"/>
                </a:cxn>
                <a:cxn ang="0">
                  <a:pos x="T6" y="T7"/>
                </a:cxn>
                <a:cxn ang="0">
                  <a:pos x="T8" y="T9"/>
                </a:cxn>
              </a:cxnLst>
              <a:rect l="0" t="0" r="r" b="b"/>
              <a:pathLst>
                <a:path w="245" h="64">
                  <a:moveTo>
                    <a:pt x="245" y="44"/>
                  </a:moveTo>
                  <a:lnTo>
                    <a:pt x="4" y="64"/>
                  </a:lnTo>
                  <a:lnTo>
                    <a:pt x="0" y="21"/>
                  </a:lnTo>
                  <a:lnTo>
                    <a:pt x="242" y="0"/>
                  </a:lnTo>
                  <a:lnTo>
                    <a:pt x="245"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53" name="Freeform 134">
              <a:extLst>
                <a:ext uri="{FF2B5EF4-FFF2-40B4-BE49-F238E27FC236}">
                  <a16:creationId xmlns:a16="http://schemas.microsoft.com/office/drawing/2014/main" id="{F4ADD95B-C651-496E-BD70-625EB43AEFE8}"/>
                </a:ext>
              </a:extLst>
            </p:cNvPr>
            <p:cNvSpPr>
              <a:spLocks/>
            </p:cNvSpPr>
            <p:nvPr/>
          </p:nvSpPr>
          <p:spPr bwMode="auto">
            <a:xfrm>
              <a:off x="7700963" y="3389313"/>
              <a:ext cx="130175" cy="36513"/>
            </a:xfrm>
            <a:custGeom>
              <a:avLst/>
              <a:gdLst>
                <a:gd name="T0" fmla="*/ 246 w 246"/>
                <a:gd name="T1" fmla="*/ 44 h 71"/>
                <a:gd name="T2" fmla="*/ 5 w 246"/>
                <a:gd name="T3" fmla="*/ 71 h 71"/>
                <a:gd name="T4" fmla="*/ 0 w 246"/>
                <a:gd name="T5" fmla="*/ 27 h 71"/>
                <a:gd name="T6" fmla="*/ 242 w 246"/>
                <a:gd name="T7" fmla="*/ 0 h 71"/>
                <a:gd name="T8" fmla="*/ 246 w 246"/>
                <a:gd name="T9" fmla="*/ 44 h 71"/>
              </a:gdLst>
              <a:ahLst/>
              <a:cxnLst>
                <a:cxn ang="0">
                  <a:pos x="T0" y="T1"/>
                </a:cxn>
                <a:cxn ang="0">
                  <a:pos x="T2" y="T3"/>
                </a:cxn>
                <a:cxn ang="0">
                  <a:pos x="T4" y="T5"/>
                </a:cxn>
                <a:cxn ang="0">
                  <a:pos x="T6" y="T7"/>
                </a:cxn>
                <a:cxn ang="0">
                  <a:pos x="T8" y="T9"/>
                </a:cxn>
              </a:cxnLst>
              <a:rect l="0" t="0" r="r" b="b"/>
              <a:pathLst>
                <a:path w="246" h="71">
                  <a:moveTo>
                    <a:pt x="246" y="44"/>
                  </a:moveTo>
                  <a:lnTo>
                    <a:pt x="5" y="71"/>
                  </a:lnTo>
                  <a:lnTo>
                    <a:pt x="0" y="27"/>
                  </a:lnTo>
                  <a:lnTo>
                    <a:pt x="242" y="0"/>
                  </a:lnTo>
                  <a:lnTo>
                    <a:pt x="246"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54" name="Freeform 135">
              <a:extLst>
                <a:ext uri="{FF2B5EF4-FFF2-40B4-BE49-F238E27FC236}">
                  <a16:creationId xmlns:a16="http://schemas.microsoft.com/office/drawing/2014/main" id="{3A9F3525-06F2-4F5B-A8C8-B3C211A375E9}"/>
                </a:ext>
              </a:extLst>
            </p:cNvPr>
            <p:cNvSpPr>
              <a:spLocks/>
            </p:cNvSpPr>
            <p:nvPr/>
          </p:nvSpPr>
          <p:spPr bwMode="auto">
            <a:xfrm>
              <a:off x="7697788" y="3343276"/>
              <a:ext cx="130175" cy="39688"/>
            </a:xfrm>
            <a:custGeom>
              <a:avLst/>
              <a:gdLst>
                <a:gd name="T0" fmla="*/ 246 w 246"/>
                <a:gd name="T1" fmla="*/ 44 h 77"/>
                <a:gd name="T2" fmla="*/ 5 w 246"/>
                <a:gd name="T3" fmla="*/ 77 h 77"/>
                <a:gd name="T4" fmla="*/ 0 w 246"/>
                <a:gd name="T5" fmla="*/ 33 h 77"/>
                <a:gd name="T6" fmla="*/ 240 w 246"/>
                <a:gd name="T7" fmla="*/ 0 h 77"/>
                <a:gd name="T8" fmla="*/ 246 w 246"/>
                <a:gd name="T9" fmla="*/ 44 h 77"/>
              </a:gdLst>
              <a:ahLst/>
              <a:cxnLst>
                <a:cxn ang="0">
                  <a:pos x="T0" y="T1"/>
                </a:cxn>
                <a:cxn ang="0">
                  <a:pos x="T2" y="T3"/>
                </a:cxn>
                <a:cxn ang="0">
                  <a:pos x="T4" y="T5"/>
                </a:cxn>
                <a:cxn ang="0">
                  <a:pos x="T6" y="T7"/>
                </a:cxn>
                <a:cxn ang="0">
                  <a:pos x="T8" y="T9"/>
                </a:cxn>
              </a:cxnLst>
              <a:rect l="0" t="0" r="r" b="b"/>
              <a:pathLst>
                <a:path w="246" h="77">
                  <a:moveTo>
                    <a:pt x="246" y="44"/>
                  </a:moveTo>
                  <a:lnTo>
                    <a:pt x="5" y="77"/>
                  </a:lnTo>
                  <a:lnTo>
                    <a:pt x="0" y="33"/>
                  </a:lnTo>
                  <a:lnTo>
                    <a:pt x="240" y="0"/>
                  </a:lnTo>
                  <a:lnTo>
                    <a:pt x="246"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55" name="Freeform 136">
              <a:extLst>
                <a:ext uri="{FF2B5EF4-FFF2-40B4-BE49-F238E27FC236}">
                  <a16:creationId xmlns:a16="http://schemas.microsoft.com/office/drawing/2014/main" id="{A9AC63D8-C90E-44A9-B00A-045A42C3F913}"/>
                </a:ext>
              </a:extLst>
            </p:cNvPr>
            <p:cNvSpPr>
              <a:spLocks/>
            </p:cNvSpPr>
            <p:nvPr/>
          </p:nvSpPr>
          <p:spPr bwMode="auto">
            <a:xfrm>
              <a:off x="7691438" y="3297238"/>
              <a:ext cx="130175" cy="42863"/>
            </a:xfrm>
            <a:custGeom>
              <a:avLst/>
              <a:gdLst>
                <a:gd name="T0" fmla="*/ 246 w 246"/>
                <a:gd name="T1" fmla="*/ 44 h 83"/>
                <a:gd name="T2" fmla="*/ 6 w 246"/>
                <a:gd name="T3" fmla="*/ 83 h 83"/>
                <a:gd name="T4" fmla="*/ 0 w 246"/>
                <a:gd name="T5" fmla="*/ 40 h 83"/>
                <a:gd name="T6" fmla="*/ 240 w 246"/>
                <a:gd name="T7" fmla="*/ 0 h 83"/>
                <a:gd name="T8" fmla="*/ 246 w 246"/>
                <a:gd name="T9" fmla="*/ 44 h 83"/>
              </a:gdLst>
              <a:ahLst/>
              <a:cxnLst>
                <a:cxn ang="0">
                  <a:pos x="T0" y="T1"/>
                </a:cxn>
                <a:cxn ang="0">
                  <a:pos x="T2" y="T3"/>
                </a:cxn>
                <a:cxn ang="0">
                  <a:pos x="T4" y="T5"/>
                </a:cxn>
                <a:cxn ang="0">
                  <a:pos x="T6" y="T7"/>
                </a:cxn>
                <a:cxn ang="0">
                  <a:pos x="T8" y="T9"/>
                </a:cxn>
              </a:cxnLst>
              <a:rect l="0" t="0" r="r" b="b"/>
              <a:pathLst>
                <a:path w="246" h="83">
                  <a:moveTo>
                    <a:pt x="246" y="44"/>
                  </a:moveTo>
                  <a:lnTo>
                    <a:pt x="6" y="83"/>
                  </a:lnTo>
                  <a:lnTo>
                    <a:pt x="0" y="40"/>
                  </a:lnTo>
                  <a:lnTo>
                    <a:pt x="240" y="0"/>
                  </a:lnTo>
                  <a:lnTo>
                    <a:pt x="246"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56" name="Freeform 137">
              <a:extLst>
                <a:ext uri="{FF2B5EF4-FFF2-40B4-BE49-F238E27FC236}">
                  <a16:creationId xmlns:a16="http://schemas.microsoft.com/office/drawing/2014/main" id="{5B7AFA67-D800-420B-AB18-CDE4A5CA84B3}"/>
                </a:ext>
              </a:extLst>
            </p:cNvPr>
            <p:cNvSpPr>
              <a:spLocks/>
            </p:cNvSpPr>
            <p:nvPr/>
          </p:nvSpPr>
          <p:spPr bwMode="auto">
            <a:xfrm>
              <a:off x="7685088" y="3251201"/>
              <a:ext cx="130175" cy="46038"/>
            </a:xfrm>
            <a:custGeom>
              <a:avLst/>
              <a:gdLst>
                <a:gd name="T0" fmla="*/ 246 w 246"/>
                <a:gd name="T1" fmla="*/ 42 h 88"/>
                <a:gd name="T2" fmla="*/ 8 w 246"/>
                <a:gd name="T3" fmla="*/ 88 h 88"/>
                <a:gd name="T4" fmla="*/ 0 w 246"/>
                <a:gd name="T5" fmla="*/ 46 h 88"/>
                <a:gd name="T6" fmla="*/ 238 w 246"/>
                <a:gd name="T7" fmla="*/ 0 h 88"/>
                <a:gd name="T8" fmla="*/ 246 w 246"/>
                <a:gd name="T9" fmla="*/ 42 h 88"/>
              </a:gdLst>
              <a:ahLst/>
              <a:cxnLst>
                <a:cxn ang="0">
                  <a:pos x="T0" y="T1"/>
                </a:cxn>
                <a:cxn ang="0">
                  <a:pos x="T2" y="T3"/>
                </a:cxn>
                <a:cxn ang="0">
                  <a:pos x="T4" y="T5"/>
                </a:cxn>
                <a:cxn ang="0">
                  <a:pos x="T6" y="T7"/>
                </a:cxn>
                <a:cxn ang="0">
                  <a:pos x="T8" y="T9"/>
                </a:cxn>
              </a:cxnLst>
              <a:rect l="0" t="0" r="r" b="b"/>
              <a:pathLst>
                <a:path w="246" h="88">
                  <a:moveTo>
                    <a:pt x="246" y="42"/>
                  </a:moveTo>
                  <a:lnTo>
                    <a:pt x="8" y="88"/>
                  </a:lnTo>
                  <a:lnTo>
                    <a:pt x="0" y="46"/>
                  </a:lnTo>
                  <a:lnTo>
                    <a:pt x="238" y="0"/>
                  </a:lnTo>
                  <a:lnTo>
                    <a:pt x="246"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57" name="Freeform 138">
              <a:extLst>
                <a:ext uri="{FF2B5EF4-FFF2-40B4-BE49-F238E27FC236}">
                  <a16:creationId xmlns:a16="http://schemas.microsoft.com/office/drawing/2014/main" id="{83188316-3448-4E63-BF01-76DFE29A87FA}"/>
                </a:ext>
              </a:extLst>
            </p:cNvPr>
            <p:cNvSpPr>
              <a:spLocks/>
            </p:cNvSpPr>
            <p:nvPr/>
          </p:nvSpPr>
          <p:spPr bwMode="auto">
            <a:xfrm>
              <a:off x="7677151" y="3205163"/>
              <a:ext cx="130175" cy="50800"/>
            </a:xfrm>
            <a:custGeom>
              <a:avLst/>
              <a:gdLst>
                <a:gd name="T0" fmla="*/ 246 w 246"/>
                <a:gd name="T1" fmla="*/ 42 h 95"/>
                <a:gd name="T2" fmla="*/ 9 w 246"/>
                <a:gd name="T3" fmla="*/ 95 h 95"/>
                <a:gd name="T4" fmla="*/ 0 w 246"/>
                <a:gd name="T5" fmla="*/ 51 h 95"/>
                <a:gd name="T6" fmla="*/ 237 w 246"/>
                <a:gd name="T7" fmla="*/ 0 h 95"/>
                <a:gd name="T8" fmla="*/ 246 w 246"/>
                <a:gd name="T9" fmla="*/ 42 h 95"/>
              </a:gdLst>
              <a:ahLst/>
              <a:cxnLst>
                <a:cxn ang="0">
                  <a:pos x="T0" y="T1"/>
                </a:cxn>
                <a:cxn ang="0">
                  <a:pos x="T2" y="T3"/>
                </a:cxn>
                <a:cxn ang="0">
                  <a:pos x="T4" y="T5"/>
                </a:cxn>
                <a:cxn ang="0">
                  <a:pos x="T6" y="T7"/>
                </a:cxn>
                <a:cxn ang="0">
                  <a:pos x="T8" y="T9"/>
                </a:cxn>
              </a:cxnLst>
              <a:rect l="0" t="0" r="r" b="b"/>
              <a:pathLst>
                <a:path w="246" h="95">
                  <a:moveTo>
                    <a:pt x="246" y="42"/>
                  </a:moveTo>
                  <a:lnTo>
                    <a:pt x="9" y="95"/>
                  </a:lnTo>
                  <a:lnTo>
                    <a:pt x="0" y="51"/>
                  </a:lnTo>
                  <a:lnTo>
                    <a:pt x="237" y="0"/>
                  </a:lnTo>
                  <a:lnTo>
                    <a:pt x="246"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58" name="Freeform 139">
              <a:extLst>
                <a:ext uri="{FF2B5EF4-FFF2-40B4-BE49-F238E27FC236}">
                  <a16:creationId xmlns:a16="http://schemas.microsoft.com/office/drawing/2014/main" id="{3279AC26-7D46-4092-B049-A47477BD0106}"/>
                </a:ext>
              </a:extLst>
            </p:cNvPr>
            <p:cNvSpPr>
              <a:spLocks/>
            </p:cNvSpPr>
            <p:nvPr/>
          </p:nvSpPr>
          <p:spPr bwMode="auto">
            <a:xfrm>
              <a:off x="7669213" y="3160713"/>
              <a:ext cx="130175" cy="52388"/>
            </a:xfrm>
            <a:custGeom>
              <a:avLst/>
              <a:gdLst>
                <a:gd name="T0" fmla="*/ 246 w 246"/>
                <a:gd name="T1" fmla="*/ 43 h 100"/>
                <a:gd name="T2" fmla="*/ 11 w 246"/>
                <a:gd name="T3" fmla="*/ 100 h 100"/>
                <a:gd name="T4" fmla="*/ 0 w 246"/>
                <a:gd name="T5" fmla="*/ 59 h 100"/>
                <a:gd name="T6" fmla="*/ 236 w 246"/>
                <a:gd name="T7" fmla="*/ 0 h 100"/>
                <a:gd name="T8" fmla="*/ 246 w 246"/>
                <a:gd name="T9" fmla="*/ 43 h 100"/>
              </a:gdLst>
              <a:ahLst/>
              <a:cxnLst>
                <a:cxn ang="0">
                  <a:pos x="T0" y="T1"/>
                </a:cxn>
                <a:cxn ang="0">
                  <a:pos x="T2" y="T3"/>
                </a:cxn>
                <a:cxn ang="0">
                  <a:pos x="T4" y="T5"/>
                </a:cxn>
                <a:cxn ang="0">
                  <a:pos x="T6" y="T7"/>
                </a:cxn>
                <a:cxn ang="0">
                  <a:pos x="T8" y="T9"/>
                </a:cxn>
              </a:cxnLst>
              <a:rect l="0" t="0" r="r" b="b"/>
              <a:pathLst>
                <a:path w="246" h="100">
                  <a:moveTo>
                    <a:pt x="246" y="43"/>
                  </a:moveTo>
                  <a:lnTo>
                    <a:pt x="11" y="100"/>
                  </a:lnTo>
                  <a:lnTo>
                    <a:pt x="0" y="59"/>
                  </a:lnTo>
                  <a:lnTo>
                    <a:pt x="236" y="0"/>
                  </a:lnTo>
                  <a:lnTo>
                    <a:pt x="246"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59" name="Freeform 140">
              <a:extLst>
                <a:ext uri="{FF2B5EF4-FFF2-40B4-BE49-F238E27FC236}">
                  <a16:creationId xmlns:a16="http://schemas.microsoft.com/office/drawing/2014/main" id="{7AF0C8D9-E72B-4427-A261-8719D94EDB20}"/>
                </a:ext>
              </a:extLst>
            </p:cNvPr>
            <p:cNvSpPr>
              <a:spLocks/>
            </p:cNvSpPr>
            <p:nvPr/>
          </p:nvSpPr>
          <p:spPr bwMode="auto">
            <a:xfrm>
              <a:off x="7659688" y="3114676"/>
              <a:ext cx="128588" cy="57150"/>
            </a:xfrm>
            <a:custGeom>
              <a:avLst/>
              <a:gdLst>
                <a:gd name="T0" fmla="*/ 245 w 245"/>
                <a:gd name="T1" fmla="*/ 43 h 108"/>
                <a:gd name="T2" fmla="*/ 11 w 245"/>
                <a:gd name="T3" fmla="*/ 108 h 108"/>
                <a:gd name="T4" fmla="*/ 0 w 245"/>
                <a:gd name="T5" fmla="*/ 66 h 108"/>
                <a:gd name="T6" fmla="*/ 234 w 245"/>
                <a:gd name="T7" fmla="*/ 0 h 108"/>
                <a:gd name="T8" fmla="*/ 245 w 245"/>
                <a:gd name="T9" fmla="*/ 43 h 108"/>
              </a:gdLst>
              <a:ahLst/>
              <a:cxnLst>
                <a:cxn ang="0">
                  <a:pos x="T0" y="T1"/>
                </a:cxn>
                <a:cxn ang="0">
                  <a:pos x="T2" y="T3"/>
                </a:cxn>
                <a:cxn ang="0">
                  <a:pos x="T4" y="T5"/>
                </a:cxn>
                <a:cxn ang="0">
                  <a:pos x="T6" y="T7"/>
                </a:cxn>
                <a:cxn ang="0">
                  <a:pos x="T8" y="T9"/>
                </a:cxn>
              </a:cxnLst>
              <a:rect l="0" t="0" r="r" b="b"/>
              <a:pathLst>
                <a:path w="245" h="108">
                  <a:moveTo>
                    <a:pt x="245" y="43"/>
                  </a:moveTo>
                  <a:lnTo>
                    <a:pt x="11" y="108"/>
                  </a:lnTo>
                  <a:lnTo>
                    <a:pt x="0" y="66"/>
                  </a:lnTo>
                  <a:lnTo>
                    <a:pt x="234" y="0"/>
                  </a:lnTo>
                  <a:lnTo>
                    <a:pt x="245"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60" name="Freeform 141">
              <a:extLst>
                <a:ext uri="{FF2B5EF4-FFF2-40B4-BE49-F238E27FC236}">
                  <a16:creationId xmlns:a16="http://schemas.microsoft.com/office/drawing/2014/main" id="{FCB29A87-FCDD-4891-8F95-6D630499A695}"/>
                </a:ext>
              </a:extLst>
            </p:cNvPr>
            <p:cNvSpPr>
              <a:spLocks/>
            </p:cNvSpPr>
            <p:nvPr/>
          </p:nvSpPr>
          <p:spPr bwMode="auto">
            <a:xfrm>
              <a:off x="7648576" y="3070226"/>
              <a:ext cx="128588" cy="60325"/>
            </a:xfrm>
            <a:custGeom>
              <a:avLst/>
              <a:gdLst>
                <a:gd name="T0" fmla="*/ 243 w 243"/>
                <a:gd name="T1" fmla="*/ 42 h 113"/>
                <a:gd name="T2" fmla="*/ 11 w 243"/>
                <a:gd name="T3" fmla="*/ 113 h 113"/>
                <a:gd name="T4" fmla="*/ 0 w 243"/>
                <a:gd name="T5" fmla="*/ 72 h 113"/>
                <a:gd name="T6" fmla="*/ 232 w 243"/>
                <a:gd name="T7" fmla="*/ 0 h 113"/>
                <a:gd name="T8" fmla="*/ 243 w 243"/>
                <a:gd name="T9" fmla="*/ 42 h 113"/>
              </a:gdLst>
              <a:ahLst/>
              <a:cxnLst>
                <a:cxn ang="0">
                  <a:pos x="T0" y="T1"/>
                </a:cxn>
                <a:cxn ang="0">
                  <a:pos x="T2" y="T3"/>
                </a:cxn>
                <a:cxn ang="0">
                  <a:pos x="T4" y="T5"/>
                </a:cxn>
                <a:cxn ang="0">
                  <a:pos x="T6" y="T7"/>
                </a:cxn>
                <a:cxn ang="0">
                  <a:pos x="T8" y="T9"/>
                </a:cxn>
              </a:cxnLst>
              <a:rect l="0" t="0" r="r" b="b"/>
              <a:pathLst>
                <a:path w="243" h="113">
                  <a:moveTo>
                    <a:pt x="243" y="42"/>
                  </a:moveTo>
                  <a:lnTo>
                    <a:pt x="11" y="113"/>
                  </a:lnTo>
                  <a:lnTo>
                    <a:pt x="0" y="72"/>
                  </a:lnTo>
                  <a:lnTo>
                    <a:pt x="232" y="0"/>
                  </a:lnTo>
                  <a:lnTo>
                    <a:pt x="243"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61" name="Freeform 142">
              <a:extLst>
                <a:ext uri="{FF2B5EF4-FFF2-40B4-BE49-F238E27FC236}">
                  <a16:creationId xmlns:a16="http://schemas.microsoft.com/office/drawing/2014/main" id="{3ECAF26B-18CD-46A7-93F0-ADFE0022CDF6}"/>
                </a:ext>
              </a:extLst>
            </p:cNvPr>
            <p:cNvSpPr>
              <a:spLocks/>
            </p:cNvSpPr>
            <p:nvPr/>
          </p:nvSpPr>
          <p:spPr bwMode="auto">
            <a:xfrm>
              <a:off x="7635876" y="3025776"/>
              <a:ext cx="128588" cy="61913"/>
            </a:xfrm>
            <a:custGeom>
              <a:avLst/>
              <a:gdLst>
                <a:gd name="T0" fmla="*/ 243 w 243"/>
                <a:gd name="T1" fmla="*/ 41 h 117"/>
                <a:gd name="T2" fmla="*/ 14 w 243"/>
                <a:gd name="T3" fmla="*/ 117 h 117"/>
                <a:gd name="T4" fmla="*/ 0 w 243"/>
                <a:gd name="T5" fmla="*/ 76 h 117"/>
                <a:gd name="T6" fmla="*/ 230 w 243"/>
                <a:gd name="T7" fmla="*/ 0 h 117"/>
                <a:gd name="T8" fmla="*/ 243 w 243"/>
                <a:gd name="T9" fmla="*/ 41 h 117"/>
              </a:gdLst>
              <a:ahLst/>
              <a:cxnLst>
                <a:cxn ang="0">
                  <a:pos x="T0" y="T1"/>
                </a:cxn>
                <a:cxn ang="0">
                  <a:pos x="T2" y="T3"/>
                </a:cxn>
                <a:cxn ang="0">
                  <a:pos x="T4" y="T5"/>
                </a:cxn>
                <a:cxn ang="0">
                  <a:pos x="T6" y="T7"/>
                </a:cxn>
                <a:cxn ang="0">
                  <a:pos x="T8" y="T9"/>
                </a:cxn>
              </a:cxnLst>
              <a:rect l="0" t="0" r="r" b="b"/>
              <a:pathLst>
                <a:path w="243" h="117">
                  <a:moveTo>
                    <a:pt x="243" y="41"/>
                  </a:moveTo>
                  <a:lnTo>
                    <a:pt x="14" y="117"/>
                  </a:lnTo>
                  <a:lnTo>
                    <a:pt x="0" y="76"/>
                  </a:lnTo>
                  <a:lnTo>
                    <a:pt x="230" y="0"/>
                  </a:lnTo>
                  <a:lnTo>
                    <a:pt x="243"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62" name="Freeform 143">
              <a:extLst>
                <a:ext uri="{FF2B5EF4-FFF2-40B4-BE49-F238E27FC236}">
                  <a16:creationId xmlns:a16="http://schemas.microsoft.com/office/drawing/2014/main" id="{16FA1AF7-B58A-4020-90B8-6860BBBC4919}"/>
                </a:ext>
              </a:extLst>
            </p:cNvPr>
            <p:cNvSpPr>
              <a:spLocks/>
            </p:cNvSpPr>
            <p:nvPr/>
          </p:nvSpPr>
          <p:spPr bwMode="auto">
            <a:xfrm>
              <a:off x="7623176" y="2981326"/>
              <a:ext cx="128588" cy="66675"/>
            </a:xfrm>
            <a:custGeom>
              <a:avLst/>
              <a:gdLst>
                <a:gd name="T0" fmla="*/ 242 w 242"/>
                <a:gd name="T1" fmla="*/ 40 h 125"/>
                <a:gd name="T2" fmla="*/ 14 w 242"/>
                <a:gd name="T3" fmla="*/ 125 h 125"/>
                <a:gd name="T4" fmla="*/ 0 w 242"/>
                <a:gd name="T5" fmla="*/ 84 h 125"/>
                <a:gd name="T6" fmla="*/ 228 w 242"/>
                <a:gd name="T7" fmla="*/ 0 h 125"/>
                <a:gd name="T8" fmla="*/ 242 w 242"/>
                <a:gd name="T9" fmla="*/ 40 h 125"/>
              </a:gdLst>
              <a:ahLst/>
              <a:cxnLst>
                <a:cxn ang="0">
                  <a:pos x="T0" y="T1"/>
                </a:cxn>
                <a:cxn ang="0">
                  <a:pos x="T2" y="T3"/>
                </a:cxn>
                <a:cxn ang="0">
                  <a:pos x="T4" y="T5"/>
                </a:cxn>
                <a:cxn ang="0">
                  <a:pos x="T6" y="T7"/>
                </a:cxn>
                <a:cxn ang="0">
                  <a:pos x="T8" y="T9"/>
                </a:cxn>
              </a:cxnLst>
              <a:rect l="0" t="0" r="r" b="b"/>
              <a:pathLst>
                <a:path w="242" h="125">
                  <a:moveTo>
                    <a:pt x="242" y="40"/>
                  </a:moveTo>
                  <a:lnTo>
                    <a:pt x="14" y="125"/>
                  </a:lnTo>
                  <a:lnTo>
                    <a:pt x="0" y="84"/>
                  </a:lnTo>
                  <a:lnTo>
                    <a:pt x="228" y="0"/>
                  </a:lnTo>
                  <a:lnTo>
                    <a:pt x="242"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63" name="Freeform 144">
              <a:extLst>
                <a:ext uri="{FF2B5EF4-FFF2-40B4-BE49-F238E27FC236}">
                  <a16:creationId xmlns:a16="http://schemas.microsoft.com/office/drawing/2014/main" id="{125BB41B-66D1-4BEF-BB9E-2C35B8636ACF}"/>
                </a:ext>
              </a:extLst>
            </p:cNvPr>
            <p:cNvSpPr>
              <a:spLocks/>
            </p:cNvSpPr>
            <p:nvPr/>
          </p:nvSpPr>
          <p:spPr bwMode="auto">
            <a:xfrm>
              <a:off x="7608888" y="2938463"/>
              <a:ext cx="128588" cy="68263"/>
            </a:xfrm>
            <a:custGeom>
              <a:avLst/>
              <a:gdLst>
                <a:gd name="T0" fmla="*/ 242 w 242"/>
                <a:gd name="T1" fmla="*/ 41 h 129"/>
                <a:gd name="T2" fmla="*/ 15 w 242"/>
                <a:gd name="T3" fmla="*/ 129 h 129"/>
                <a:gd name="T4" fmla="*/ 0 w 242"/>
                <a:gd name="T5" fmla="*/ 90 h 129"/>
                <a:gd name="T6" fmla="*/ 226 w 242"/>
                <a:gd name="T7" fmla="*/ 0 h 129"/>
                <a:gd name="T8" fmla="*/ 242 w 242"/>
                <a:gd name="T9" fmla="*/ 41 h 129"/>
              </a:gdLst>
              <a:ahLst/>
              <a:cxnLst>
                <a:cxn ang="0">
                  <a:pos x="T0" y="T1"/>
                </a:cxn>
                <a:cxn ang="0">
                  <a:pos x="T2" y="T3"/>
                </a:cxn>
                <a:cxn ang="0">
                  <a:pos x="T4" y="T5"/>
                </a:cxn>
                <a:cxn ang="0">
                  <a:pos x="T6" y="T7"/>
                </a:cxn>
                <a:cxn ang="0">
                  <a:pos x="T8" y="T9"/>
                </a:cxn>
              </a:cxnLst>
              <a:rect l="0" t="0" r="r" b="b"/>
              <a:pathLst>
                <a:path w="242" h="129">
                  <a:moveTo>
                    <a:pt x="242" y="41"/>
                  </a:moveTo>
                  <a:lnTo>
                    <a:pt x="15" y="129"/>
                  </a:lnTo>
                  <a:lnTo>
                    <a:pt x="0" y="90"/>
                  </a:lnTo>
                  <a:lnTo>
                    <a:pt x="226" y="0"/>
                  </a:lnTo>
                  <a:lnTo>
                    <a:pt x="242"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64" name="Freeform 145">
              <a:extLst>
                <a:ext uri="{FF2B5EF4-FFF2-40B4-BE49-F238E27FC236}">
                  <a16:creationId xmlns:a16="http://schemas.microsoft.com/office/drawing/2014/main" id="{D42507E9-5398-4E3C-99C2-63C3A009F022}"/>
                </a:ext>
              </a:extLst>
            </p:cNvPr>
            <p:cNvSpPr>
              <a:spLocks/>
            </p:cNvSpPr>
            <p:nvPr/>
          </p:nvSpPr>
          <p:spPr bwMode="auto">
            <a:xfrm>
              <a:off x="7594601" y="2894013"/>
              <a:ext cx="127000" cy="73025"/>
            </a:xfrm>
            <a:custGeom>
              <a:avLst/>
              <a:gdLst>
                <a:gd name="T0" fmla="*/ 240 w 240"/>
                <a:gd name="T1" fmla="*/ 41 h 136"/>
                <a:gd name="T2" fmla="*/ 17 w 240"/>
                <a:gd name="T3" fmla="*/ 136 h 136"/>
                <a:gd name="T4" fmla="*/ 0 w 240"/>
                <a:gd name="T5" fmla="*/ 96 h 136"/>
                <a:gd name="T6" fmla="*/ 225 w 240"/>
                <a:gd name="T7" fmla="*/ 0 h 136"/>
                <a:gd name="T8" fmla="*/ 240 w 240"/>
                <a:gd name="T9" fmla="*/ 41 h 136"/>
              </a:gdLst>
              <a:ahLst/>
              <a:cxnLst>
                <a:cxn ang="0">
                  <a:pos x="T0" y="T1"/>
                </a:cxn>
                <a:cxn ang="0">
                  <a:pos x="T2" y="T3"/>
                </a:cxn>
                <a:cxn ang="0">
                  <a:pos x="T4" y="T5"/>
                </a:cxn>
                <a:cxn ang="0">
                  <a:pos x="T6" y="T7"/>
                </a:cxn>
                <a:cxn ang="0">
                  <a:pos x="T8" y="T9"/>
                </a:cxn>
              </a:cxnLst>
              <a:rect l="0" t="0" r="r" b="b"/>
              <a:pathLst>
                <a:path w="240" h="136">
                  <a:moveTo>
                    <a:pt x="240" y="41"/>
                  </a:moveTo>
                  <a:lnTo>
                    <a:pt x="17" y="136"/>
                  </a:lnTo>
                  <a:lnTo>
                    <a:pt x="0" y="96"/>
                  </a:lnTo>
                  <a:lnTo>
                    <a:pt x="225" y="0"/>
                  </a:lnTo>
                  <a:lnTo>
                    <a:pt x="240"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65" name="Freeform 146">
              <a:extLst>
                <a:ext uri="{FF2B5EF4-FFF2-40B4-BE49-F238E27FC236}">
                  <a16:creationId xmlns:a16="http://schemas.microsoft.com/office/drawing/2014/main" id="{69026365-82CF-420C-B970-FC367337991F}"/>
                </a:ext>
              </a:extLst>
            </p:cNvPr>
            <p:cNvSpPr>
              <a:spLocks/>
            </p:cNvSpPr>
            <p:nvPr/>
          </p:nvSpPr>
          <p:spPr bwMode="auto">
            <a:xfrm>
              <a:off x="7578726" y="2851151"/>
              <a:ext cx="125413" cy="74613"/>
            </a:xfrm>
            <a:custGeom>
              <a:avLst/>
              <a:gdLst>
                <a:gd name="T0" fmla="*/ 239 w 239"/>
                <a:gd name="T1" fmla="*/ 40 h 141"/>
                <a:gd name="T2" fmla="*/ 18 w 239"/>
                <a:gd name="T3" fmla="*/ 141 h 141"/>
                <a:gd name="T4" fmla="*/ 0 w 239"/>
                <a:gd name="T5" fmla="*/ 101 h 141"/>
                <a:gd name="T6" fmla="*/ 221 w 239"/>
                <a:gd name="T7" fmla="*/ 0 h 141"/>
                <a:gd name="T8" fmla="*/ 239 w 239"/>
                <a:gd name="T9" fmla="*/ 40 h 141"/>
              </a:gdLst>
              <a:ahLst/>
              <a:cxnLst>
                <a:cxn ang="0">
                  <a:pos x="T0" y="T1"/>
                </a:cxn>
                <a:cxn ang="0">
                  <a:pos x="T2" y="T3"/>
                </a:cxn>
                <a:cxn ang="0">
                  <a:pos x="T4" y="T5"/>
                </a:cxn>
                <a:cxn ang="0">
                  <a:pos x="T6" y="T7"/>
                </a:cxn>
                <a:cxn ang="0">
                  <a:pos x="T8" y="T9"/>
                </a:cxn>
              </a:cxnLst>
              <a:rect l="0" t="0" r="r" b="b"/>
              <a:pathLst>
                <a:path w="239" h="141">
                  <a:moveTo>
                    <a:pt x="239" y="40"/>
                  </a:moveTo>
                  <a:lnTo>
                    <a:pt x="18" y="141"/>
                  </a:lnTo>
                  <a:lnTo>
                    <a:pt x="0" y="101"/>
                  </a:lnTo>
                  <a:lnTo>
                    <a:pt x="221" y="0"/>
                  </a:lnTo>
                  <a:lnTo>
                    <a:pt x="239"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66" name="Freeform 147">
              <a:extLst>
                <a:ext uri="{FF2B5EF4-FFF2-40B4-BE49-F238E27FC236}">
                  <a16:creationId xmlns:a16="http://schemas.microsoft.com/office/drawing/2014/main" id="{9D76F315-924D-43E8-A33E-37C79293E43C}"/>
                </a:ext>
              </a:extLst>
            </p:cNvPr>
            <p:cNvSpPr>
              <a:spLocks/>
            </p:cNvSpPr>
            <p:nvPr/>
          </p:nvSpPr>
          <p:spPr bwMode="auto">
            <a:xfrm>
              <a:off x="7561263" y="2809876"/>
              <a:ext cx="125413" cy="77788"/>
            </a:xfrm>
            <a:custGeom>
              <a:avLst/>
              <a:gdLst>
                <a:gd name="T0" fmla="*/ 237 w 237"/>
                <a:gd name="T1" fmla="*/ 38 h 146"/>
                <a:gd name="T2" fmla="*/ 18 w 237"/>
                <a:gd name="T3" fmla="*/ 146 h 146"/>
                <a:gd name="T4" fmla="*/ 0 w 237"/>
                <a:gd name="T5" fmla="*/ 106 h 146"/>
                <a:gd name="T6" fmla="*/ 217 w 237"/>
                <a:gd name="T7" fmla="*/ 0 h 146"/>
                <a:gd name="T8" fmla="*/ 237 w 237"/>
                <a:gd name="T9" fmla="*/ 38 h 146"/>
              </a:gdLst>
              <a:ahLst/>
              <a:cxnLst>
                <a:cxn ang="0">
                  <a:pos x="T0" y="T1"/>
                </a:cxn>
                <a:cxn ang="0">
                  <a:pos x="T2" y="T3"/>
                </a:cxn>
                <a:cxn ang="0">
                  <a:pos x="T4" y="T5"/>
                </a:cxn>
                <a:cxn ang="0">
                  <a:pos x="T6" y="T7"/>
                </a:cxn>
                <a:cxn ang="0">
                  <a:pos x="T8" y="T9"/>
                </a:cxn>
              </a:cxnLst>
              <a:rect l="0" t="0" r="r" b="b"/>
              <a:pathLst>
                <a:path w="237" h="146">
                  <a:moveTo>
                    <a:pt x="237" y="38"/>
                  </a:moveTo>
                  <a:lnTo>
                    <a:pt x="18" y="146"/>
                  </a:lnTo>
                  <a:lnTo>
                    <a:pt x="0" y="106"/>
                  </a:lnTo>
                  <a:lnTo>
                    <a:pt x="217" y="0"/>
                  </a:lnTo>
                  <a:lnTo>
                    <a:pt x="237"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67" name="Freeform 148">
              <a:extLst>
                <a:ext uri="{FF2B5EF4-FFF2-40B4-BE49-F238E27FC236}">
                  <a16:creationId xmlns:a16="http://schemas.microsoft.com/office/drawing/2014/main" id="{E39AC3DD-EFAA-4F0D-8F40-F6B105E3A1C1}"/>
                </a:ext>
              </a:extLst>
            </p:cNvPr>
            <p:cNvSpPr>
              <a:spLocks/>
            </p:cNvSpPr>
            <p:nvPr/>
          </p:nvSpPr>
          <p:spPr bwMode="auto">
            <a:xfrm>
              <a:off x="7542213" y="2767013"/>
              <a:ext cx="125413" cy="80963"/>
            </a:xfrm>
            <a:custGeom>
              <a:avLst/>
              <a:gdLst>
                <a:gd name="T0" fmla="*/ 236 w 236"/>
                <a:gd name="T1" fmla="*/ 39 h 151"/>
                <a:gd name="T2" fmla="*/ 21 w 236"/>
                <a:gd name="T3" fmla="*/ 151 h 151"/>
                <a:gd name="T4" fmla="*/ 0 w 236"/>
                <a:gd name="T5" fmla="*/ 113 h 151"/>
                <a:gd name="T6" fmla="*/ 217 w 236"/>
                <a:gd name="T7" fmla="*/ 0 h 151"/>
                <a:gd name="T8" fmla="*/ 236 w 236"/>
                <a:gd name="T9" fmla="*/ 39 h 151"/>
              </a:gdLst>
              <a:ahLst/>
              <a:cxnLst>
                <a:cxn ang="0">
                  <a:pos x="T0" y="T1"/>
                </a:cxn>
                <a:cxn ang="0">
                  <a:pos x="T2" y="T3"/>
                </a:cxn>
                <a:cxn ang="0">
                  <a:pos x="T4" y="T5"/>
                </a:cxn>
                <a:cxn ang="0">
                  <a:pos x="T6" y="T7"/>
                </a:cxn>
                <a:cxn ang="0">
                  <a:pos x="T8" y="T9"/>
                </a:cxn>
              </a:cxnLst>
              <a:rect l="0" t="0" r="r" b="b"/>
              <a:pathLst>
                <a:path w="236" h="151">
                  <a:moveTo>
                    <a:pt x="236" y="39"/>
                  </a:moveTo>
                  <a:lnTo>
                    <a:pt x="21" y="151"/>
                  </a:lnTo>
                  <a:lnTo>
                    <a:pt x="0" y="113"/>
                  </a:lnTo>
                  <a:lnTo>
                    <a:pt x="217" y="0"/>
                  </a:lnTo>
                  <a:lnTo>
                    <a:pt x="236"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68" name="Freeform 149">
              <a:extLst>
                <a:ext uri="{FF2B5EF4-FFF2-40B4-BE49-F238E27FC236}">
                  <a16:creationId xmlns:a16="http://schemas.microsoft.com/office/drawing/2014/main" id="{7C17F232-51B1-4C6F-9797-FA75EBE9E018}"/>
                </a:ext>
              </a:extLst>
            </p:cNvPr>
            <p:cNvSpPr>
              <a:spLocks/>
            </p:cNvSpPr>
            <p:nvPr/>
          </p:nvSpPr>
          <p:spPr bwMode="auto">
            <a:xfrm>
              <a:off x="7523163" y="2725738"/>
              <a:ext cx="123825" cy="82550"/>
            </a:xfrm>
            <a:custGeom>
              <a:avLst/>
              <a:gdLst>
                <a:gd name="T0" fmla="*/ 233 w 233"/>
                <a:gd name="T1" fmla="*/ 38 h 156"/>
                <a:gd name="T2" fmla="*/ 21 w 233"/>
                <a:gd name="T3" fmla="*/ 156 h 156"/>
                <a:gd name="T4" fmla="*/ 0 w 233"/>
                <a:gd name="T5" fmla="*/ 119 h 156"/>
                <a:gd name="T6" fmla="*/ 213 w 233"/>
                <a:gd name="T7" fmla="*/ 0 h 156"/>
                <a:gd name="T8" fmla="*/ 233 w 233"/>
                <a:gd name="T9" fmla="*/ 38 h 156"/>
              </a:gdLst>
              <a:ahLst/>
              <a:cxnLst>
                <a:cxn ang="0">
                  <a:pos x="T0" y="T1"/>
                </a:cxn>
                <a:cxn ang="0">
                  <a:pos x="T2" y="T3"/>
                </a:cxn>
                <a:cxn ang="0">
                  <a:pos x="T4" y="T5"/>
                </a:cxn>
                <a:cxn ang="0">
                  <a:pos x="T6" y="T7"/>
                </a:cxn>
                <a:cxn ang="0">
                  <a:pos x="T8" y="T9"/>
                </a:cxn>
              </a:cxnLst>
              <a:rect l="0" t="0" r="r" b="b"/>
              <a:pathLst>
                <a:path w="233" h="156">
                  <a:moveTo>
                    <a:pt x="233" y="38"/>
                  </a:moveTo>
                  <a:lnTo>
                    <a:pt x="21" y="156"/>
                  </a:lnTo>
                  <a:lnTo>
                    <a:pt x="0" y="119"/>
                  </a:lnTo>
                  <a:lnTo>
                    <a:pt x="213" y="0"/>
                  </a:lnTo>
                  <a:lnTo>
                    <a:pt x="233"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69" name="Freeform 150">
              <a:extLst>
                <a:ext uri="{FF2B5EF4-FFF2-40B4-BE49-F238E27FC236}">
                  <a16:creationId xmlns:a16="http://schemas.microsoft.com/office/drawing/2014/main" id="{39539856-BBEC-4914-A3BD-A61F3326B081}"/>
                </a:ext>
              </a:extLst>
            </p:cNvPr>
            <p:cNvSpPr>
              <a:spLocks/>
            </p:cNvSpPr>
            <p:nvPr/>
          </p:nvSpPr>
          <p:spPr bwMode="auto">
            <a:xfrm>
              <a:off x="7504113" y="2686051"/>
              <a:ext cx="122238" cy="85725"/>
            </a:xfrm>
            <a:custGeom>
              <a:avLst/>
              <a:gdLst>
                <a:gd name="T0" fmla="*/ 232 w 232"/>
                <a:gd name="T1" fmla="*/ 37 h 162"/>
                <a:gd name="T2" fmla="*/ 21 w 232"/>
                <a:gd name="T3" fmla="*/ 162 h 162"/>
                <a:gd name="T4" fmla="*/ 0 w 232"/>
                <a:gd name="T5" fmla="*/ 124 h 162"/>
                <a:gd name="T6" fmla="*/ 210 w 232"/>
                <a:gd name="T7" fmla="*/ 0 h 162"/>
                <a:gd name="T8" fmla="*/ 232 w 232"/>
                <a:gd name="T9" fmla="*/ 37 h 162"/>
              </a:gdLst>
              <a:ahLst/>
              <a:cxnLst>
                <a:cxn ang="0">
                  <a:pos x="T0" y="T1"/>
                </a:cxn>
                <a:cxn ang="0">
                  <a:pos x="T2" y="T3"/>
                </a:cxn>
                <a:cxn ang="0">
                  <a:pos x="T4" y="T5"/>
                </a:cxn>
                <a:cxn ang="0">
                  <a:pos x="T6" y="T7"/>
                </a:cxn>
                <a:cxn ang="0">
                  <a:pos x="T8" y="T9"/>
                </a:cxn>
              </a:cxnLst>
              <a:rect l="0" t="0" r="r" b="b"/>
              <a:pathLst>
                <a:path w="232" h="162">
                  <a:moveTo>
                    <a:pt x="232" y="37"/>
                  </a:moveTo>
                  <a:lnTo>
                    <a:pt x="21" y="162"/>
                  </a:lnTo>
                  <a:lnTo>
                    <a:pt x="0" y="124"/>
                  </a:lnTo>
                  <a:lnTo>
                    <a:pt x="210" y="0"/>
                  </a:lnTo>
                  <a:lnTo>
                    <a:pt x="232"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70" name="Freeform 151">
              <a:extLst>
                <a:ext uri="{FF2B5EF4-FFF2-40B4-BE49-F238E27FC236}">
                  <a16:creationId xmlns:a16="http://schemas.microsoft.com/office/drawing/2014/main" id="{5FAB70E4-6523-4699-B022-308EF339579F}"/>
                </a:ext>
              </a:extLst>
            </p:cNvPr>
            <p:cNvSpPr>
              <a:spLocks/>
            </p:cNvSpPr>
            <p:nvPr/>
          </p:nvSpPr>
          <p:spPr bwMode="auto">
            <a:xfrm>
              <a:off x="7481888" y="2646363"/>
              <a:ext cx="122238" cy="87313"/>
            </a:xfrm>
            <a:custGeom>
              <a:avLst/>
              <a:gdLst>
                <a:gd name="T0" fmla="*/ 229 w 229"/>
                <a:gd name="T1" fmla="*/ 35 h 166"/>
                <a:gd name="T2" fmla="*/ 23 w 229"/>
                <a:gd name="T3" fmla="*/ 166 h 166"/>
                <a:gd name="T4" fmla="*/ 0 w 229"/>
                <a:gd name="T5" fmla="*/ 129 h 166"/>
                <a:gd name="T6" fmla="*/ 206 w 229"/>
                <a:gd name="T7" fmla="*/ 0 h 166"/>
                <a:gd name="T8" fmla="*/ 229 w 229"/>
                <a:gd name="T9" fmla="*/ 35 h 166"/>
              </a:gdLst>
              <a:ahLst/>
              <a:cxnLst>
                <a:cxn ang="0">
                  <a:pos x="T0" y="T1"/>
                </a:cxn>
                <a:cxn ang="0">
                  <a:pos x="T2" y="T3"/>
                </a:cxn>
                <a:cxn ang="0">
                  <a:pos x="T4" y="T5"/>
                </a:cxn>
                <a:cxn ang="0">
                  <a:pos x="T6" y="T7"/>
                </a:cxn>
                <a:cxn ang="0">
                  <a:pos x="T8" y="T9"/>
                </a:cxn>
              </a:cxnLst>
              <a:rect l="0" t="0" r="r" b="b"/>
              <a:pathLst>
                <a:path w="229" h="166">
                  <a:moveTo>
                    <a:pt x="229" y="35"/>
                  </a:moveTo>
                  <a:lnTo>
                    <a:pt x="23" y="166"/>
                  </a:lnTo>
                  <a:lnTo>
                    <a:pt x="0" y="129"/>
                  </a:lnTo>
                  <a:lnTo>
                    <a:pt x="206" y="0"/>
                  </a:lnTo>
                  <a:lnTo>
                    <a:pt x="229"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71" name="Freeform 152">
              <a:extLst>
                <a:ext uri="{FF2B5EF4-FFF2-40B4-BE49-F238E27FC236}">
                  <a16:creationId xmlns:a16="http://schemas.microsoft.com/office/drawing/2014/main" id="{1D9083E9-1CEB-4C9D-8B8D-2708F79B5C7A}"/>
                </a:ext>
              </a:extLst>
            </p:cNvPr>
            <p:cNvSpPr>
              <a:spLocks/>
            </p:cNvSpPr>
            <p:nvPr/>
          </p:nvSpPr>
          <p:spPr bwMode="auto">
            <a:xfrm>
              <a:off x="7461251" y="2605088"/>
              <a:ext cx="119063" cy="92075"/>
            </a:xfrm>
            <a:custGeom>
              <a:avLst/>
              <a:gdLst>
                <a:gd name="T0" fmla="*/ 225 w 225"/>
                <a:gd name="T1" fmla="*/ 37 h 172"/>
                <a:gd name="T2" fmla="*/ 23 w 225"/>
                <a:gd name="T3" fmla="*/ 172 h 172"/>
                <a:gd name="T4" fmla="*/ 0 w 225"/>
                <a:gd name="T5" fmla="*/ 136 h 172"/>
                <a:gd name="T6" fmla="*/ 202 w 225"/>
                <a:gd name="T7" fmla="*/ 0 h 172"/>
                <a:gd name="T8" fmla="*/ 225 w 225"/>
                <a:gd name="T9" fmla="*/ 37 h 172"/>
              </a:gdLst>
              <a:ahLst/>
              <a:cxnLst>
                <a:cxn ang="0">
                  <a:pos x="T0" y="T1"/>
                </a:cxn>
                <a:cxn ang="0">
                  <a:pos x="T2" y="T3"/>
                </a:cxn>
                <a:cxn ang="0">
                  <a:pos x="T4" y="T5"/>
                </a:cxn>
                <a:cxn ang="0">
                  <a:pos x="T6" y="T7"/>
                </a:cxn>
                <a:cxn ang="0">
                  <a:pos x="T8" y="T9"/>
                </a:cxn>
              </a:cxnLst>
              <a:rect l="0" t="0" r="r" b="b"/>
              <a:pathLst>
                <a:path w="225" h="172">
                  <a:moveTo>
                    <a:pt x="225" y="37"/>
                  </a:moveTo>
                  <a:lnTo>
                    <a:pt x="23" y="172"/>
                  </a:lnTo>
                  <a:lnTo>
                    <a:pt x="0" y="136"/>
                  </a:lnTo>
                  <a:lnTo>
                    <a:pt x="202" y="0"/>
                  </a:lnTo>
                  <a:lnTo>
                    <a:pt x="225"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72" name="Freeform 153">
              <a:extLst>
                <a:ext uri="{FF2B5EF4-FFF2-40B4-BE49-F238E27FC236}">
                  <a16:creationId xmlns:a16="http://schemas.microsoft.com/office/drawing/2014/main" id="{5F7B7407-1CE0-4369-9F72-458C4783D6AB}"/>
                </a:ext>
              </a:extLst>
            </p:cNvPr>
            <p:cNvSpPr>
              <a:spLocks/>
            </p:cNvSpPr>
            <p:nvPr/>
          </p:nvSpPr>
          <p:spPr bwMode="auto">
            <a:xfrm>
              <a:off x="7437438" y="2566988"/>
              <a:ext cx="119063" cy="93663"/>
            </a:xfrm>
            <a:custGeom>
              <a:avLst/>
              <a:gdLst>
                <a:gd name="T0" fmla="*/ 225 w 225"/>
                <a:gd name="T1" fmla="*/ 36 h 177"/>
                <a:gd name="T2" fmla="*/ 25 w 225"/>
                <a:gd name="T3" fmla="*/ 177 h 177"/>
                <a:gd name="T4" fmla="*/ 0 w 225"/>
                <a:gd name="T5" fmla="*/ 141 h 177"/>
                <a:gd name="T6" fmla="*/ 200 w 225"/>
                <a:gd name="T7" fmla="*/ 0 h 177"/>
                <a:gd name="T8" fmla="*/ 225 w 225"/>
                <a:gd name="T9" fmla="*/ 36 h 177"/>
              </a:gdLst>
              <a:ahLst/>
              <a:cxnLst>
                <a:cxn ang="0">
                  <a:pos x="T0" y="T1"/>
                </a:cxn>
                <a:cxn ang="0">
                  <a:pos x="T2" y="T3"/>
                </a:cxn>
                <a:cxn ang="0">
                  <a:pos x="T4" y="T5"/>
                </a:cxn>
                <a:cxn ang="0">
                  <a:pos x="T6" y="T7"/>
                </a:cxn>
                <a:cxn ang="0">
                  <a:pos x="T8" y="T9"/>
                </a:cxn>
              </a:cxnLst>
              <a:rect l="0" t="0" r="r" b="b"/>
              <a:pathLst>
                <a:path w="225" h="177">
                  <a:moveTo>
                    <a:pt x="225" y="36"/>
                  </a:moveTo>
                  <a:lnTo>
                    <a:pt x="25" y="177"/>
                  </a:lnTo>
                  <a:lnTo>
                    <a:pt x="0" y="141"/>
                  </a:lnTo>
                  <a:lnTo>
                    <a:pt x="200" y="0"/>
                  </a:lnTo>
                  <a:lnTo>
                    <a:pt x="225"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73" name="Freeform 154">
              <a:extLst>
                <a:ext uri="{FF2B5EF4-FFF2-40B4-BE49-F238E27FC236}">
                  <a16:creationId xmlns:a16="http://schemas.microsoft.com/office/drawing/2014/main" id="{1C815006-AEC8-418C-9C4C-5004E86BBD1D}"/>
                </a:ext>
              </a:extLst>
            </p:cNvPr>
            <p:cNvSpPr>
              <a:spLocks/>
            </p:cNvSpPr>
            <p:nvPr/>
          </p:nvSpPr>
          <p:spPr bwMode="auto">
            <a:xfrm>
              <a:off x="7413626" y="2528888"/>
              <a:ext cx="117475" cy="95250"/>
            </a:xfrm>
            <a:custGeom>
              <a:avLst/>
              <a:gdLst>
                <a:gd name="T0" fmla="*/ 220 w 220"/>
                <a:gd name="T1" fmla="*/ 35 h 181"/>
                <a:gd name="T2" fmla="*/ 25 w 220"/>
                <a:gd name="T3" fmla="*/ 181 h 181"/>
                <a:gd name="T4" fmla="*/ 0 w 220"/>
                <a:gd name="T5" fmla="*/ 145 h 181"/>
                <a:gd name="T6" fmla="*/ 194 w 220"/>
                <a:gd name="T7" fmla="*/ 0 h 181"/>
                <a:gd name="T8" fmla="*/ 220 w 220"/>
                <a:gd name="T9" fmla="*/ 35 h 181"/>
              </a:gdLst>
              <a:ahLst/>
              <a:cxnLst>
                <a:cxn ang="0">
                  <a:pos x="T0" y="T1"/>
                </a:cxn>
                <a:cxn ang="0">
                  <a:pos x="T2" y="T3"/>
                </a:cxn>
                <a:cxn ang="0">
                  <a:pos x="T4" y="T5"/>
                </a:cxn>
                <a:cxn ang="0">
                  <a:pos x="T6" y="T7"/>
                </a:cxn>
                <a:cxn ang="0">
                  <a:pos x="T8" y="T9"/>
                </a:cxn>
              </a:cxnLst>
              <a:rect l="0" t="0" r="r" b="b"/>
              <a:pathLst>
                <a:path w="220" h="181">
                  <a:moveTo>
                    <a:pt x="220" y="35"/>
                  </a:moveTo>
                  <a:lnTo>
                    <a:pt x="25" y="181"/>
                  </a:lnTo>
                  <a:lnTo>
                    <a:pt x="0" y="145"/>
                  </a:lnTo>
                  <a:lnTo>
                    <a:pt x="194" y="0"/>
                  </a:lnTo>
                  <a:lnTo>
                    <a:pt x="220"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74" name="Freeform 155">
              <a:extLst>
                <a:ext uri="{FF2B5EF4-FFF2-40B4-BE49-F238E27FC236}">
                  <a16:creationId xmlns:a16="http://schemas.microsoft.com/office/drawing/2014/main" id="{2659D26C-E0E0-45A0-B895-EA37F1D2220C}"/>
                </a:ext>
              </a:extLst>
            </p:cNvPr>
            <p:cNvSpPr>
              <a:spLocks/>
            </p:cNvSpPr>
            <p:nvPr/>
          </p:nvSpPr>
          <p:spPr bwMode="auto">
            <a:xfrm>
              <a:off x="7388226" y="2490788"/>
              <a:ext cx="115888" cy="98425"/>
            </a:xfrm>
            <a:custGeom>
              <a:avLst/>
              <a:gdLst>
                <a:gd name="T0" fmla="*/ 218 w 218"/>
                <a:gd name="T1" fmla="*/ 35 h 186"/>
                <a:gd name="T2" fmla="*/ 27 w 218"/>
                <a:gd name="T3" fmla="*/ 186 h 186"/>
                <a:gd name="T4" fmla="*/ 0 w 218"/>
                <a:gd name="T5" fmla="*/ 152 h 186"/>
                <a:gd name="T6" fmla="*/ 192 w 218"/>
                <a:gd name="T7" fmla="*/ 0 h 186"/>
                <a:gd name="T8" fmla="*/ 218 w 218"/>
                <a:gd name="T9" fmla="*/ 35 h 186"/>
              </a:gdLst>
              <a:ahLst/>
              <a:cxnLst>
                <a:cxn ang="0">
                  <a:pos x="T0" y="T1"/>
                </a:cxn>
                <a:cxn ang="0">
                  <a:pos x="T2" y="T3"/>
                </a:cxn>
                <a:cxn ang="0">
                  <a:pos x="T4" y="T5"/>
                </a:cxn>
                <a:cxn ang="0">
                  <a:pos x="T6" y="T7"/>
                </a:cxn>
                <a:cxn ang="0">
                  <a:pos x="T8" y="T9"/>
                </a:cxn>
              </a:cxnLst>
              <a:rect l="0" t="0" r="r" b="b"/>
              <a:pathLst>
                <a:path w="218" h="186">
                  <a:moveTo>
                    <a:pt x="218" y="35"/>
                  </a:moveTo>
                  <a:lnTo>
                    <a:pt x="27" y="186"/>
                  </a:lnTo>
                  <a:lnTo>
                    <a:pt x="0" y="152"/>
                  </a:lnTo>
                  <a:lnTo>
                    <a:pt x="192" y="0"/>
                  </a:lnTo>
                  <a:lnTo>
                    <a:pt x="218"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75" name="Freeform 156">
              <a:extLst>
                <a:ext uri="{FF2B5EF4-FFF2-40B4-BE49-F238E27FC236}">
                  <a16:creationId xmlns:a16="http://schemas.microsoft.com/office/drawing/2014/main" id="{1496FCB6-3325-44D3-82BF-6573EED19F32}"/>
                </a:ext>
              </a:extLst>
            </p:cNvPr>
            <p:cNvSpPr>
              <a:spLocks/>
            </p:cNvSpPr>
            <p:nvPr/>
          </p:nvSpPr>
          <p:spPr bwMode="auto">
            <a:xfrm>
              <a:off x="7362826" y="2454276"/>
              <a:ext cx="114300" cy="100013"/>
            </a:xfrm>
            <a:custGeom>
              <a:avLst/>
              <a:gdLst>
                <a:gd name="T0" fmla="*/ 216 w 216"/>
                <a:gd name="T1" fmla="*/ 33 h 190"/>
                <a:gd name="T2" fmla="*/ 29 w 216"/>
                <a:gd name="T3" fmla="*/ 190 h 190"/>
                <a:gd name="T4" fmla="*/ 0 w 216"/>
                <a:gd name="T5" fmla="*/ 156 h 190"/>
                <a:gd name="T6" fmla="*/ 189 w 216"/>
                <a:gd name="T7" fmla="*/ 0 h 190"/>
                <a:gd name="T8" fmla="*/ 216 w 216"/>
                <a:gd name="T9" fmla="*/ 33 h 190"/>
              </a:gdLst>
              <a:ahLst/>
              <a:cxnLst>
                <a:cxn ang="0">
                  <a:pos x="T0" y="T1"/>
                </a:cxn>
                <a:cxn ang="0">
                  <a:pos x="T2" y="T3"/>
                </a:cxn>
                <a:cxn ang="0">
                  <a:pos x="T4" y="T5"/>
                </a:cxn>
                <a:cxn ang="0">
                  <a:pos x="T6" y="T7"/>
                </a:cxn>
                <a:cxn ang="0">
                  <a:pos x="T8" y="T9"/>
                </a:cxn>
              </a:cxnLst>
              <a:rect l="0" t="0" r="r" b="b"/>
              <a:pathLst>
                <a:path w="216" h="190">
                  <a:moveTo>
                    <a:pt x="216" y="33"/>
                  </a:moveTo>
                  <a:lnTo>
                    <a:pt x="29" y="190"/>
                  </a:lnTo>
                  <a:lnTo>
                    <a:pt x="0" y="156"/>
                  </a:lnTo>
                  <a:lnTo>
                    <a:pt x="189" y="0"/>
                  </a:lnTo>
                  <a:lnTo>
                    <a:pt x="216"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76" name="Freeform 157">
              <a:extLst>
                <a:ext uri="{FF2B5EF4-FFF2-40B4-BE49-F238E27FC236}">
                  <a16:creationId xmlns:a16="http://schemas.microsoft.com/office/drawing/2014/main" id="{A43DA8D2-4736-4351-BCBF-CBC0F4177DA7}"/>
                </a:ext>
              </a:extLst>
            </p:cNvPr>
            <p:cNvSpPr>
              <a:spLocks/>
            </p:cNvSpPr>
            <p:nvPr/>
          </p:nvSpPr>
          <p:spPr bwMode="auto">
            <a:xfrm>
              <a:off x="7335838" y="2417763"/>
              <a:ext cx="112713" cy="103188"/>
            </a:xfrm>
            <a:custGeom>
              <a:avLst/>
              <a:gdLst>
                <a:gd name="T0" fmla="*/ 213 w 213"/>
                <a:gd name="T1" fmla="*/ 32 h 194"/>
                <a:gd name="T2" fmla="*/ 29 w 213"/>
                <a:gd name="T3" fmla="*/ 194 h 194"/>
                <a:gd name="T4" fmla="*/ 0 w 213"/>
                <a:gd name="T5" fmla="*/ 160 h 194"/>
                <a:gd name="T6" fmla="*/ 185 w 213"/>
                <a:gd name="T7" fmla="*/ 0 h 194"/>
                <a:gd name="T8" fmla="*/ 213 w 213"/>
                <a:gd name="T9" fmla="*/ 32 h 194"/>
              </a:gdLst>
              <a:ahLst/>
              <a:cxnLst>
                <a:cxn ang="0">
                  <a:pos x="T0" y="T1"/>
                </a:cxn>
                <a:cxn ang="0">
                  <a:pos x="T2" y="T3"/>
                </a:cxn>
                <a:cxn ang="0">
                  <a:pos x="T4" y="T5"/>
                </a:cxn>
                <a:cxn ang="0">
                  <a:pos x="T6" y="T7"/>
                </a:cxn>
                <a:cxn ang="0">
                  <a:pos x="T8" y="T9"/>
                </a:cxn>
              </a:cxnLst>
              <a:rect l="0" t="0" r="r" b="b"/>
              <a:pathLst>
                <a:path w="213" h="194">
                  <a:moveTo>
                    <a:pt x="213" y="32"/>
                  </a:moveTo>
                  <a:lnTo>
                    <a:pt x="29" y="194"/>
                  </a:lnTo>
                  <a:lnTo>
                    <a:pt x="0" y="160"/>
                  </a:lnTo>
                  <a:lnTo>
                    <a:pt x="185" y="0"/>
                  </a:lnTo>
                  <a:lnTo>
                    <a:pt x="213"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77" name="Freeform 211">
              <a:extLst>
                <a:ext uri="{FF2B5EF4-FFF2-40B4-BE49-F238E27FC236}">
                  <a16:creationId xmlns:a16="http://schemas.microsoft.com/office/drawing/2014/main" id="{88BFA834-410D-48F5-9F1F-E6E6FEC4B8D9}"/>
                </a:ext>
              </a:extLst>
            </p:cNvPr>
            <p:cNvSpPr>
              <a:spLocks/>
            </p:cNvSpPr>
            <p:nvPr/>
          </p:nvSpPr>
          <p:spPr bwMode="auto">
            <a:xfrm>
              <a:off x="4725988" y="2435225"/>
              <a:ext cx="117475" cy="96838"/>
            </a:xfrm>
            <a:custGeom>
              <a:avLst/>
              <a:gdLst>
                <a:gd name="T0" fmla="*/ 26 w 220"/>
                <a:gd name="T1" fmla="*/ 0 h 183"/>
                <a:gd name="T2" fmla="*/ 220 w 220"/>
                <a:gd name="T3" fmla="*/ 149 h 183"/>
                <a:gd name="T4" fmla="*/ 193 w 220"/>
                <a:gd name="T5" fmla="*/ 183 h 183"/>
                <a:gd name="T6" fmla="*/ 0 w 220"/>
                <a:gd name="T7" fmla="*/ 35 h 183"/>
                <a:gd name="T8" fmla="*/ 26 w 220"/>
                <a:gd name="T9" fmla="*/ 0 h 183"/>
              </a:gdLst>
              <a:ahLst/>
              <a:cxnLst>
                <a:cxn ang="0">
                  <a:pos x="T0" y="T1"/>
                </a:cxn>
                <a:cxn ang="0">
                  <a:pos x="T2" y="T3"/>
                </a:cxn>
                <a:cxn ang="0">
                  <a:pos x="T4" y="T5"/>
                </a:cxn>
                <a:cxn ang="0">
                  <a:pos x="T6" y="T7"/>
                </a:cxn>
                <a:cxn ang="0">
                  <a:pos x="T8" y="T9"/>
                </a:cxn>
              </a:cxnLst>
              <a:rect l="0" t="0" r="r" b="b"/>
              <a:pathLst>
                <a:path w="220" h="183">
                  <a:moveTo>
                    <a:pt x="26" y="0"/>
                  </a:moveTo>
                  <a:lnTo>
                    <a:pt x="220" y="149"/>
                  </a:lnTo>
                  <a:lnTo>
                    <a:pt x="193" y="183"/>
                  </a:lnTo>
                  <a:lnTo>
                    <a:pt x="0" y="35"/>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78" name="Freeform 212">
              <a:extLst>
                <a:ext uri="{FF2B5EF4-FFF2-40B4-BE49-F238E27FC236}">
                  <a16:creationId xmlns:a16="http://schemas.microsoft.com/office/drawing/2014/main" id="{713AAF07-21CC-4145-969F-171851034F1C}"/>
                </a:ext>
              </a:extLst>
            </p:cNvPr>
            <p:cNvSpPr>
              <a:spLocks/>
            </p:cNvSpPr>
            <p:nvPr/>
          </p:nvSpPr>
          <p:spPr bwMode="auto">
            <a:xfrm>
              <a:off x="4699000" y="2471738"/>
              <a:ext cx="117475" cy="95250"/>
            </a:xfrm>
            <a:custGeom>
              <a:avLst/>
              <a:gdLst>
                <a:gd name="T0" fmla="*/ 24 w 222"/>
                <a:gd name="T1" fmla="*/ 0 h 179"/>
                <a:gd name="T2" fmla="*/ 222 w 222"/>
                <a:gd name="T3" fmla="*/ 144 h 179"/>
                <a:gd name="T4" fmla="*/ 196 w 222"/>
                <a:gd name="T5" fmla="*/ 179 h 179"/>
                <a:gd name="T6" fmla="*/ 0 w 222"/>
                <a:gd name="T7" fmla="*/ 35 h 179"/>
                <a:gd name="T8" fmla="*/ 24 w 222"/>
                <a:gd name="T9" fmla="*/ 0 h 179"/>
              </a:gdLst>
              <a:ahLst/>
              <a:cxnLst>
                <a:cxn ang="0">
                  <a:pos x="T0" y="T1"/>
                </a:cxn>
                <a:cxn ang="0">
                  <a:pos x="T2" y="T3"/>
                </a:cxn>
                <a:cxn ang="0">
                  <a:pos x="T4" y="T5"/>
                </a:cxn>
                <a:cxn ang="0">
                  <a:pos x="T6" y="T7"/>
                </a:cxn>
                <a:cxn ang="0">
                  <a:pos x="T8" y="T9"/>
                </a:cxn>
              </a:cxnLst>
              <a:rect l="0" t="0" r="r" b="b"/>
              <a:pathLst>
                <a:path w="222" h="179">
                  <a:moveTo>
                    <a:pt x="24" y="0"/>
                  </a:moveTo>
                  <a:lnTo>
                    <a:pt x="222" y="144"/>
                  </a:lnTo>
                  <a:lnTo>
                    <a:pt x="196" y="179"/>
                  </a:lnTo>
                  <a:lnTo>
                    <a:pt x="0" y="35"/>
                  </a:lnTo>
                  <a:lnTo>
                    <a:pt x="2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79" name="Freeform 213">
              <a:extLst>
                <a:ext uri="{FF2B5EF4-FFF2-40B4-BE49-F238E27FC236}">
                  <a16:creationId xmlns:a16="http://schemas.microsoft.com/office/drawing/2014/main" id="{01DF4055-65F7-4DBB-A321-405C53B6FA4C}"/>
                </a:ext>
              </a:extLst>
            </p:cNvPr>
            <p:cNvSpPr>
              <a:spLocks/>
            </p:cNvSpPr>
            <p:nvPr/>
          </p:nvSpPr>
          <p:spPr bwMode="auto">
            <a:xfrm>
              <a:off x="4672013" y="2508250"/>
              <a:ext cx="119063" cy="93663"/>
            </a:xfrm>
            <a:custGeom>
              <a:avLst/>
              <a:gdLst>
                <a:gd name="T0" fmla="*/ 24 w 224"/>
                <a:gd name="T1" fmla="*/ 0 h 175"/>
                <a:gd name="T2" fmla="*/ 224 w 224"/>
                <a:gd name="T3" fmla="*/ 139 h 175"/>
                <a:gd name="T4" fmla="*/ 201 w 224"/>
                <a:gd name="T5" fmla="*/ 175 h 175"/>
                <a:gd name="T6" fmla="*/ 0 w 224"/>
                <a:gd name="T7" fmla="*/ 36 h 175"/>
                <a:gd name="T8" fmla="*/ 24 w 224"/>
                <a:gd name="T9" fmla="*/ 0 h 175"/>
              </a:gdLst>
              <a:ahLst/>
              <a:cxnLst>
                <a:cxn ang="0">
                  <a:pos x="T0" y="T1"/>
                </a:cxn>
                <a:cxn ang="0">
                  <a:pos x="T2" y="T3"/>
                </a:cxn>
                <a:cxn ang="0">
                  <a:pos x="T4" y="T5"/>
                </a:cxn>
                <a:cxn ang="0">
                  <a:pos x="T6" y="T7"/>
                </a:cxn>
                <a:cxn ang="0">
                  <a:pos x="T8" y="T9"/>
                </a:cxn>
              </a:cxnLst>
              <a:rect l="0" t="0" r="r" b="b"/>
              <a:pathLst>
                <a:path w="224" h="175">
                  <a:moveTo>
                    <a:pt x="24" y="0"/>
                  </a:moveTo>
                  <a:lnTo>
                    <a:pt x="224" y="139"/>
                  </a:lnTo>
                  <a:lnTo>
                    <a:pt x="201" y="175"/>
                  </a:lnTo>
                  <a:lnTo>
                    <a:pt x="0" y="36"/>
                  </a:lnTo>
                  <a:lnTo>
                    <a:pt x="2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80" name="Freeform 214">
              <a:extLst>
                <a:ext uri="{FF2B5EF4-FFF2-40B4-BE49-F238E27FC236}">
                  <a16:creationId xmlns:a16="http://schemas.microsoft.com/office/drawing/2014/main" id="{E2C2EF6A-E830-459E-A993-A7229FE96366}"/>
                </a:ext>
              </a:extLst>
            </p:cNvPr>
            <p:cNvSpPr>
              <a:spLocks/>
            </p:cNvSpPr>
            <p:nvPr/>
          </p:nvSpPr>
          <p:spPr bwMode="auto">
            <a:xfrm>
              <a:off x="4646613" y="2546350"/>
              <a:ext cx="119063" cy="90488"/>
            </a:xfrm>
            <a:custGeom>
              <a:avLst/>
              <a:gdLst>
                <a:gd name="T0" fmla="*/ 23 w 227"/>
                <a:gd name="T1" fmla="*/ 0 h 171"/>
                <a:gd name="T2" fmla="*/ 227 w 227"/>
                <a:gd name="T3" fmla="*/ 134 h 171"/>
                <a:gd name="T4" fmla="*/ 204 w 227"/>
                <a:gd name="T5" fmla="*/ 171 h 171"/>
                <a:gd name="T6" fmla="*/ 0 w 227"/>
                <a:gd name="T7" fmla="*/ 38 h 171"/>
                <a:gd name="T8" fmla="*/ 23 w 227"/>
                <a:gd name="T9" fmla="*/ 0 h 171"/>
              </a:gdLst>
              <a:ahLst/>
              <a:cxnLst>
                <a:cxn ang="0">
                  <a:pos x="T0" y="T1"/>
                </a:cxn>
                <a:cxn ang="0">
                  <a:pos x="T2" y="T3"/>
                </a:cxn>
                <a:cxn ang="0">
                  <a:pos x="T4" y="T5"/>
                </a:cxn>
                <a:cxn ang="0">
                  <a:pos x="T6" y="T7"/>
                </a:cxn>
                <a:cxn ang="0">
                  <a:pos x="T8" y="T9"/>
                </a:cxn>
              </a:cxnLst>
              <a:rect l="0" t="0" r="r" b="b"/>
              <a:pathLst>
                <a:path w="227" h="171">
                  <a:moveTo>
                    <a:pt x="23" y="0"/>
                  </a:moveTo>
                  <a:lnTo>
                    <a:pt x="227" y="134"/>
                  </a:lnTo>
                  <a:lnTo>
                    <a:pt x="204" y="171"/>
                  </a:lnTo>
                  <a:lnTo>
                    <a:pt x="0" y="38"/>
                  </a:lnTo>
                  <a:lnTo>
                    <a:pt x="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81" name="Freeform 215">
              <a:extLst>
                <a:ext uri="{FF2B5EF4-FFF2-40B4-BE49-F238E27FC236}">
                  <a16:creationId xmlns:a16="http://schemas.microsoft.com/office/drawing/2014/main" id="{57FFDA11-6963-4E87-853F-6823B7279111}"/>
                </a:ext>
              </a:extLst>
            </p:cNvPr>
            <p:cNvSpPr>
              <a:spLocks/>
            </p:cNvSpPr>
            <p:nvPr/>
          </p:nvSpPr>
          <p:spPr bwMode="auto">
            <a:xfrm>
              <a:off x="4621213" y="2584450"/>
              <a:ext cx="122238" cy="88900"/>
            </a:xfrm>
            <a:custGeom>
              <a:avLst/>
              <a:gdLst>
                <a:gd name="T0" fmla="*/ 23 w 230"/>
                <a:gd name="T1" fmla="*/ 0 h 166"/>
                <a:gd name="T2" fmla="*/ 230 w 230"/>
                <a:gd name="T3" fmla="*/ 129 h 166"/>
                <a:gd name="T4" fmla="*/ 207 w 230"/>
                <a:gd name="T5" fmla="*/ 166 h 166"/>
                <a:gd name="T6" fmla="*/ 0 w 230"/>
                <a:gd name="T7" fmla="*/ 38 h 166"/>
                <a:gd name="T8" fmla="*/ 23 w 230"/>
                <a:gd name="T9" fmla="*/ 0 h 166"/>
              </a:gdLst>
              <a:ahLst/>
              <a:cxnLst>
                <a:cxn ang="0">
                  <a:pos x="T0" y="T1"/>
                </a:cxn>
                <a:cxn ang="0">
                  <a:pos x="T2" y="T3"/>
                </a:cxn>
                <a:cxn ang="0">
                  <a:pos x="T4" y="T5"/>
                </a:cxn>
                <a:cxn ang="0">
                  <a:pos x="T6" y="T7"/>
                </a:cxn>
                <a:cxn ang="0">
                  <a:pos x="T8" y="T9"/>
                </a:cxn>
              </a:cxnLst>
              <a:rect l="0" t="0" r="r" b="b"/>
              <a:pathLst>
                <a:path w="230" h="166">
                  <a:moveTo>
                    <a:pt x="23" y="0"/>
                  </a:moveTo>
                  <a:lnTo>
                    <a:pt x="230" y="129"/>
                  </a:lnTo>
                  <a:lnTo>
                    <a:pt x="207" y="166"/>
                  </a:lnTo>
                  <a:lnTo>
                    <a:pt x="0" y="38"/>
                  </a:lnTo>
                  <a:lnTo>
                    <a:pt x="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82" name="Freeform 216">
              <a:extLst>
                <a:ext uri="{FF2B5EF4-FFF2-40B4-BE49-F238E27FC236}">
                  <a16:creationId xmlns:a16="http://schemas.microsoft.com/office/drawing/2014/main" id="{3DB2B05C-974F-4560-AC4F-4DE7CFDF5B64}"/>
                </a:ext>
              </a:extLst>
            </p:cNvPr>
            <p:cNvSpPr>
              <a:spLocks/>
            </p:cNvSpPr>
            <p:nvPr/>
          </p:nvSpPr>
          <p:spPr bwMode="auto">
            <a:xfrm>
              <a:off x="4597400" y="2624138"/>
              <a:ext cx="122238" cy="85725"/>
            </a:xfrm>
            <a:custGeom>
              <a:avLst/>
              <a:gdLst>
                <a:gd name="T0" fmla="*/ 22 w 232"/>
                <a:gd name="T1" fmla="*/ 0 h 160"/>
                <a:gd name="T2" fmla="*/ 232 w 232"/>
                <a:gd name="T3" fmla="*/ 122 h 160"/>
                <a:gd name="T4" fmla="*/ 211 w 232"/>
                <a:gd name="T5" fmla="*/ 160 h 160"/>
                <a:gd name="T6" fmla="*/ 0 w 232"/>
                <a:gd name="T7" fmla="*/ 37 h 160"/>
                <a:gd name="T8" fmla="*/ 22 w 232"/>
                <a:gd name="T9" fmla="*/ 0 h 160"/>
              </a:gdLst>
              <a:ahLst/>
              <a:cxnLst>
                <a:cxn ang="0">
                  <a:pos x="T0" y="T1"/>
                </a:cxn>
                <a:cxn ang="0">
                  <a:pos x="T2" y="T3"/>
                </a:cxn>
                <a:cxn ang="0">
                  <a:pos x="T4" y="T5"/>
                </a:cxn>
                <a:cxn ang="0">
                  <a:pos x="T6" y="T7"/>
                </a:cxn>
                <a:cxn ang="0">
                  <a:pos x="T8" y="T9"/>
                </a:cxn>
              </a:cxnLst>
              <a:rect l="0" t="0" r="r" b="b"/>
              <a:pathLst>
                <a:path w="232" h="160">
                  <a:moveTo>
                    <a:pt x="22" y="0"/>
                  </a:moveTo>
                  <a:lnTo>
                    <a:pt x="232" y="122"/>
                  </a:lnTo>
                  <a:lnTo>
                    <a:pt x="211" y="160"/>
                  </a:lnTo>
                  <a:lnTo>
                    <a:pt x="0" y="37"/>
                  </a:lnTo>
                  <a:lnTo>
                    <a:pt x="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83" name="Freeform 217">
              <a:extLst>
                <a:ext uri="{FF2B5EF4-FFF2-40B4-BE49-F238E27FC236}">
                  <a16:creationId xmlns:a16="http://schemas.microsoft.com/office/drawing/2014/main" id="{8813B3DE-1329-48FF-A7F8-E2F6DC81136C}"/>
                </a:ext>
              </a:extLst>
            </p:cNvPr>
            <p:cNvSpPr>
              <a:spLocks/>
            </p:cNvSpPr>
            <p:nvPr/>
          </p:nvSpPr>
          <p:spPr bwMode="auto">
            <a:xfrm>
              <a:off x="4575175" y="2663825"/>
              <a:ext cx="123825" cy="82550"/>
            </a:xfrm>
            <a:custGeom>
              <a:avLst/>
              <a:gdLst>
                <a:gd name="T0" fmla="*/ 20 w 234"/>
                <a:gd name="T1" fmla="*/ 0 h 155"/>
                <a:gd name="T2" fmla="*/ 234 w 234"/>
                <a:gd name="T3" fmla="*/ 117 h 155"/>
                <a:gd name="T4" fmla="*/ 213 w 234"/>
                <a:gd name="T5" fmla="*/ 155 h 155"/>
                <a:gd name="T6" fmla="*/ 0 w 234"/>
                <a:gd name="T7" fmla="*/ 39 h 155"/>
                <a:gd name="T8" fmla="*/ 20 w 234"/>
                <a:gd name="T9" fmla="*/ 0 h 155"/>
              </a:gdLst>
              <a:ahLst/>
              <a:cxnLst>
                <a:cxn ang="0">
                  <a:pos x="T0" y="T1"/>
                </a:cxn>
                <a:cxn ang="0">
                  <a:pos x="T2" y="T3"/>
                </a:cxn>
                <a:cxn ang="0">
                  <a:pos x="T4" y="T5"/>
                </a:cxn>
                <a:cxn ang="0">
                  <a:pos x="T6" y="T7"/>
                </a:cxn>
                <a:cxn ang="0">
                  <a:pos x="T8" y="T9"/>
                </a:cxn>
              </a:cxnLst>
              <a:rect l="0" t="0" r="r" b="b"/>
              <a:pathLst>
                <a:path w="234" h="155">
                  <a:moveTo>
                    <a:pt x="20" y="0"/>
                  </a:moveTo>
                  <a:lnTo>
                    <a:pt x="234" y="117"/>
                  </a:lnTo>
                  <a:lnTo>
                    <a:pt x="213" y="155"/>
                  </a:lnTo>
                  <a:lnTo>
                    <a:pt x="0" y="39"/>
                  </a:lnTo>
                  <a:lnTo>
                    <a:pt x="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84" name="Freeform 218">
              <a:extLst>
                <a:ext uri="{FF2B5EF4-FFF2-40B4-BE49-F238E27FC236}">
                  <a16:creationId xmlns:a16="http://schemas.microsoft.com/office/drawing/2014/main" id="{0C495E55-B32E-4520-9B43-2FC7AF5892ED}"/>
                </a:ext>
              </a:extLst>
            </p:cNvPr>
            <p:cNvSpPr>
              <a:spLocks/>
            </p:cNvSpPr>
            <p:nvPr/>
          </p:nvSpPr>
          <p:spPr bwMode="auto">
            <a:xfrm>
              <a:off x="4552950" y="2705100"/>
              <a:ext cx="125413" cy="79375"/>
            </a:xfrm>
            <a:custGeom>
              <a:avLst/>
              <a:gdLst>
                <a:gd name="T0" fmla="*/ 20 w 236"/>
                <a:gd name="T1" fmla="*/ 0 h 150"/>
                <a:gd name="T2" fmla="*/ 236 w 236"/>
                <a:gd name="T3" fmla="*/ 112 h 150"/>
                <a:gd name="T4" fmla="*/ 217 w 236"/>
                <a:gd name="T5" fmla="*/ 150 h 150"/>
                <a:gd name="T6" fmla="*/ 0 w 236"/>
                <a:gd name="T7" fmla="*/ 40 h 150"/>
                <a:gd name="T8" fmla="*/ 20 w 236"/>
                <a:gd name="T9" fmla="*/ 0 h 150"/>
              </a:gdLst>
              <a:ahLst/>
              <a:cxnLst>
                <a:cxn ang="0">
                  <a:pos x="T0" y="T1"/>
                </a:cxn>
                <a:cxn ang="0">
                  <a:pos x="T2" y="T3"/>
                </a:cxn>
                <a:cxn ang="0">
                  <a:pos x="T4" y="T5"/>
                </a:cxn>
                <a:cxn ang="0">
                  <a:pos x="T6" y="T7"/>
                </a:cxn>
                <a:cxn ang="0">
                  <a:pos x="T8" y="T9"/>
                </a:cxn>
              </a:cxnLst>
              <a:rect l="0" t="0" r="r" b="b"/>
              <a:pathLst>
                <a:path w="236" h="150">
                  <a:moveTo>
                    <a:pt x="20" y="0"/>
                  </a:moveTo>
                  <a:lnTo>
                    <a:pt x="236" y="112"/>
                  </a:lnTo>
                  <a:lnTo>
                    <a:pt x="217" y="150"/>
                  </a:lnTo>
                  <a:lnTo>
                    <a:pt x="0" y="40"/>
                  </a:lnTo>
                  <a:lnTo>
                    <a:pt x="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85" name="Freeform 219">
              <a:extLst>
                <a:ext uri="{FF2B5EF4-FFF2-40B4-BE49-F238E27FC236}">
                  <a16:creationId xmlns:a16="http://schemas.microsoft.com/office/drawing/2014/main" id="{11253AC9-C06C-4E3D-9DD0-3E0F625D2C37}"/>
                </a:ext>
              </a:extLst>
            </p:cNvPr>
            <p:cNvSpPr>
              <a:spLocks/>
            </p:cNvSpPr>
            <p:nvPr/>
          </p:nvSpPr>
          <p:spPr bwMode="auto">
            <a:xfrm>
              <a:off x="4532313" y="2746375"/>
              <a:ext cx="125413" cy="76200"/>
            </a:xfrm>
            <a:custGeom>
              <a:avLst/>
              <a:gdLst>
                <a:gd name="T0" fmla="*/ 18 w 237"/>
                <a:gd name="T1" fmla="*/ 0 h 145"/>
                <a:gd name="T2" fmla="*/ 237 w 237"/>
                <a:gd name="T3" fmla="*/ 105 h 145"/>
                <a:gd name="T4" fmla="*/ 219 w 237"/>
                <a:gd name="T5" fmla="*/ 145 h 145"/>
                <a:gd name="T6" fmla="*/ 0 w 237"/>
                <a:gd name="T7" fmla="*/ 40 h 145"/>
                <a:gd name="T8" fmla="*/ 18 w 237"/>
                <a:gd name="T9" fmla="*/ 0 h 145"/>
              </a:gdLst>
              <a:ahLst/>
              <a:cxnLst>
                <a:cxn ang="0">
                  <a:pos x="T0" y="T1"/>
                </a:cxn>
                <a:cxn ang="0">
                  <a:pos x="T2" y="T3"/>
                </a:cxn>
                <a:cxn ang="0">
                  <a:pos x="T4" y="T5"/>
                </a:cxn>
                <a:cxn ang="0">
                  <a:pos x="T6" y="T7"/>
                </a:cxn>
                <a:cxn ang="0">
                  <a:pos x="T8" y="T9"/>
                </a:cxn>
              </a:cxnLst>
              <a:rect l="0" t="0" r="r" b="b"/>
              <a:pathLst>
                <a:path w="237" h="145">
                  <a:moveTo>
                    <a:pt x="18" y="0"/>
                  </a:moveTo>
                  <a:lnTo>
                    <a:pt x="237" y="105"/>
                  </a:lnTo>
                  <a:lnTo>
                    <a:pt x="219" y="145"/>
                  </a:lnTo>
                  <a:lnTo>
                    <a:pt x="0" y="40"/>
                  </a:lnTo>
                  <a:lnTo>
                    <a:pt x="1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86" name="Freeform 220">
              <a:extLst>
                <a:ext uri="{FF2B5EF4-FFF2-40B4-BE49-F238E27FC236}">
                  <a16:creationId xmlns:a16="http://schemas.microsoft.com/office/drawing/2014/main" id="{712D5BB7-3A7E-43D0-811A-B5F441E1863A}"/>
                </a:ext>
              </a:extLst>
            </p:cNvPr>
            <p:cNvSpPr>
              <a:spLocks/>
            </p:cNvSpPr>
            <p:nvPr/>
          </p:nvSpPr>
          <p:spPr bwMode="auto">
            <a:xfrm>
              <a:off x="4513263" y="2787650"/>
              <a:ext cx="125413" cy="73025"/>
            </a:xfrm>
            <a:custGeom>
              <a:avLst/>
              <a:gdLst>
                <a:gd name="T0" fmla="*/ 16 w 239"/>
                <a:gd name="T1" fmla="*/ 0 h 140"/>
                <a:gd name="T2" fmla="*/ 239 w 239"/>
                <a:gd name="T3" fmla="*/ 100 h 140"/>
                <a:gd name="T4" fmla="*/ 221 w 239"/>
                <a:gd name="T5" fmla="*/ 140 h 140"/>
                <a:gd name="T6" fmla="*/ 0 w 239"/>
                <a:gd name="T7" fmla="*/ 40 h 140"/>
                <a:gd name="T8" fmla="*/ 16 w 239"/>
                <a:gd name="T9" fmla="*/ 0 h 140"/>
              </a:gdLst>
              <a:ahLst/>
              <a:cxnLst>
                <a:cxn ang="0">
                  <a:pos x="T0" y="T1"/>
                </a:cxn>
                <a:cxn ang="0">
                  <a:pos x="T2" y="T3"/>
                </a:cxn>
                <a:cxn ang="0">
                  <a:pos x="T4" y="T5"/>
                </a:cxn>
                <a:cxn ang="0">
                  <a:pos x="T6" y="T7"/>
                </a:cxn>
                <a:cxn ang="0">
                  <a:pos x="T8" y="T9"/>
                </a:cxn>
              </a:cxnLst>
              <a:rect l="0" t="0" r="r" b="b"/>
              <a:pathLst>
                <a:path w="239" h="140">
                  <a:moveTo>
                    <a:pt x="16" y="0"/>
                  </a:moveTo>
                  <a:lnTo>
                    <a:pt x="239" y="100"/>
                  </a:lnTo>
                  <a:lnTo>
                    <a:pt x="221" y="140"/>
                  </a:lnTo>
                  <a:lnTo>
                    <a:pt x="0" y="40"/>
                  </a:lnTo>
                  <a:lnTo>
                    <a:pt x="1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87" name="Freeform 221">
              <a:extLst>
                <a:ext uri="{FF2B5EF4-FFF2-40B4-BE49-F238E27FC236}">
                  <a16:creationId xmlns:a16="http://schemas.microsoft.com/office/drawing/2014/main" id="{1ED739A1-0CBB-4B8F-A483-B69F0DD1C766}"/>
                </a:ext>
              </a:extLst>
            </p:cNvPr>
            <p:cNvSpPr>
              <a:spLocks/>
            </p:cNvSpPr>
            <p:nvPr/>
          </p:nvSpPr>
          <p:spPr bwMode="auto">
            <a:xfrm>
              <a:off x="4494213" y="2828925"/>
              <a:ext cx="127000" cy="71438"/>
            </a:xfrm>
            <a:custGeom>
              <a:avLst/>
              <a:gdLst>
                <a:gd name="T0" fmla="*/ 15 w 240"/>
                <a:gd name="T1" fmla="*/ 0 h 134"/>
                <a:gd name="T2" fmla="*/ 240 w 240"/>
                <a:gd name="T3" fmla="*/ 93 h 134"/>
                <a:gd name="T4" fmla="*/ 224 w 240"/>
                <a:gd name="T5" fmla="*/ 134 h 134"/>
                <a:gd name="T6" fmla="*/ 0 w 240"/>
                <a:gd name="T7" fmla="*/ 41 h 134"/>
                <a:gd name="T8" fmla="*/ 15 w 240"/>
                <a:gd name="T9" fmla="*/ 0 h 134"/>
              </a:gdLst>
              <a:ahLst/>
              <a:cxnLst>
                <a:cxn ang="0">
                  <a:pos x="T0" y="T1"/>
                </a:cxn>
                <a:cxn ang="0">
                  <a:pos x="T2" y="T3"/>
                </a:cxn>
                <a:cxn ang="0">
                  <a:pos x="T4" y="T5"/>
                </a:cxn>
                <a:cxn ang="0">
                  <a:pos x="T6" y="T7"/>
                </a:cxn>
                <a:cxn ang="0">
                  <a:pos x="T8" y="T9"/>
                </a:cxn>
              </a:cxnLst>
              <a:rect l="0" t="0" r="r" b="b"/>
              <a:pathLst>
                <a:path w="240" h="134">
                  <a:moveTo>
                    <a:pt x="15" y="0"/>
                  </a:moveTo>
                  <a:lnTo>
                    <a:pt x="240" y="93"/>
                  </a:lnTo>
                  <a:lnTo>
                    <a:pt x="224" y="134"/>
                  </a:lnTo>
                  <a:lnTo>
                    <a:pt x="0" y="41"/>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88" name="Freeform 222">
              <a:extLst>
                <a:ext uri="{FF2B5EF4-FFF2-40B4-BE49-F238E27FC236}">
                  <a16:creationId xmlns:a16="http://schemas.microsoft.com/office/drawing/2014/main" id="{B9569111-A266-4C3F-A10E-62912FE88ABC}"/>
                </a:ext>
              </a:extLst>
            </p:cNvPr>
            <p:cNvSpPr>
              <a:spLocks/>
            </p:cNvSpPr>
            <p:nvPr/>
          </p:nvSpPr>
          <p:spPr bwMode="auto">
            <a:xfrm>
              <a:off x="4476750" y="2871788"/>
              <a:ext cx="128588" cy="68263"/>
            </a:xfrm>
            <a:custGeom>
              <a:avLst/>
              <a:gdLst>
                <a:gd name="T0" fmla="*/ 15 w 242"/>
                <a:gd name="T1" fmla="*/ 0 h 128"/>
                <a:gd name="T2" fmla="*/ 242 w 242"/>
                <a:gd name="T3" fmla="*/ 87 h 128"/>
                <a:gd name="T4" fmla="*/ 226 w 242"/>
                <a:gd name="T5" fmla="*/ 128 h 128"/>
                <a:gd name="T6" fmla="*/ 0 w 242"/>
                <a:gd name="T7" fmla="*/ 41 h 128"/>
                <a:gd name="T8" fmla="*/ 15 w 242"/>
                <a:gd name="T9" fmla="*/ 0 h 128"/>
              </a:gdLst>
              <a:ahLst/>
              <a:cxnLst>
                <a:cxn ang="0">
                  <a:pos x="T0" y="T1"/>
                </a:cxn>
                <a:cxn ang="0">
                  <a:pos x="T2" y="T3"/>
                </a:cxn>
                <a:cxn ang="0">
                  <a:pos x="T4" y="T5"/>
                </a:cxn>
                <a:cxn ang="0">
                  <a:pos x="T6" y="T7"/>
                </a:cxn>
                <a:cxn ang="0">
                  <a:pos x="T8" y="T9"/>
                </a:cxn>
              </a:cxnLst>
              <a:rect l="0" t="0" r="r" b="b"/>
              <a:pathLst>
                <a:path w="242" h="128">
                  <a:moveTo>
                    <a:pt x="15" y="0"/>
                  </a:moveTo>
                  <a:lnTo>
                    <a:pt x="242" y="87"/>
                  </a:lnTo>
                  <a:lnTo>
                    <a:pt x="226" y="128"/>
                  </a:lnTo>
                  <a:lnTo>
                    <a:pt x="0" y="41"/>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89" name="Freeform 223">
              <a:extLst>
                <a:ext uri="{FF2B5EF4-FFF2-40B4-BE49-F238E27FC236}">
                  <a16:creationId xmlns:a16="http://schemas.microsoft.com/office/drawing/2014/main" id="{29AED576-6A19-4DA7-BEAF-7828AF80FCAF}"/>
                </a:ext>
              </a:extLst>
            </p:cNvPr>
            <p:cNvSpPr>
              <a:spLocks/>
            </p:cNvSpPr>
            <p:nvPr/>
          </p:nvSpPr>
          <p:spPr bwMode="auto">
            <a:xfrm>
              <a:off x="4460875" y="2916238"/>
              <a:ext cx="127000" cy="63500"/>
            </a:xfrm>
            <a:custGeom>
              <a:avLst/>
              <a:gdLst>
                <a:gd name="T0" fmla="*/ 14 w 242"/>
                <a:gd name="T1" fmla="*/ 0 h 121"/>
                <a:gd name="T2" fmla="*/ 242 w 242"/>
                <a:gd name="T3" fmla="*/ 80 h 121"/>
                <a:gd name="T4" fmla="*/ 228 w 242"/>
                <a:gd name="T5" fmla="*/ 121 h 121"/>
                <a:gd name="T6" fmla="*/ 0 w 242"/>
                <a:gd name="T7" fmla="*/ 41 h 121"/>
                <a:gd name="T8" fmla="*/ 14 w 242"/>
                <a:gd name="T9" fmla="*/ 0 h 121"/>
              </a:gdLst>
              <a:ahLst/>
              <a:cxnLst>
                <a:cxn ang="0">
                  <a:pos x="T0" y="T1"/>
                </a:cxn>
                <a:cxn ang="0">
                  <a:pos x="T2" y="T3"/>
                </a:cxn>
                <a:cxn ang="0">
                  <a:pos x="T4" y="T5"/>
                </a:cxn>
                <a:cxn ang="0">
                  <a:pos x="T6" y="T7"/>
                </a:cxn>
                <a:cxn ang="0">
                  <a:pos x="T8" y="T9"/>
                </a:cxn>
              </a:cxnLst>
              <a:rect l="0" t="0" r="r" b="b"/>
              <a:pathLst>
                <a:path w="242" h="121">
                  <a:moveTo>
                    <a:pt x="14" y="0"/>
                  </a:moveTo>
                  <a:lnTo>
                    <a:pt x="242" y="80"/>
                  </a:lnTo>
                  <a:lnTo>
                    <a:pt x="228" y="121"/>
                  </a:lnTo>
                  <a:lnTo>
                    <a:pt x="0" y="41"/>
                  </a:lnTo>
                  <a:lnTo>
                    <a:pt x="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90" name="Freeform 224">
              <a:extLst>
                <a:ext uri="{FF2B5EF4-FFF2-40B4-BE49-F238E27FC236}">
                  <a16:creationId xmlns:a16="http://schemas.microsoft.com/office/drawing/2014/main" id="{1A9BBCD8-BA99-4A44-A423-949EE74B2123}"/>
                </a:ext>
              </a:extLst>
            </p:cNvPr>
            <p:cNvSpPr>
              <a:spLocks/>
            </p:cNvSpPr>
            <p:nvPr/>
          </p:nvSpPr>
          <p:spPr bwMode="auto">
            <a:xfrm>
              <a:off x="4445000" y="2959100"/>
              <a:ext cx="128588" cy="61913"/>
            </a:xfrm>
            <a:custGeom>
              <a:avLst/>
              <a:gdLst>
                <a:gd name="T0" fmla="*/ 13 w 245"/>
                <a:gd name="T1" fmla="*/ 0 h 116"/>
                <a:gd name="T2" fmla="*/ 245 w 245"/>
                <a:gd name="T3" fmla="*/ 75 h 116"/>
                <a:gd name="T4" fmla="*/ 232 w 245"/>
                <a:gd name="T5" fmla="*/ 116 h 116"/>
                <a:gd name="T6" fmla="*/ 0 w 245"/>
                <a:gd name="T7" fmla="*/ 41 h 116"/>
                <a:gd name="T8" fmla="*/ 13 w 245"/>
                <a:gd name="T9" fmla="*/ 0 h 116"/>
              </a:gdLst>
              <a:ahLst/>
              <a:cxnLst>
                <a:cxn ang="0">
                  <a:pos x="T0" y="T1"/>
                </a:cxn>
                <a:cxn ang="0">
                  <a:pos x="T2" y="T3"/>
                </a:cxn>
                <a:cxn ang="0">
                  <a:pos x="T4" y="T5"/>
                </a:cxn>
                <a:cxn ang="0">
                  <a:pos x="T6" y="T7"/>
                </a:cxn>
                <a:cxn ang="0">
                  <a:pos x="T8" y="T9"/>
                </a:cxn>
              </a:cxnLst>
              <a:rect l="0" t="0" r="r" b="b"/>
              <a:pathLst>
                <a:path w="245" h="116">
                  <a:moveTo>
                    <a:pt x="13" y="0"/>
                  </a:moveTo>
                  <a:lnTo>
                    <a:pt x="245" y="75"/>
                  </a:lnTo>
                  <a:lnTo>
                    <a:pt x="232" y="116"/>
                  </a:lnTo>
                  <a:lnTo>
                    <a:pt x="0" y="41"/>
                  </a:lnTo>
                  <a:lnTo>
                    <a:pt x="1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91" name="Freeform 225">
              <a:extLst>
                <a:ext uri="{FF2B5EF4-FFF2-40B4-BE49-F238E27FC236}">
                  <a16:creationId xmlns:a16="http://schemas.microsoft.com/office/drawing/2014/main" id="{88EAFA2E-ECF5-471B-A612-83AF01D821E6}"/>
                </a:ext>
              </a:extLst>
            </p:cNvPr>
            <p:cNvSpPr>
              <a:spLocks/>
            </p:cNvSpPr>
            <p:nvPr/>
          </p:nvSpPr>
          <p:spPr bwMode="auto">
            <a:xfrm>
              <a:off x="4430713" y="3003550"/>
              <a:ext cx="130175" cy="57150"/>
            </a:xfrm>
            <a:custGeom>
              <a:avLst/>
              <a:gdLst>
                <a:gd name="T0" fmla="*/ 12 w 246"/>
                <a:gd name="T1" fmla="*/ 0 h 110"/>
                <a:gd name="T2" fmla="*/ 246 w 246"/>
                <a:gd name="T3" fmla="*/ 69 h 110"/>
                <a:gd name="T4" fmla="*/ 233 w 246"/>
                <a:gd name="T5" fmla="*/ 110 h 110"/>
                <a:gd name="T6" fmla="*/ 0 w 246"/>
                <a:gd name="T7" fmla="*/ 41 h 110"/>
                <a:gd name="T8" fmla="*/ 12 w 246"/>
                <a:gd name="T9" fmla="*/ 0 h 110"/>
              </a:gdLst>
              <a:ahLst/>
              <a:cxnLst>
                <a:cxn ang="0">
                  <a:pos x="T0" y="T1"/>
                </a:cxn>
                <a:cxn ang="0">
                  <a:pos x="T2" y="T3"/>
                </a:cxn>
                <a:cxn ang="0">
                  <a:pos x="T4" y="T5"/>
                </a:cxn>
                <a:cxn ang="0">
                  <a:pos x="T6" y="T7"/>
                </a:cxn>
                <a:cxn ang="0">
                  <a:pos x="T8" y="T9"/>
                </a:cxn>
              </a:cxnLst>
              <a:rect l="0" t="0" r="r" b="b"/>
              <a:pathLst>
                <a:path w="246" h="110">
                  <a:moveTo>
                    <a:pt x="12" y="0"/>
                  </a:moveTo>
                  <a:lnTo>
                    <a:pt x="246" y="69"/>
                  </a:lnTo>
                  <a:lnTo>
                    <a:pt x="233" y="110"/>
                  </a:lnTo>
                  <a:lnTo>
                    <a:pt x="0" y="41"/>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92" name="Freeform 226">
              <a:extLst>
                <a:ext uri="{FF2B5EF4-FFF2-40B4-BE49-F238E27FC236}">
                  <a16:creationId xmlns:a16="http://schemas.microsoft.com/office/drawing/2014/main" id="{7DFC5A01-2BD9-40E4-B861-9D35A326FC21}"/>
                </a:ext>
              </a:extLst>
            </p:cNvPr>
            <p:cNvSpPr>
              <a:spLocks/>
            </p:cNvSpPr>
            <p:nvPr/>
          </p:nvSpPr>
          <p:spPr bwMode="auto">
            <a:xfrm>
              <a:off x="4418013" y="3046413"/>
              <a:ext cx="130175" cy="55563"/>
            </a:xfrm>
            <a:custGeom>
              <a:avLst/>
              <a:gdLst>
                <a:gd name="T0" fmla="*/ 12 w 246"/>
                <a:gd name="T1" fmla="*/ 0 h 105"/>
                <a:gd name="T2" fmla="*/ 246 w 246"/>
                <a:gd name="T3" fmla="*/ 63 h 105"/>
                <a:gd name="T4" fmla="*/ 235 w 246"/>
                <a:gd name="T5" fmla="*/ 105 h 105"/>
                <a:gd name="T6" fmla="*/ 0 w 246"/>
                <a:gd name="T7" fmla="*/ 43 h 105"/>
                <a:gd name="T8" fmla="*/ 12 w 246"/>
                <a:gd name="T9" fmla="*/ 0 h 105"/>
              </a:gdLst>
              <a:ahLst/>
              <a:cxnLst>
                <a:cxn ang="0">
                  <a:pos x="T0" y="T1"/>
                </a:cxn>
                <a:cxn ang="0">
                  <a:pos x="T2" y="T3"/>
                </a:cxn>
                <a:cxn ang="0">
                  <a:pos x="T4" y="T5"/>
                </a:cxn>
                <a:cxn ang="0">
                  <a:pos x="T6" y="T7"/>
                </a:cxn>
                <a:cxn ang="0">
                  <a:pos x="T8" y="T9"/>
                </a:cxn>
              </a:cxnLst>
              <a:rect l="0" t="0" r="r" b="b"/>
              <a:pathLst>
                <a:path w="246" h="105">
                  <a:moveTo>
                    <a:pt x="12" y="0"/>
                  </a:moveTo>
                  <a:lnTo>
                    <a:pt x="246" y="63"/>
                  </a:lnTo>
                  <a:lnTo>
                    <a:pt x="235" y="105"/>
                  </a:lnTo>
                  <a:lnTo>
                    <a:pt x="0" y="43"/>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93" name="Freeform 227">
              <a:extLst>
                <a:ext uri="{FF2B5EF4-FFF2-40B4-BE49-F238E27FC236}">
                  <a16:creationId xmlns:a16="http://schemas.microsoft.com/office/drawing/2014/main" id="{BE45FD39-28C8-4F6E-AFA3-3A4DB354741F}"/>
                </a:ext>
              </a:extLst>
            </p:cNvPr>
            <p:cNvSpPr>
              <a:spLocks/>
            </p:cNvSpPr>
            <p:nvPr/>
          </p:nvSpPr>
          <p:spPr bwMode="auto">
            <a:xfrm>
              <a:off x="4405313" y="3092450"/>
              <a:ext cx="130175" cy="52388"/>
            </a:xfrm>
            <a:custGeom>
              <a:avLst/>
              <a:gdLst>
                <a:gd name="T0" fmla="*/ 11 w 246"/>
                <a:gd name="T1" fmla="*/ 0 h 99"/>
                <a:gd name="T2" fmla="*/ 246 w 246"/>
                <a:gd name="T3" fmla="*/ 56 h 99"/>
                <a:gd name="T4" fmla="*/ 236 w 246"/>
                <a:gd name="T5" fmla="*/ 99 h 99"/>
                <a:gd name="T6" fmla="*/ 0 w 246"/>
                <a:gd name="T7" fmla="*/ 42 h 99"/>
                <a:gd name="T8" fmla="*/ 11 w 246"/>
                <a:gd name="T9" fmla="*/ 0 h 99"/>
              </a:gdLst>
              <a:ahLst/>
              <a:cxnLst>
                <a:cxn ang="0">
                  <a:pos x="T0" y="T1"/>
                </a:cxn>
                <a:cxn ang="0">
                  <a:pos x="T2" y="T3"/>
                </a:cxn>
                <a:cxn ang="0">
                  <a:pos x="T4" y="T5"/>
                </a:cxn>
                <a:cxn ang="0">
                  <a:pos x="T6" y="T7"/>
                </a:cxn>
                <a:cxn ang="0">
                  <a:pos x="T8" y="T9"/>
                </a:cxn>
              </a:cxnLst>
              <a:rect l="0" t="0" r="r" b="b"/>
              <a:pathLst>
                <a:path w="246" h="99">
                  <a:moveTo>
                    <a:pt x="11" y="0"/>
                  </a:moveTo>
                  <a:lnTo>
                    <a:pt x="246" y="56"/>
                  </a:lnTo>
                  <a:lnTo>
                    <a:pt x="236" y="99"/>
                  </a:lnTo>
                  <a:lnTo>
                    <a:pt x="0" y="42"/>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94" name="Freeform 228">
              <a:extLst>
                <a:ext uri="{FF2B5EF4-FFF2-40B4-BE49-F238E27FC236}">
                  <a16:creationId xmlns:a16="http://schemas.microsoft.com/office/drawing/2014/main" id="{676C04AD-D876-417F-833C-E970B6572AE7}"/>
                </a:ext>
              </a:extLst>
            </p:cNvPr>
            <p:cNvSpPr>
              <a:spLocks/>
            </p:cNvSpPr>
            <p:nvPr/>
          </p:nvSpPr>
          <p:spPr bwMode="auto">
            <a:xfrm>
              <a:off x="4395788" y="3136900"/>
              <a:ext cx="130175" cy="49213"/>
            </a:xfrm>
            <a:custGeom>
              <a:avLst/>
              <a:gdLst>
                <a:gd name="T0" fmla="*/ 9 w 246"/>
                <a:gd name="T1" fmla="*/ 0 h 94"/>
                <a:gd name="T2" fmla="*/ 246 w 246"/>
                <a:gd name="T3" fmla="*/ 50 h 94"/>
                <a:gd name="T4" fmla="*/ 238 w 246"/>
                <a:gd name="T5" fmla="*/ 94 h 94"/>
                <a:gd name="T6" fmla="*/ 0 w 246"/>
                <a:gd name="T7" fmla="*/ 43 h 94"/>
                <a:gd name="T8" fmla="*/ 9 w 246"/>
                <a:gd name="T9" fmla="*/ 0 h 94"/>
              </a:gdLst>
              <a:ahLst/>
              <a:cxnLst>
                <a:cxn ang="0">
                  <a:pos x="T0" y="T1"/>
                </a:cxn>
                <a:cxn ang="0">
                  <a:pos x="T2" y="T3"/>
                </a:cxn>
                <a:cxn ang="0">
                  <a:pos x="T4" y="T5"/>
                </a:cxn>
                <a:cxn ang="0">
                  <a:pos x="T6" y="T7"/>
                </a:cxn>
                <a:cxn ang="0">
                  <a:pos x="T8" y="T9"/>
                </a:cxn>
              </a:cxnLst>
              <a:rect l="0" t="0" r="r" b="b"/>
              <a:pathLst>
                <a:path w="246" h="94">
                  <a:moveTo>
                    <a:pt x="9" y="0"/>
                  </a:moveTo>
                  <a:lnTo>
                    <a:pt x="246" y="50"/>
                  </a:lnTo>
                  <a:lnTo>
                    <a:pt x="238" y="94"/>
                  </a:lnTo>
                  <a:lnTo>
                    <a:pt x="0" y="43"/>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95" name="Freeform 229">
              <a:extLst>
                <a:ext uri="{FF2B5EF4-FFF2-40B4-BE49-F238E27FC236}">
                  <a16:creationId xmlns:a16="http://schemas.microsoft.com/office/drawing/2014/main" id="{EA9DBF4A-A6DA-464C-9DFA-924259EC7F6F}"/>
                </a:ext>
              </a:extLst>
            </p:cNvPr>
            <p:cNvSpPr>
              <a:spLocks/>
            </p:cNvSpPr>
            <p:nvPr/>
          </p:nvSpPr>
          <p:spPr bwMode="auto">
            <a:xfrm>
              <a:off x="4386263" y="3181350"/>
              <a:ext cx="130175" cy="46038"/>
            </a:xfrm>
            <a:custGeom>
              <a:avLst/>
              <a:gdLst>
                <a:gd name="T0" fmla="*/ 8 w 246"/>
                <a:gd name="T1" fmla="*/ 0 h 86"/>
                <a:gd name="T2" fmla="*/ 246 w 246"/>
                <a:gd name="T3" fmla="*/ 44 h 86"/>
                <a:gd name="T4" fmla="*/ 240 w 246"/>
                <a:gd name="T5" fmla="*/ 86 h 86"/>
                <a:gd name="T6" fmla="*/ 0 w 246"/>
                <a:gd name="T7" fmla="*/ 43 h 86"/>
                <a:gd name="T8" fmla="*/ 8 w 246"/>
                <a:gd name="T9" fmla="*/ 0 h 86"/>
              </a:gdLst>
              <a:ahLst/>
              <a:cxnLst>
                <a:cxn ang="0">
                  <a:pos x="T0" y="T1"/>
                </a:cxn>
                <a:cxn ang="0">
                  <a:pos x="T2" y="T3"/>
                </a:cxn>
                <a:cxn ang="0">
                  <a:pos x="T4" y="T5"/>
                </a:cxn>
                <a:cxn ang="0">
                  <a:pos x="T6" y="T7"/>
                </a:cxn>
                <a:cxn ang="0">
                  <a:pos x="T8" y="T9"/>
                </a:cxn>
              </a:cxnLst>
              <a:rect l="0" t="0" r="r" b="b"/>
              <a:pathLst>
                <a:path w="246" h="86">
                  <a:moveTo>
                    <a:pt x="8" y="0"/>
                  </a:moveTo>
                  <a:lnTo>
                    <a:pt x="246" y="44"/>
                  </a:lnTo>
                  <a:lnTo>
                    <a:pt x="240" y="86"/>
                  </a:lnTo>
                  <a:lnTo>
                    <a:pt x="0" y="43"/>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96" name="Freeform 230">
              <a:extLst>
                <a:ext uri="{FF2B5EF4-FFF2-40B4-BE49-F238E27FC236}">
                  <a16:creationId xmlns:a16="http://schemas.microsoft.com/office/drawing/2014/main" id="{3EF13FD8-7A7C-48DF-ABC3-FE345334C179}"/>
                </a:ext>
              </a:extLst>
            </p:cNvPr>
            <p:cNvSpPr>
              <a:spLocks/>
            </p:cNvSpPr>
            <p:nvPr/>
          </p:nvSpPr>
          <p:spPr bwMode="auto">
            <a:xfrm>
              <a:off x="4378325" y="3227388"/>
              <a:ext cx="130175" cy="42863"/>
            </a:xfrm>
            <a:custGeom>
              <a:avLst/>
              <a:gdLst>
                <a:gd name="T0" fmla="*/ 6 w 246"/>
                <a:gd name="T1" fmla="*/ 0 h 81"/>
                <a:gd name="T2" fmla="*/ 246 w 246"/>
                <a:gd name="T3" fmla="*/ 37 h 81"/>
                <a:gd name="T4" fmla="*/ 239 w 246"/>
                <a:gd name="T5" fmla="*/ 81 h 81"/>
                <a:gd name="T6" fmla="*/ 0 w 246"/>
                <a:gd name="T7" fmla="*/ 44 h 81"/>
                <a:gd name="T8" fmla="*/ 6 w 246"/>
                <a:gd name="T9" fmla="*/ 0 h 81"/>
              </a:gdLst>
              <a:ahLst/>
              <a:cxnLst>
                <a:cxn ang="0">
                  <a:pos x="T0" y="T1"/>
                </a:cxn>
                <a:cxn ang="0">
                  <a:pos x="T2" y="T3"/>
                </a:cxn>
                <a:cxn ang="0">
                  <a:pos x="T4" y="T5"/>
                </a:cxn>
                <a:cxn ang="0">
                  <a:pos x="T6" y="T7"/>
                </a:cxn>
                <a:cxn ang="0">
                  <a:pos x="T8" y="T9"/>
                </a:cxn>
              </a:cxnLst>
              <a:rect l="0" t="0" r="r" b="b"/>
              <a:pathLst>
                <a:path w="246" h="81">
                  <a:moveTo>
                    <a:pt x="6" y="0"/>
                  </a:moveTo>
                  <a:lnTo>
                    <a:pt x="246" y="37"/>
                  </a:lnTo>
                  <a:lnTo>
                    <a:pt x="239" y="81"/>
                  </a:lnTo>
                  <a:lnTo>
                    <a:pt x="0" y="44"/>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97" name="Freeform 231">
              <a:extLst>
                <a:ext uri="{FF2B5EF4-FFF2-40B4-BE49-F238E27FC236}">
                  <a16:creationId xmlns:a16="http://schemas.microsoft.com/office/drawing/2014/main" id="{C74F7CF5-47A8-4C42-BB3D-25A34463066F}"/>
                </a:ext>
              </a:extLst>
            </p:cNvPr>
            <p:cNvSpPr>
              <a:spLocks/>
            </p:cNvSpPr>
            <p:nvPr/>
          </p:nvSpPr>
          <p:spPr bwMode="auto">
            <a:xfrm>
              <a:off x="4370388" y="3273425"/>
              <a:ext cx="130175" cy="38100"/>
            </a:xfrm>
            <a:custGeom>
              <a:avLst/>
              <a:gdLst>
                <a:gd name="T0" fmla="*/ 7 w 246"/>
                <a:gd name="T1" fmla="*/ 0 h 74"/>
                <a:gd name="T2" fmla="*/ 246 w 246"/>
                <a:gd name="T3" fmla="*/ 32 h 74"/>
                <a:gd name="T4" fmla="*/ 241 w 246"/>
                <a:gd name="T5" fmla="*/ 74 h 74"/>
                <a:gd name="T6" fmla="*/ 0 w 246"/>
                <a:gd name="T7" fmla="*/ 44 h 74"/>
                <a:gd name="T8" fmla="*/ 7 w 246"/>
                <a:gd name="T9" fmla="*/ 0 h 74"/>
              </a:gdLst>
              <a:ahLst/>
              <a:cxnLst>
                <a:cxn ang="0">
                  <a:pos x="T0" y="T1"/>
                </a:cxn>
                <a:cxn ang="0">
                  <a:pos x="T2" y="T3"/>
                </a:cxn>
                <a:cxn ang="0">
                  <a:pos x="T4" y="T5"/>
                </a:cxn>
                <a:cxn ang="0">
                  <a:pos x="T6" y="T7"/>
                </a:cxn>
                <a:cxn ang="0">
                  <a:pos x="T8" y="T9"/>
                </a:cxn>
              </a:cxnLst>
              <a:rect l="0" t="0" r="r" b="b"/>
              <a:pathLst>
                <a:path w="246" h="74">
                  <a:moveTo>
                    <a:pt x="7" y="0"/>
                  </a:moveTo>
                  <a:lnTo>
                    <a:pt x="246" y="32"/>
                  </a:lnTo>
                  <a:lnTo>
                    <a:pt x="241" y="74"/>
                  </a:lnTo>
                  <a:lnTo>
                    <a:pt x="0" y="44"/>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98" name="Freeform 232">
              <a:extLst>
                <a:ext uri="{FF2B5EF4-FFF2-40B4-BE49-F238E27FC236}">
                  <a16:creationId xmlns:a16="http://schemas.microsoft.com/office/drawing/2014/main" id="{5EC5DFA2-B60D-4A4C-B992-9C9F3EF70558}"/>
                </a:ext>
              </a:extLst>
            </p:cNvPr>
            <p:cNvSpPr>
              <a:spLocks/>
            </p:cNvSpPr>
            <p:nvPr/>
          </p:nvSpPr>
          <p:spPr bwMode="auto">
            <a:xfrm>
              <a:off x="4364038" y="3319463"/>
              <a:ext cx="130175" cy="34925"/>
            </a:xfrm>
            <a:custGeom>
              <a:avLst/>
              <a:gdLst>
                <a:gd name="T0" fmla="*/ 4 w 245"/>
                <a:gd name="T1" fmla="*/ 0 h 68"/>
                <a:gd name="T2" fmla="*/ 245 w 245"/>
                <a:gd name="T3" fmla="*/ 25 h 68"/>
                <a:gd name="T4" fmla="*/ 241 w 245"/>
                <a:gd name="T5" fmla="*/ 68 h 68"/>
                <a:gd name="T6" fmla="*/ 0 w 245"/>
                <a:gd name="T7" fmla="*/ 44 h 68"/>
                <a:gd name="T8" fmla="*/ 4 w 245"/>
                <a:gd name="T9" fmla="*/ 0 h 68"/>
              </a:gdLst>
              <a:ahLst/>
              <a:cxnLst>
                <a:cxn ang="0">
                  <a:pos x="T0" y="T1"/>
                </a:cxn>
                <a:cxn ang="0">
                  <a:pos x="T2" y="T3"/>
                </a:cxn>
                <a:cxn ang="0">
                  <a:pos x="T4" y="T5"/>
                </a:cxn>
                <a:cxn ang="0">
                  <a:pos x="T6" y="T7"/>
                </a:cxn>
                <a:cxn ang="0">
                  <a:pos x="T8" y="T9"/>
                </a:cxn>
              </a:cxnLst>
              <a:rect l="0" t="0" r="r" b="b"/>
              <a:pathLst>
                <a:path w="245" h="68">
                  <a:moveTo>
                    <a:pt x="4" y="0"/>
                  </a:moveTo>
                  <a:lnTo>
                    <a:pt x="245" y="25"/>
                  </a:lnTo>
                  <a:lnTo>
                    <a:pt x="241" y="68"/>
                  </a:lnTo>
                  <a:lnTo>
                    <a:pt x="0" y="44"/>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299" name="Freeform 233">
              <a:extLst>
                <a:ext uri="{FF2B5EF4-FFF2-40B4-BE49-F238E27FC236}">
                  <a16:creationId xmlns:a16="http://schemas.microsoft.com/office/drawing/2014/main" id="{EA0FC27E-6B24-4CB5-A44E-F961501383CC}"/>
                </a:ext>
              </a:extLst>
            </p:cNvPr>
            <p:cNvSpPr>
              <a:spLocks/>
            </p:cNvSpPr>
            <p:nvPr/>
          </p:nvSpPr>
          <p:spPr bwMode="auto">
            <a:xfrm>
              <a:off x="4359275" y="3365500"/>
              <a:ext cx="130175" cy="31750"/>
            </a:xfrm>
            <a:custGeom>
              <a:avLst/>
              <a:gdLst>
                <a:gd name="T0" fmla="*/ 3 w 245"/>
                <a:gd name="T1" fmla="*/ 0 h 62"/>
                <a:gd name="T2" fmla="*/ 245 w 245"/>
                <a:gd name="T3" fmla="*/ 18 h 62"/>
                <a:gd name="T4" fmla="*/ 241 w 245"/>
                <a:gd name="T5" fmla="*/ 62 h 62"/>
                <a:gd name="T6" fmla="*/ 0 w 245"/>
                <a:gd name="T7" fmla="*/ 44 h 62"/>
                <a:gd name="T8" fmla="*/ 3 w 245"/>
                <a:gd name="T9" fmla="*/ 0 h 62"/>
              </a:gdLst>
              <a:ahLst/>
              <a:cxnLst>
                <a:cxn ang="0">
                  <a:pos x="T0" y="T1"/>
                </a:cxn>
                <a:cxn ang="0">
                  <a:pos x="T2" y="T3"/>
                </a:cxn>
                <a:cxn ang="0">
                  <a:pos x="T4" y="T5"/>
                </a:cxn>
                <a:cxn ang="0">
                  <a:pos x="T6" y="T7"/>
                </a:cxn>
                <a:cxn ang="0">
                  <a:pos x="T8" y="T9"/>
                </a:cxn>
              </a:cxnLst>
              <a:rect l="0" t="0" r="r" b="b"/>
              <a:pathLst>
                <a:path w="245" h="62">
                  <a:moveTo>
                    <a:pt x="3" y="0"/>
                  </a:moveTo>
                  <a:lnTo>
                    <a:pt x="245" y="18"/>
                  </a:lnTo>
                  <a:lnTo>
                    <a:pt x="241" y="62"/>
                  </a:lnTo>
                  <a:lnTo>
                    <a:pt x="0" y="44"/>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00" name="Freeform 234">
              <a:extLst>
                <a:ext uri="{FF2B5EF4-FFF2-40B4-BE49-F238E27FC236}">
                  <a16:creationId xmlns:a16="http://schemas.microsoft.com/office/drawing/2014/main" id="{FE8AE12C-DC83-4AB8-804D-ACA9C76A6BED}"/>
                </a:ext>
              </a:extLst>
            </p:cNvPr>
            <p:cNvSpPr>
              <a:spLocks/>
            </p:cNvSpPr>
            <p:nvPr/>
          </p:nvSpPr>
          <p:spPr bwMode="auto">
            <a:xfrm>
              <a:off x="4356100" y="3411538"/>
              <a:ext cx="128588" cy="28575"/>
            </a:xfrm>
            <a:custGeom>
              <a:avLst/>
              <a:gdLst>
                <a:gd name="T0" fmla="*/ 2 w 244"/>
                <a:gd name="T1" fmla="*/ 0 h 55"/>
                <a:gd name="T2" fmla="*/ 244 w 244"/>
                <a:gd name="T3" fmla="*/ 11 h 55"/>
                <a:gd name="T4" fmla="*/ 242 w 244"/>
                <a:gd name="T5" fmla="*/ 55 h 55"/>
                <a:gd name="T6" fmla="*/ 0 w 244"/>
                <a:gd name="T7" fmla="*/ 43 h 55"/>
                <a:gd name="T8" fmla="*/ 2 w 244"/>
                <a:gd name="T9" fmla="*/ 0 h 55"/>
              </a:gdLst>
              <a:ahLst/>
              <a:cxnLst>
                <a:cxn ang="0">
                  <a:pos x="T0" y="T1"/>
                </a:cxn>
                <a:cxn ang="0">
                  <a:pos x="T2" y="T3"/>
                </a:cxn>
                <a:cxn ang="0">
                  <a:pos x="T4" y="T5"/>
                </a:cxn>
                <a:cxn ang="0">
                  <a:pos x="T6" y="T7"/>
                </a:cxn>
                <a:cxn ang="0">
                  <a:pos x="T8" y="T9"/>
                </a:cxn>
              </a:cxnLst>
              <a:rect l="0" t="0" r="r" b="b"/>
              <a:pathLst>
                <a:path w="244" h="55">
                  <a:moveTo>
                    <a:pt x="2" y="0"/>
                  </a:moveTo>
                  <a:lnTo>
                    <a:pt x="244" y="11"/>
                  </a:lnTo>
                  <a:lnTo>
                    <a:pt x="242" y="55"/>
                  </a:lnTo>
                  <a:lnTo>
                    <a:pt x="0" y="43"/>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01" name="Freeform 235">
              <a:extLst>
                <a:ext uri="{FF2B5EF4-FFF2-40B4-BE49-F238E27FC236}">
                  <a16:creationId xmlns:a16="http://schemas.microsoft.com/office/drawing/2014/main" id="{99C19297-5FB9-4E68-93FB-F9939E80DFFB}"/>
                </a:ext>
              </a:extLst>
            </p:cNvPr>
            <p:cNvSpPr>
              <a:spLocks/>
            </p:cNvSpPr>
            <p:nvPr/>
          </p:nvSpPr>
          <p:spPr bwMode="auto">
            <a:xfrm>
              <a:off x="4354513" y="3457575"/>
              <a:ext cx="128588" cy="25400"/>
            </a:xfrm>
            <a:custGeom>
              <a:avLst/>
              <a:gdLst>
                <a:gd name="T0" fmla="*/ 0 w 243"/>
                <a:gd name="T1" fmla="*/ 0 h 48"/>
                <a:gd name="T2" fmla="*/ 243 w 243"/>
                <a:gd name="T3" fmla="*/ 6 h 48"/>
                <a:gd name="T4" fmla="*/ 242 w 243"/>
                <a:gd name="T5" fmla="*/ 48 h 48"/>
                <a:gd name="T6" fmla="*/ 0 w 243"/>
                <a:gd name="T7" fmla="*/ 43 h 48"/>
                <a:gd name="T8" fmla="*/ 0 w 243"/>
                <a:gd name="T9" fmla="*/ 0 h 48"/>
              </a:gdLst>
              <a:ahLst/>
              <a:cxnLst>
                <a:cxn ang="0">
                  <a:pos x="T0" y="T1"/>
                </a:cxn>
                <a:cxn ang="0">
                  <a:pos x="T2" y="T3"/>
                </a:cxn>
                <a:cxn ang="0">
                  <a:pos x="T4" y="T5"/>
                </a:cxn>
                <a:cxn ang="0">
                  <a:pos x="T6" y="T7"/>
                </a:cxn>
                <a:cxn ang="0">
                  <a:pos x="T8" y="T9"/>
                </a:cxn>
              </a:cxnLst>
              <a:rect l="0" t="0" r="r" b="b"/>
              <a:pathLst>
                <a:path w="243" h="48">
                  <a:moveTo>
                    <a:pt x="0" y="0"/>
                  </a:moveTo>
                  <a:lnTo>
                    <a:pt x="243" y="6"/>
                  </a:lnTo>
                  <a:lnTo>
                    <a:pt x="242" y="48"/>
                  </a:lnTo>
                  <a:lnTo>
                    <a:pt x="0" y="43"/>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02" name="Freeform 236">
              <a:extLst>
                <a:ext uri="{FF2B5EF4-FFF2-40B4-BE49-F238E27FC236}">
                  <a16:creationId xmlns:a16="http://schemas.microsoft.com/office/drawing/2014/main" id="{CF110879-B270-4FBB-926B-C4A512A5B44A}"/>
                </a:ext>
              </a:extLst>
            </p:cNvPr>
            <p:cNvSpPr>
              <a:spLocks/>
            </p:cNvSpPr>
            <p:nvPr/>
          </p:nvSpPr>
          <p:spPr bwMode="auto">
            <a:xfrm>
              <a:off x="4352925" y="3503613"/>
              <a:ext cx="127000" cy="23813"/>
            </a:xfrm>
            <a:custGeom>
              <a:avLst/>
              <a:gdLst>
                <a:gd name="T0" fmla="*/ 0 w 242"/>
                <a:gd name="T1" fmla="*/ 1 h 45"/>
                <a:gd name="T2" fmla="*/ 242 w 242"/>
                <a:gd name="T3" fmla="*/ 0 h 45"/>
                <a:gd name="T4" fmla="*/ 242 w 242"/>
                <a:gd name="T5" fmla="*/ 43 h 45"/>
                <a:gd name="T6" fmla="*/ 0 w 242"/>
                <a:gd name="T7" fmla="*/ 45 h 45"/>
                <a:gd name="T8" fmla="*/ 0 w 242"/>
                <a:gd name="T9" fmla="*/ 1 h 45"/>
              </a:gdLst>
              <a:ahLst/>
              <a:cxnLst>
                <a:cxn ang="0">
                  <a:pos x="T0" y="T1"/>
                </a:cxn>
                <a:cxn ang="0">
                  <a:pos x="T2" y="T3"/>
                </a:cxn>
                <a:cxn ang="0">
                  <a:pos x="T4" y="T5"/>
                </a:cxn>
                <a:cxn ang="0">
                  <a:pos x="T6" y="T7"/>
                </a:cxn>
                <a:cxn ang="0">
                  <a:pos x="T8" y="T9"/>
                </a:cxn>
              </a:cxnLst>
              <a:rect l="0" t="0" r="r" b="b"/>
              <a:pathLst>
                <a:path w="242" h="45">
                  <a:moveTo>
                    <a:pt x="0" y="1"/>
                  </a:moveTo>
                  <a:lnTo>
                    <a:pt x="242" y="0"/>
                  </a:lnTo>
                  <a:lnTo>
                    <a:pt x="242" y="43"/>
                  </a:lnTo>
                  <a:lnTo>
                    <a:pt x="0" y="45"/>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03" name="Freeform 237">
              <a:extLst>
                <a:ext uri="{FF2B5EF4-FFF2-40B4-BE49-F238E27FC236}">
                  <a16:creationId xmlns:a16="http://schemas.microsoft.com/office/drawing/2014/main" id="{CBFB379B-C855-4661-9C80-26D74FAABCE3}"/>
                </a:ext>
              </a:extLst>
            </p:cNvPr>
            <p:cNvSpPr>
              <a:spLocks/>
            </p:cNvSpPr>
            <p:nvPr/>
          </p:nvSpPr>
          <p:spPr bwMode="auto">
            <a:xfrm>
              <a:off x="4351338" y="3546475"/>
              <a:ext cx="128588" cy="26988"/>
            </a:xfrm>
            <a:custGeom>
              <a:avLst/>
              <a:gdLst>
                <a:gd name="T0" fmla="*/ 0 w 243"/>
                <a:gd name="T1" fmla="*/ 7 h 51"/>
                <a:gd name="T2" fmla="*/ 242 w 243"/>
                <a:gd name="T3" fmla="*/ 0 h 51"/>
                <a:gd name="T4" fmla="*/ 243 w 243"/>
                <a:gd name="T5" fmla="*/ 43 h 51"/>
                <a:gd name="T6" fmla="*/ 1 w 243"/>
                <a:gd name="T7" fmla="*/ 51 h 51"/>
                <a:gd name="T8" fmla="*/ 0 w 243"/>
                <a:gd name="T9" fmla="*/ 7 h 51"/>
              </a:gdLst>
              <a:ahLst/>
              <a:cxnLst>
                <a:cxn ang="0">
                  <a:pos x="T0" y="T1"/>
                </a:cxn>
                <a:cxn ang="0">
                  <a:pos x="T2" y="T3"/>
                </a:cxn>
                <a:cxn ang="0">
                  <a:pos x="T4" y="T5"/>
                </a:cxn>
                <a:cxn ang="0">
                  <a:pos x="T6" y="T7"/>
                </a:cxn>
                <a:cxn ang="0">
                  <a:pos x="T8" y="T9"/>
                </a:cxn>
              </a:cxnLst>
              <a:rect l="0" t="0" r="r" b="b"/>
              <a:pathLst>
                <a:path w="243" h="51">
                  <a:moveTo>
                    <a:pt x="0" y="7"/>
                  </a:moveTo>
                  <a:lnTo>
                    <a:pt x="242" y="0"/>
                  </a:lnTo>
                  <a:lnTo>
                    <a:pt x="243" y="43"/>
                  </a:lnTo>
                  <a:lnTo>
                    <a:pt x="1" y="51"/>
                  </a:lnTo>
                  <a:lnTo>
                    <a:pt x="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04" name="Freeform 238">
              <a:extLst>
                <a:ext uri="{FF2B5EF4-FFF2-40B4-BE49-F238E27FC236}">
                  <a16:creationId xmlns:a16="http://schemas.microsoft.com/office/drawing/2014/main" id="{F010FCF9-F1DF-429D-A140-3DD49D133040}"/>
                </a:ext>
              </a:extLst>
            </p:cNvPr>
            <p:cNvSpPr>
              <a:spLocks/>
            </p:cNvSpPr>
            <p:nvPr/>
          </p:nvSpPr>
          <p:spPr bwMode="auto">
            <a:xfrm>
              <a:off x="4352925" y="3589338"/>
              <a:ext cx="128588" cy="30163"/>
            </a:xfrm>
            <a:custGeom>
              <a:avLst/>
              <a:gdLst>
                <a:gd name="T0" fmla="*/ 0 w 245"/>
                <a:gd name="T1" fmla="*/ 14 h 56"/>
                <a:gd name="T2" fmla="*/ 242 w 245"/>
                <a:gd name="T3" fmla="*/ 0 h 56"/>
                <a:gd name="T4" fmla="*/ 245 w 245"/>
                <a:gd name="T5" fmla="*/ 42 h 56"/>
                <a:gd name="T6" fmla="*/ 3 w 245"/>
                <a:gd name="T7" fmla="*/ 56 h 56"/>
                <a:gd name="T8" fmla="*/ 0 w 245"/>
                <a:gd name="T9" fmla="*/ 14 h 56"/>
              </a:gdLst>
              <a:ahLst/>
              <a:cxnLst>
                <a:cxn ang="0">
                  <a:pos x="T0" y="T1"/>
                </a:cxn>
                <a:cxn ang="0">
                  <a:pos x="T2" y="T3"/>
                </a:cxn>
                <a:cxn ang="0">
                  <a:pos x="T4" y="T5"/>
                </a:cxn>
                <a:cxn ang="0">
                  <a:pos x="T6" y="T7"/>
                </a:cxn>
                <a:cxn ang="0">
                  <a:pos x="T8" y="T9"/>
                </a:cxn>
              </a:cxnLst>
              <a:rect l="0" t="0" r="r" b="b"/>
              <a:pathLst>
                <a:path w="245" h="56">
                  <a:moveTo>
                    <a:pt x="0" y="14"/>
                  </a:moveTo>
                  <a:lnTo>
                    <a:pt x="242" y="0"/>
                  </a:lnTo>
                  <a:lnTo>
                    <a:pt x="245" y="42"/>
                  </a:lnTo>
                  <a:lnTo>
                    <a:pt x="3" y="56"/>
                  </a:lnTo>
                  <a:lnTo>
                    <a:pt x="0"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05" name="Freeform 239">
              <a:extLst>
                <a:ext uri="{FF2B5EF4-FFF2-40B4-BE49-F238E27FC236}">
                  <a16:creationId xmlns:a16="http://schemas.microsoft.com/office/drawing/2014/main" id="{2860655A-E141-458E-A8A3-380B159E37C9}"/>
                </a:ext>
              </a:extLst>
            </p:cNvPr>
            <p:cNvSpPr>
              <a:spLocks/>
            </p:cNvSpPr>
            <p:nvPr/>
          </p:nvSpPr>
          <p:spPr bwMode="auto">
            <a:xfrm>
              <a:off x="4354513" y="3632200"/>
              <a:ext cx="130175" cy="33338"/>
            </a:xfrm>
            <a:custGeom>
              <a:avLst/>
              <a:gdLst>
                <a:gd name="T0" fmla="*/ 0 w 246"/>
                <a:gd name="T1" fmla="*/ 21 h 64"/>
                <a:gd name="T2" fmla="*/ 242 w 246"/>
                <a:gd name="T3" fmla="*/ 0 h 64"/>
                <a:gd name="T4" fmla="*/ 246 w 246"/>
                <a:gd name="T5" fmla="*/ 44 h 64"/>
                <a:gd name="T6" fmla="*/ 4 w 246"/>
                <a:gd name="T7" fmla="*/ 64 h 64"/>
                <a:gd name="T8" fmla="*/ 0 w 246"/>
                <a:gd name="T9" fmla="*/ 21 h 64"/>
              </a:gdLst>
              <a:ahLst/>
              <a:cxnLst>
                <a:cxn ang="0">
                  <a:pos x="T0" y="T1"/>
                </a:cxn>
                <a:cxn ang="0">
                  <a:pos x="T2" y="T3"/>
                </a:cxn>
                <a:cxn ang="0">
                  <a:pos x="T4" y="T5"/>
                </a:cxn>
                <a:cxn ang="0">
                  <a:pos x="T6" y="T7"/>
                </a:cxn>
                <a:cxn ang="0">
                  <a:pos x="T8" y="T9"/>
                </a:cxn>
              </a:cxnLst>
              <a:rect l="0" t="0" r="r" b="b"/>
              <a:pathLst>
                <a:path w="246" h="64">
                  <a:moveTo>
                    <a:pt x="0" y="21"/>
                  </a:moveTo>
                  <a:lnTo>
                    <a:pt x="242" y="0"/>
                  </a:lnTo>
                  <a:lnTo>
                    <a:pt x="246" y="44"/>
                  </a:lnTo>
                  <a:lnTo>
                    <a:pt x="4" y="64"/>
                  </a:lnTo>
                  <a:lnTo>
                    <a:pt x="0"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06" name="Freeform 240">
              <a:extLst>
                <a:ext uri="{FF2B5EF4-FFF2-40B4-BE49-F238E27FC236}">
                  <a16:creationId xmlns:a16="http://schemas.microsoft.com/office/drawing/2014/main" id="{4FF5CCFC-ECB5-44DB-992D-472A77D7290A}"/>
                </a:ext>
              </a:extLst>
            </p:cNvPr>
            <p:cNvSpPr>
              <a:spLocks/>
            </p:cNvSpPr>
            <p:nvPr/>
          </p:nvSpPr>
          <p:spPr bwMode="auto">
            <a:xfrm>
              <a:off x="4357688" y="3675063"/>
              <a:ext cx="130175" cy="38100"/>
            </a:xfrm>
            <a:custGeom>
              <a:avLst/>
              <a:gdLst>
                <a:gd name="T0" fmla="*/ 0 w 246"/>
                <a:gd name="T1" fmla="*/ 27 h 71"/>
                <a:gd name="T2" fmla="*/ 241 w 246"/>
                <a:gd name="T3" fmla="*/ 0 h 71"/>
                <a:gd name="T4" fmla="*/ 246 w 246"/>
                <a:gd name="T5" fmla="*/ 44 h 71"/>
                <a:gd name="T6" fmla="*/ 4 w 246"/>
                <a:gd name="T7" fmla="*/ 71 h 71"/>
                <a:gd name="T8" fmla="*/ 0 w 246"/>
                <a:gd name="T9" fmla="*/ 27 h 71"/>
              </a:gdLst>
              <a:ahLst/>
              <a:cxnLst>
                <a:cxn ang="0">
                  <a:pos x="T0" y="T1"/>
                </a:cxn>
                <a:cxn ang="0">
                  <a:pos x="T2" y="T3"/>
                </a:cxn>
                <a:cxn ang="0">
                  <a:pos x="T4" y="T5"/>
                </a:cxn>
                <a:cxn ang="0">
                  <a:pos x="T6" y="T7"/>
                </a:cxn>
                <a:cxn ang="0">
                  <a:pos x="T8" y="T9"/>
                </a:cxn>
              </a:cxnLst>
              <a:rect l="0" t="0" r="r" b="b"/>
              <a:pathLst>
                <a:path w="246" h="71">
                  <a:moveTo>
                    <a:pt x="0" y="27"/>
                  </a:moveTo>
                  <a:lnTo>
                    <a:pt x="241" y="0"/>
                  </a:lnTo>
                  <a:lnTo>
                    <a:pt x="246" y="44"/>
                  </a:lnTo>
                  <a:lnTo>
                    <a:pt x="4" y="71"/>
                  </a:lnTo>
                  <a:lnTo>
                    <a:pt x="0"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07" name="Freeform 241">
              <a:extLst>
                <a:ext uri="{FF2B5EF4-FFF2-40B4-BE49-F238E27FC236}">
                  <a16:creationId xmlns:a16="http://schemas.microsoft.com/office/drawing/2014/main" id="{E005A0A7-AD63-4C47-9F3E-D41D03950BFF}"/>
                </a:ext>
              </a:extLst>
            </p:cNvPr>
            <p:cNvSpPr>
              <a:spLocks/>
            </p:cNvSpPr>
            <p:nvPr/>
          </p:nvSpPr>
          <p:spPr bwMode="auto">
            <a:xfrm>
              <a:off x="4360863" y="3717925"/>
              <a:ext cx="130175" cy="41275"/>
            </a:xfrm>
            <a:custGeom>
              <a:avLst/>
              <a:gdLst>
                <a:gd name="T0" fmla="*/ 0 w 246"/>
                <a:gd name="T1" fmla="*/ 33 h 77"/>
                <a:gd name="T2" fmla="*/ 241 w 246"/>
                <a:gd name="T3" fmla="*/ 0 h 77"/>
                <a:gd name="T4" fmla="*/ 246 w 246"/>
                <a:gd name="T5" fmla="*/ 43 h 77"/>
                <a:gd name="T6" fmla="*/ 5 w 246"/>
                <a:gd name="T7" fmla="*/ 77 h 77"/>
                <a:gd name="T8" fmla="*/ 0 w 246"/>
                <a:gd name="T9" fmla="*/ 33 h 77"/>
              </a:gdLst>
              <a:ahLst/>
              <a:cxnLst>
                <a:cxn ang="0">
                  <a:pos x="T0" y="T1"/>
                </a:cxn>
                <a:cxn ang="0">
                  <a:pos x="T2" y="T3"/>
                </a:cxn>
                <a:cxn ang="0">
                  <a:pos x="T4" y="T5"/>
                </a:cxn>
                <a:cxn ang="0">
                  <a:pos x="T6" y="T7"/>
                </a:cxn>
                <a:cxn ang="0">
                  <a:pos x="T8" y="T9"/>
                </a:cxn>
              </a:cxnLst>
              <a:rect l="0" t="0" r="r" b="b"/>
              <a:pathLst>
                <a:path w="246" h="77">
                  <a:moveTo>
                    <a:pt x="0" y="33"/>
                  </a:moveTo>
                  <a:lnTo>
                    <a:pt x="241" y="0"/>
                  </a:lnTo>
                  <a:lnTo>
                    <a:pt x="246" y="43"/>
                  </a:lnTo>
                  <a:lnTo>
                    <a:pt x="5" y="77"/>
                  </a:lnTo>
                  <a:lnTo>
                    <a:pt x="0"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08" name="Freeform 242">
              <a:extLst>
                <a:ext uri="{FF2B5EF4-FFF2-40B4-BE49-F238E27FC236}">
                  <a16:creationId xmlns:a16="http://schemas.microsoft.com/office/drawing/2014/main" id="{439DA13D-CD01-4AB0-B8EE-94F785365CFF}"/>
                </a:ext>
              </a:extLst>
            </p:cNvPr>
            <p:cNvSpPr>
              <a:spLocks/>
            </p:cNvSpPr>
            <p:nvPr/>
          </p:nvSpPr>
          <p:spPr bwMode="auto">
            <a:xfrm>
              <a:off x="4367213" y="3760788"/>
              <a:ext cx="130175" cy="44450"/>
            </a:xfrm>
            <a:custGeom>
              <a:avLst/>
              <a:gdLst>
                <a:gd name="T0" fmla="*/ 0 w 246"/>
                <a:gd name="T1" fmla="*/ 39 h 83"/>
                <a:gd name="T2" fmla="*/ 240 w 246"/>
                <a:gd name="T3" fmla="*/ 0 h 83"/>
                <a:gd name="T4" fmla="*/ 246 w 246"/>
                <a:gd name="T5" fmla="*/ 43 h 83"/>
                <a:gd name="T6" fmla="*/ 6 w 246"/>
                <a:gd name="T7" fmla="*/ 83 h 83"/>
                <a:gd name="T8" fmla="*/ 0 w 246"/>
                <a:gd name="T9" fmla="*/ 39 h 83"/>
              </a:gdLst>
              <a:ahLst/>
              <a:cxnLst>
                <a:cxn ang="0">
                  <a:pos x="T0" y="T1"/>
                </a:cxn>
                <a:cxn ang="0">
                  <a:pos x="T2" y="T3"/>
                </a:cxn>
                <a:cxn ang="0">
                  <a:pos x="T4" y="T5"/>
                </a:cxn>
                <a:cxn ang="0">
                  <a:pos x="T6" y="T7"/>
                </a:cxn>
                <a:cxn ang="0">
                  <a:pos x="T8" y="T9"/>
                </a:cxn>
              </a:cxnLst>
              <a:rect l="0" t="0" r="r" b="b"/>
              <a:pathLst>
                <a:path w="246" h="83">
                  <a:moveTo>
                    <a:pt x="0" y="39"/>
                  </a:moveTo>
                  <a:lnTo>
                    <a:pt x="240" y="0"/>
                  </a:lnTo>
                  <a:lnTo>
                    <a:pt x="246" y="43"/>
                  </a:lnTo>
                  <a:lnTo>
                    <a:pt x="6" y="83"/>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09" name="Freeform 243">
              <a:extLst>
                <a:ext uri="{FF2B5EF4-FFF2-40B4-BE49-F238E27FC236}">
                  <a16:creationId xmlns:a16="http://schemas.microsoft.com/office/drawing/2014/main" id="{4783B7D8-D178-4170-91EA-2D22E280D894}"/>
                </a:ext>
              </a:extLst>
            </p:cNvPr>
            <p:cNvSpPr>
              <a:spLocks/>
            </p:cNvSpPr>
            <p:nvPr/>
          </p:nvSpPr>
          <p:spPr bwMode="auto">
            <a:xfrm>
              <a:off x="4373563" y="3803650"/>
              <a:ext cx="130175" cy="46038"/>
            </a:xfrm>
            <a:custGeom>
              <a:avLst/>
              <a:gdLst>
                <a:gd name="T0" fmla="*/ 0 w 246"/>
                <a:gd name="T1" fmla="*/ 46 h 89"/>
                <a:gd name="T2" fmla="*/ 237 w 246"/>
                <a:gd name="T3" fmla="*/ 0 h 89"/>
                <a:gd name="T4" fmla="*/ 246 w 246"/>
                <a:gd name="T5" fmla="*/ 43 h 89"/>
                <a:gd name="T6" fmla="*/ 8 w 246"/>
                <a:gd name="T7" fmla="*/ 89 h 89"/>
                <a:gd name="T8" fmla="*/ 0 w 246"/>
                <a:gd name="T9" fmla="*/ 46 h 89"/>
              </a:gdLst>
              <a:ahLst/>
              <a:cxnLst>
                <a:cxn ang="0">
                  <a:pos x="T0" y="T1"/>
                </a:cxn>
                <a:cxn ang="0">
                  <a:pos x="T2" y="T3"/>
                </a:cxn>
                <a:cxn ang="0">
                  <a:pos x="T4" y="T5"/>
                </a:cxn>
                <a:cxn ang="0">
                  <a:pos x="T6" y="T7"/>
                </a:cxn>
                <a:cxn ang="0">
                  <a:pos x="T8" y="T9"/>
                </a:cxn>
              </a:cxnLst>
              <a:rect l="0" t="0" r="r" b="b"/>
              <a:pathLst>
                <a:path w="246" h="89">
                  <a:moveTo>
                    <a:pt x="0" y="46"/>
                  </a:moveTo>
                  <a:lnTo>
                    <a:pt x="237" y="0"/>
                  </a:lnTo>
                  <a:lnTo>
                    <a:pt x="246" y="43"/>
                  </a:lnTo>
                  <a:lnTo>
                    <a:pt x="8" y="89"/>
                  </a:lnTo>
                  <a:lnTo>
                    <a:pt x="0"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10" name="Freeform 244">
              <a:extLst>
                <a:ext uri="{FF2B5EF4-FFF2-40B4-BE49-F238E27FC236}">
                  <a16:creationId xmlns:a16="http://schemas.microsoft.com/office/drawing/2014/main" id="{6BB07F85-57CF-4F78-A56B-2134C0968259}"/>
                </a:ext>
              </a:extLst>
            </p:cNvPr>
            <p:cNvSpPr>
              <a:spLocks/>
            </p:cNvSpPr>
            <p:nvPr/>
          </p:nvSpPr>
          <p:spPr bwMode="auto">
            <a:xfrm>
              <a:off x="4381500" y="3844925"/>
              <a:ext cx="130175" cy="50800"/>
            </a:xfrm>
            <a:custGeom>
              <a:avLst/>
              <a:gdLst>
                <a:gd name="T0" fmla="*/ 0 w 246"/>
                <a:gd name="T1" fmla="*/ 52 h 96"/>
                <a:gd name="T2" fmla="*/ 237 w 246"/>
                <a:gd name="T3" fmla="*/ 0 h 96"/>
                <a:gd name="T4" fmla="*/ 246 w 246"/>
                <a:gd name="T5" fmla="*/ 43 h 96"/>
                <a:gd name="T6" fmla="*/ 9 w 246"/>
                <a:gd name="T7" fmla="*/ 96 h 96"/>
                <a:gd name="T8" fmla="*/ 0 w 246"/>
                <a:gd name="T9" fmla="*/ 52 h 96"/>
              </a:gdLst>
              <a:ahLst/>
              <a:cxnLst>
                <a:cxn ang="0">
                  <a:pos x="T0" y="T1"/>
                </a:cxn>
                <a:cxn ang="0">
                  <a:pos x="T2" y="T3"/>
                </a:cxn>
                <a:cxn ang="0">
                  <a:pos x="T4" y="T5"/>
                </a:cxn>
                <a:cxn ang="0">
                  <a:pos x="T6" y="T7"/>
                </a:cxn>
                <a:cxn ang="0">
                  <a:pos x="T8" y="T9"/>
                </a:cxn>
              </a:cxnLst>
              <a:rect l="0" t="0" r="r" b="b"/>
              <a:pathLst>
                <a:path w="246" h="96">
                  <a:moveTo>
                    <a:pt x="0" y="52"/>
                  </a:moveTo>
                  <a:lnTo>
                    <a:pt x="237" y="0"/>
                  </a:lnTo>
                  <a:lnTo>
                    <a:pt x="246" y="43"/>
                  </a:lnTo>
                  <a:lnTo>
                    <a:pt x="9" y="96"/>
                  </a:lnTo>
                  <a:lnTo>
                    <a:pt x="0"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11" name="Freeform 245">
              <a:extLst>
                <a:ext uri="{FF2B5EF4-FFF2-40B4-BE49-F238E27FC236}">
                  <a16:creationId xmlns:a16="http://schemas.microsoft.com/office/drawing/2014/main" id="{167AAF97-2577-4832-9C3C-B175B6731C30}"/>
                </a:ext>
              </a:extLst>
            </p:cNvPr>
            <p:cNvSpPr>
              <a:spLocks/>
            </p:cNvSpPr>
            <p:nvPr/>
          </p:nvSpPr>
          <p:spPr bwMode="auto">
            <a:xfrm>
              <a:off x="4389438" y="3887788"/>
              <a:ext cx="130175" cy="53975"/>
            </a:xfrm>
            <a:custGeom>
              <a:avLst/>
              <a:gdLst>
                <a:gd name="T0" fmla="*/ 0 w 246"/>
                <a:gd name="T1" fmla="*/ 57 h 100"/>
                <a:gd name="T2" fmla="*/ 235 w 246"/>
                <a:gd name="T3" fmla="*/ 0 h 100"/>
                <a:gd name="T4" fmla="*/ 246 w 246"/>
                <a:gd name="T5" fmla="*/ 42 h 100"/>
                <a:gd name="T6" fmla="*/ 10 w 246"/>
                <a:gd name="T7" fmla="*/ 100 h 100"/>
                <a:gd name="T8" fmla="*/ 0 w 246"/>
                <a:gd name="T9" fmla="*/ 57 h 100"/>
              </a:gdLst>
              <a:ahLst/>
              <a:cxnLst>
                <a:cxn ang="0">
                  <a:pos x="T0" y="T1"/>
                </a:cxn>
                <a:cxn ang="0">
                  <a:pos x="T2" y="T3"/>
                </a:cxn>
                <a:cxn ang="0">
                  <a:pos x="T4" y="T5"/>
                </a:cxn>
                <a:cxn ang="0">
                  <a:pos x="T6" y="T7"/>
                </a:cxn>
                <a:cxn ang="0">
                  <a:pos x="T8" y="T9"/>
                </a:cxn>
              </a:cxnLst>
              <a:rect l="0" t="0" r="r" b="b"/>
              <a:pathLst>
                <a:path w="246" h="100">
                  <a:moveTo>
                    <a:pt x="0" y="57"/>
                  </a:moveTo>
                  <a:lnTo>
                    <a:pt x="235" y="0"/>
                  </a:lnTo>
                  <a:lnTo>
                    <a:pt x="246" y="42"/>
                  </a:lnTo>
                  <a:lnTo>
                    <a:pt x="10" y="100"/>
                  </a:lnTo>
                  <a:lnTo>
                    <a:pt x="0"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12" name="Freeform 246">
              <a:extLst>
                <a:ext uri="{FF2B5EF4-FFF2-40B4-BE49-F238E27FC236}">
                  <a16:creationId xmlns:a16="http://schemas.microsoft.com/office/drawing/2014/main" id="{CAFA0375-22D4-4960-A0D7-8186CFFC89EF}"/>
                </a:ext>
              </a:extLst>
            </p:cNvPr>
            <p:cNvSpPr>
              <a:spLocks/>
            </p:cNvSpPr>
            <p:nvPr/>
          </p:nvSpPr>
          <p:spPr bwMode="auto">
            <a:xfrm>
              <a:off x="4400550" y="3930650"/>
              <a:ext cx="128588" cy="55563"/>
            </a:xfrm>
            <a:custGeom>
              <a:avLst/>
              <a:gdLst>
                <a:gd name="T0" fmla="*/ 0 w 245"/>
                <a:gd name="T1" fmla="*/ 64 h 106"/>
                <a:gd name="T2" fmla="*/ 233 w 245"/>
                <a:gd name="T3" fmla="*/ 0 h 106"/>
                <a:gd name="T4" fmla="*/ 245 w 245"/>
                <a:gd name="T5" fmla="*/ 41 h 106"/>
                <a:gd name="T6" fmla="*/ 11 w 245"/>
                <a:gd name="T7" fmla="*/ 106 h 106"/>
                <a:gd name="T8" fmla="*/ 0 w 245"/>
                <a:gd name="T9" fmla="*/ 64 h 106"/>
              </a:gdLst>
              <a:ahLst/>
              <a:cxnLst>
                <a:cxn ang="0">
                  <a:pos x="T0" y="T1"/>
                </a:cxn>
                <a:cxn ang="0">
                  <a:pos x="T2" y="T3"/>
                </a:cxn>
                <a:cxn ang="0">
                  <a:pos x="T4" y="T5"/>
                </a:cxn>
                <a:cxn ang="0">
                  <a:pos x="T6" y="T7"/>
                </a:cxn>
                <a:cxn ang="0">
                  <a:pos x="T8" y="T9"/>
                </a:cxn>
              </a:cxnLst>
              <a:rect l="0" t="0" r="r" b="b"/>
              <a:pathLst>
                <a:path w="245" h="106">
                  <a:moveTo>
                    <a:pt x="0" y="64"/>
                  </a:moveTo>
                  <a:lnTo>
                    <a:pt x="233" y="0"/>
                  </a:lnTo>
                  <a:lnTo>
                    <a:pt x="245" y="41"/>
                  </a:lnTo>
                  <a:lnTo>
                    <a:pt x="11" y="106"/>
                  </a:lnTo>
                  <a:lnTo>
                    <a:pt x="0"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13" name="Freeform 247">
              <a:extLst>
                <a:ext uri="{FF2B5EF4-FFF2-40B4-BE49-F238E27FC236}">
                  <a16:creationId xmlns:a16="http://schemas.microsoft.com/office/drawing/2014/main" id="{209EAB7C-4C19-488E-9C24-26E2762FAE09}"/>
                </a:ext>
              </a:extLst>
            </p:cNvPr>
            <p:cNvSpPr>
              <a:spLocks/>
            </p:cNvSpPr>
            <p:nvPr/>
          </p:nvSpPr>
          <p:spPr bwMode="auto">
            <a:xfrm>
              <a:off x="4410075" y="3971925"/>
              <a:ext cx="130175" cy="58738"/>
            </a:xfrm>
            <a:custGeom>
              <a:avLst/>
              <a:gdLst>
                <a:gd name="T0" fmla="*/ 0 w 245"/>
                <a:gd name="T1" fmla="*/ 71 h 113"/>
                <a:gd name="T2" fmla="*/ 234 w 245"/>
                <a:gd name="T3" fmla="*/ 0 h 113"/>
                <a:gd name="T4" fmla="*/ 245 w 245"/>
                <a:gd name="T5" fmla="*/ 41 h 113"/>
                <a:gd name="T6" fmla="*/ 13 w 245"/>
                <a:gd name="T7" fmla="*/ 113 h 113"/>
                <a:gd name="T8" fmla="*/ 0 w 245"/>
                <a:gd name="T9" fmla="*/ 71 h 113"/>
              </a:gdLst>
              <a:ahLst/>
              <a:cxnLst>
                <a:cxn ang="0">
                  <a:pos x="T0" y="T1"/>
                </a:cxn>
                <a:cxn ang="0">
                  <a:pos x="T2" y="T3"/>
                </a:cxn>
                <a:cxn ang="0">
                  <a:pos x="T4" y="T5"/>
                </a:cxn>
                <a:cxn ang="0">
                  <a:pos x="T6" y="T7"/>
                </a:cxn>
                <a:cxn ang="0">
                  <a:pos x="T8" y="T9"/>
                </a:cxn>
              </a:cxnLst>
              <a:rect l="0" t="0" r="r" b="b"/>
              <a:pathLst>
                <a:path w="245" h="113">
                  <a:moveTo>
                    <a:pt x="0" y="71"/>
                  </a:moveTo>
                  <a:lnTo>
                    <a:pt x="234" y="0"/>
                  </a:lnTo>
                  <a:lnTo>
                    <a:pt x="245" y="41"/>
                  </a:lnTo>
                  <a:lnTo>
                    <a:pt x="13" y="113"/>
                  </a:lnTo>
                  <a:lnTo>
                    <a:pt x="0" y="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14" name="Freeform 248">
              <a:extLst>
                <a:ext uri="{FF2B5EF4-FFF2-40B4-BE49-F238E27FC236}">
                  <a16:creationId xmlns:a16="http://schemas.microsoft.com/office/drawing/2014/main" id="{4F6CEB5D-973B-4C45-80A5-9CFA4ED06EDB}"/>
                </a:ext>
              </a:extLst>
            </p:cNvPr>
            <p:cNvSpPr>
              <a:spLocks/>
            </p:cNvSpPr>
            <p:nvPr/>
          </p:nvSpPr>
          <p:spPr bwMode="auto">
            <a:xfrm>
              <a:off x="4424363" y="4013200"/>
              <a:ext cx="128588" cy="63500"/>
            </a:xfrm>
            <a:custGeom>
              <a:avLst/>
              <a:gdLst>
                <a:gd name="T0" fmla="*/ 0 w 243"/>
                <a:gd name="T1" fmla="*/ 77 h 120"/>
                <a:gd name="T2" fmla="*/ 229 w 243"/>
                <a:gd name="T3" fmla="*/ 0 h 120"/>
                <a:gd name="T4" fmla="*/ 243 w 243"/>
                <a:gd name="T5" fmla="*/ 41 h 120"/>
                <a:gd name="T6" fmla="*/ 13 w 243"/>
                <a:gd name="T7" fmla="*/ 120 h 120"/>
                <a:gd name="T8" fmla="*/ 0 w 243"/>
                <a:gd name="T9" fmla="*/ 77 h 120"/>
              </a:gdLst>
              <a:ahLst/>
              <a:cxnLst>
                <a:cxn ang="0">
                  <a:pos x="T0" y="T1"/>
                </a:cxn>
                <a:cxn ang="0">
                  <a:pos x="T2" y="T3"/>
                </a:cxn>
                <a:cxn ang="0">
                  <a:pos x="T4" y="T5"/>
                </a:cxn>
                <a:cxn ang="0">
                  <a:pos x="T6" y="T7"/>
                </a:cxn>
                <a:cxn ang="0">
                  <a:pos x="T8" y="T9"/>
                </a:cxn>
              </a:cxnLst>
              <a:rect l="0" t="0" r="r" b="b"/>
              <a:pathLst>
                <a:path w="243" h="120">
                  <a:moveTo>
                    <a:pt x="0" y="77"/>
                  </a:moveTo>
                  <a:lnTo>
                    <a:pt x="229" y="0"/>
                  </a:lnTo>
                  <a:lnTo>
                    <a:pt x="243" y="41"/>
                  </a:lnTo>
                  <a:lnTo>
                    <a:pt x="13" y="120"/>
                  </a:lnTo>
                  <a:lnTo>
                    <a:pt x="0" y="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15" name="Freeform 249">
              <a:extLst>
                <a:ext uri="{FF2B5EF4-FFF2-40B4-BE49-F238E27FC236}">
                  <a16:creationId xmlns:a16="http://schemas.microsoft.com/office/drawing/2014/main" id="{214C0923-74B2-4D7B-9511-141EDA37E001}"/>
                </a:ext>
              </a:extLst>
            </p:cNvPr>
            <p:cNvSpPr>
              <a:spLocks/>
            </p:cNvSpPr>
            <p:nvPr/>
          </p:nvSpPr>
          <p:spPr bwMode="auto">
            <a:xfrm>
              <a:off x="4437063" y="4054475"/>
              <a:ext cx="128588" cy="65088"/>
            </a:xfrm>
            <a:custGeom>
              <a:avLst/>
              <a:gdLst>
                <a:gd name="T0" fmla="*/ 0 w 242"/>
                <a:gd name="T1" fmla="*/ 83 h 124"/>
                <a:gd name="T2" fmla="*/ 228 w 242"/>
                <a:gd name="T3" fmla="*/ 0 h 124"/>
                <a:gd name="T4" fmla="*/ 242 w 242"/>
                <a:gd name="T5" fmla="*/ 39 h 124"/>
                <a:gd name="T6" fmla="*/ 14 w 242"/>
                <a:gd name="T7" fmla="*/ 124 h 124"/>
                <a:gd name="T8" fmla="*/ 0 w 242"/>
                <a:gd name="T9" fmla="*/ 83 h 124"/>
              </a:gdLst>
              <a:ahLst/>
              <a:cxnLst>
                <a:cxn ang="0">
                  <a:pos x="T0" y="T1"/>
                </a:cxn>
                <a:cxn ang="0">
                  <a:pos x="T2" y="T3"/>
                </a:cxn>
                <a:cxn ang="0">
                  <a:pos x="T4" y="T5"/>
                </a:cxn>
                <a:cxn ang="0">
                  <a:pos x="T6" y="T7"/>
                </a:cxn>
                <a:cxn ang="0">
                  <a:pos x="T8" y="T9"/>
                </a:cxn>
              </a:cxnLst>
              <a:rect l="0" t="0" r="r" b="b"/>
              <a:pathLst>
                <a:path w="242" h="124">
                  <a:moveTo>
                    <a:pt x="0" y="83"/>
                  </a:moveTo>
                  <a:lnTo>
                    <a:pt x="228" y="0"/>
                  </a:lnTo>
                  <a:lnTo>
                    <a:pt x="242" y="39"/>
                  </a:lnTo>
                  <a:lnTo>
                    <a:pt x="14" y="124"/>
                  </a:lnTo>
                  <a:lnTo>
                    <a:pt x="0" y="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16" name="Freeform 250">
              <a:extLst>
                <a:ext uri="{FF2B5EF4-FFF2-40B4-BE49-F238E27FC236}">
                  <a16:creationId xmlns:a16="http://schemas.microsoft.com/office/drawing/2014/main" id="{DB2BC48F-4CBA-4D60-ADD8-0756B07BFEC0}"/>
                </a:ext>
              </a:extLst>
            </p:cNvPr>
            <p:cNvSpPr>
              <a:spLocks/>
            </p:cNvSpPr>
            <p:nvPr/>
          </p:nvSpPr>
          <p:spPr bwMode="auto">
            <a:xfrm>
              <a:off x="4451350" y="4094163"/>
              <a:ext cx="128588" cy="69850"/>
            </a:xfrm>
            <a:custGeom>
              <a:avLst/>
              <a:gdLst>
                <a:gd name="T0" fmla="*/ 0 w 242"/>
                <a:gd name="T1" fmla="*/ 89 h 130"/>
                <a:gd name="T2" fmla="*/ 227 w 242"/>
                <a:gd name="T3" fmla="*/ 0 h 130"/>
                <a:gd name="T4" fmla="*/ 242 w 242"/>
                <a:gd name="T5" fmla="*/ 40 h 130"/>
                <a:gd name="T6" fmla="*/ 16 w 242"/>
                <a:gd name="T7" fmla="*/ 130 h 130"/>
                <a:gd name="T8" fmla="*/ 0 w 242"/>
                <a:gd name="T9" fmla="*/ 89 h 130"/>
              </a:gdLst>
              <a:ahLst/>
              <a:cxnLst>
                <a:cxn ang="0">
                  <a:pos x="T0" y="T1"/>
                </a:cxn>
                <a:cxn ang="0">
                  <a:pos x="T2" y="T3"/>
                </a:cxn>
                <a:cxn ang="0">
                  <a:pos x="T4" y="T5"/>
                </a:cxn>
                <a:cxn ang="0">
                  <a:pos x="T6" y="T7"/>
                </a:cxn>
                <a:cxn ang="0">
                  <a:pos x="T8" y="T9"/>
                </a:cxn>
              </a:cxnLst>
              <a:rect l="0" t="0" r="r" b="b"/>
              <a:pathLst>
                <a:path w="242" h="130">
                  <a:moveTo>
                    <a:pt x="0" y="89"/>
                  </a:moveTo>
                  <a:lnTo>
                    <a:pt x="227" y="0"/>
                  </a:lnTo>
                  <a:lnTo>
                    <a:pt x="242" y="40"/>
                  </a:lnTo>
                  <a:lnTo>
                    <a:pt x="16" y="130"/>
                  </a:lnTo>
                  <a:lnTo>
                    <a:pt x="0" y="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17" name="Freeform 251">
              <a:extLst>
                <a:ext uri="{FF2B5EF4-FFF2-40B4-BE49-F238E27FC236}">
                  <a16:creationId xmlns:a16="http://schemas.microsoft.com/office/drawing/2014/main" id="{0B85D9F2-E273-46A2-9008-F44A50A89D9D}"/>
                </a:ext>
              </a:extLst>
            </p:cNvPr>
            <p:cNvSpPr>
              <a:spLocks/>
            </p:cNvSpPr>
            <p:nvPr/>
          </p:nvSpPr>
          <p:spPr bwMode="auto">
            <a:xfrm>
              <a:off x="4467225" y="4135438"/>
              <a:ext cx="127000" cy="71438"/>
            </a:xfrm>
            <a:custGeom>
              <a:avLst/>
              <a:gdLst>
                <a:gd name="T0" fmla="*/ 0 w 241"/>
                <a:gd name="T1" fmla="*/ 96 h 136"/>
                <a:gd name="T2" fmla="*/ 224 w 241"/>
                <a:gd name="T3" fmla="*/ 0 h 136"/>
                <a:gd name="T4" fmla="*/ 241 w 241"/>
                <a:gd name="T5" fmla="*/ 40 h 136"/>
                <a:gd name="T6" fmla="*/ 16 w 241"/>
                <a:gd name="T7" fmla="*/ 136 h 136"/>
                <a:gd name="T8" fmla="*/ 0 w 241"/>
                <a:gd name="T9" fmla="*/ 96 h 136"/>
              </a:gdLst>
              <a:ahLst/>
              <a:cxnLst>
                <a:cxn ang="0">
                  <a:pos x="T0" y="T1"/>
                </a:cxn>
                <a:cxn ang="0">
                  <a:pos x="T2" y="T3"/>
                </a:cxn>
                <a:cxn ang="0">
                  <a:pos x="T4" y="T5"/>
                </a:cxn>
                <a:cxn ang="0">
                  <a:pos x="T6" y="T7"/>
                </a:cxn>
                <a:cxn ang="0">
                  <a:pos x="T8" y="T9"/>
                </a:cxn>
              </a:cxnLst>
              <a:rect l="0" t="0" r="r" b="b"/>
              <a:pathLst>
                <a:path w="241" h="136">
                  <a:moveTo>
                    <a:pt x="0" y="96"/>
                  </a:moveTo>
                  <a:lnTo>
                    <a:pt x="224" y="0"/>
                  </a:lnTo>
                  <a:lnTo>
                    <a:pt x="241" y="40"/>
                  </a:lnTo>
                  <a:lnTo>
                    <a:pt x="16" y="136"/>
                  </a:lnTo>
                  <a:lnTo>
                    <a:pt x="0"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18" name="Freeform 252">
              <a:extLst>
                <a:ext uri="{FF2B5EF4-FFF2-40B4-BE49-F238E27FC236}">
                  <a16:creationId xmlns:a16="http://schemas.microsoft.com/office/drawing/2014/main" id="{8663AD5A-A637-43C7-91F9-EA7D3DE2C01B}"/>
                </a:ext>
              </a:extLst>
            </p:cNvPr>
            <p:cNvSpPr>
              <a:spLocks/>
            </p:cNvSpPr>
            <p:nvPr/>
          </p:nvSpPr>
          <p:spPr bwMode="auto">
            <a:xfrm>
              <a:off x="4484688" y="4175125"/>
              <a:ext cx="125413" cy="74613"/>
            </a:xfrm>
            <a:custGeom>
              <a:avLst/>
              <a:gdLst>
                <a:gd name="T0" fmla="*/ 0 w 239"/>
                <a:gd name="T1" fmla="*/ 101 h 141"/>
                <a:gd name="T2" fmla="*/ 221 w 239"/>
                <a:gd name="T3" fmla="*/ 0 h 141"/>
                <a:gd name="T4" fmla="*/ 239 w 239"/>
                <a:gd name="T5" fmla="*/ 39 h 141"/>
                <a:gd name="T6" fmla="*/ 18 w 239"/>
                <a:gd name="T7" fmla="*/ 141 h 141"/>
                <a:gd name="T8" fmla="*/ 0 w 239"/>
                <a:gd name="T9" fmla="*/ 101 h 141"/>
              </a:gdLst>
              <a:ahLst/>
              <a:cxnLst>
                <a:cxn ang="0">
                  <a:pos x="T0" y="T1"/>
                </a:cxn>
                <a:cxn ang="0">
                  <a:pos x="T2" y="T3"/>
                </a:cxn>
                <a:cxn ang="0">
                  <a:pos x="T4" y="T5"/>
                </a:cxn>
                <a:cxn ang="0">
                  <a:pos x="T6" y="T7"/>
                </a:cxn>
                <a:cxn ang="0">
                  <a:pos x="T8" y="T9"/>
                </a:cxn>
              </a:cxnLst>
              <a:rect l="0" t="0" r="r" b="b"/>
              <a:pathLst>
                <a:path w="239" h="141">
                  <a:moveTo>
                    <a:pt x="0" y="101"/>
                  </a:moveTo>
                  <a:lnTo>
                    <a:pt x="221" y="0"/>
                  </a:lnTo>
                  <a:lnTo>
                    <a:pt x="239" y="39"/>
                  </a:lnTo>
                  <a:lnTo>
                    <a:pt x="18" y="141"/>
                  </a:lnTo>
                  <a:lnTo>
                    <a:pt x="0"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19" name="Freeform 253">
              <a:extLst>
                <a:ext uri="{FF2B5EF4-FFF2-40B4-BE49-F238E27FC236}">
                  <a16:creationId xmlns:a16="http://schemas.microsoft.com/office/drawing/2014/main" id="{EB8BFD1E-5412-45B6-BA09-FC3944DE867A}"/>
                </a:ext>
              </a:extLst>
            </p:cNvPr>
            <p:cNvSpPr>
              <a:spLocks/>
            </p:cNvSpPr>
            <p:nvPr/>
          </p:nvSpPr>
          <p:spPr bwMode="auto">
            <a:xfrm>
              <a:off x="4502150" y="4214813"/>
              <a:ext cx="125413" cy="77788"/>
            </a:xfrm>
            <a:custGeom>
              <a:avLst/>
              <a:gdLst>
                <a:gd name="T0" fmla="*/ 0 w 237"/>
                <a:gd name="T1" fmla="*/ 108 h 147"/>
                <a:gd name="T2" fmla="*/ 218 w 237"/>
                <a:gd name="T3" fmla="*/ 0 h 147"/>
                <a:gd name="T4" fmla="*/ 237 w 237"/>
                <a:gd name="T5" fmla="*/ 40 h 147"/>
                <a:gd name="T6" fmla="*/ 18 w 237"/>
                <a:gd name="T7" fmla="*/ 147 h 147"/>
                <a:gd name="T8" fmla="*/ 0 w 237"/>
                <a:gd name="T9" fmla="*/ 108 h 147"/>
              </a:gdLst>
              <a:ahLst/>
              <a:cxnLst>
                <a:cxn ang="0">
                  <a:pos x="T0" y="T1"/>
                </a:cxn>
                <a:cxn ang="0">
                  <a:pos x="T2" y="T3"/>
                </a:cxn>
                <a:cxn ang="0">
                  <a:pos x="T4" y="T5"/>
                </a:cxn>
                <a:cxn ang="0">
                  <a:pos x="T6" y="T7"/>
                </a:cxn>
                <a:cxn ang="0">
                  <a:pos x="T8" y="T9"/>
                </a:cxn>
              </a:cxnLst>
              <a:rect l="0" t="0" r="r" b="b"/>
              <a:pathLst>
                <a:path w="237" h="147">
                  <a:moveTo>
                    <a:pt x="0" y="108"/>
                  </a:moveTo>
                  <a:lnTo>
                    <a:pt x="218" y="0"/>
                  </a:lnTo>
                  <a:lnTo>
                    <a:pt x="237" y="40"/>
                  </a:lnTo>
                  <a:lnTo>
                    <a:pt x="18" y="147"/>
                  </a:lnTo>
                  <a:lnTo>
                    <a:pt x="0" y="1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20" name="Freeform 254">
              <a:extLst>
                <a:ext uri="{FF2B5EF4-FFF2-40B4-BE49-F238E27FC236}">
                  <a16:creationId xmlns:a16="http://schemas.microsoft.com/office/drawing/2014/main" id="{19ADA339-FF5C-4630-BDB7-06ECFE852ED2}"/>
                </a:ext>
              </a:extLst>
            </p:cNvPr>
            <p:cNvSpPr>
              <a:spLocks/>
            </p:cNvSpPr>
            <p:nvPr/>
          </p:nvSpPr>
          <p:spPr bwMode="auto">
            <a:xfrm>
              <a:off x="4521200" y="4252913"/>
              <a:ext cx="125413" cy="80963"/>
            </a:xfrm>
            <a:custGeom>
              <a:avLst/>
              <a:gdLst>
                <a:gd name="T0" fmla="*/ 0 w 236"/>
                <a:gd name="T1" fmla="*/ 113 h 152"/>
                <a:gd name="T2" fmla="*/ 215 w 236"/>
                <a:gd name="T3" fmla="*/ 0 h 152"/>
                <a:gd name="T4" fmla="*/ 236 w 236"/>
                <a:gd name="T5" fmla="*/ 39 h 152"/>
                <a:gd name="T6" fmla="*/ 19 w 236"/>
                <a:gd name="T7" fmla="*/ 152 h 152"/>
                <a:gd name="T8" fmla="*/ 0 w 236"/>
                <a:gd name="T9" fmla="*/ 113 h 152"/>
              </a:gdLst>
              <a:ahLst/>
              <a:cxnLst>
                <a:cxn ang="0">
                  <a:pos x="T0" y="T1"/>
                </a:cxn>
                <a:cxn ang="0">
                  <a:pos x="T2" y="T3"/>
                </a:cxn>
                <a:cxn ang="0">
                  <a:pos x="T4" y="T5"/>
                </a:cxn>
                <a:cxn ang="0">
                  <a:pos x="T6" y="T7"/>
                </a:cxn>
                <a:cxn ang="0">
                  <a:pos x="T8" y="T9"/>
                </a:cxn>
              </a:cxnLst>
              <a:rect l="0" t="0" r="r" b="b"/>
              <a:pathLst>
                <a:path w="236" h="152">
                  <a:moveTo>
                    <a:pt x="0" y="113"/>
                  </a:moveTo>
                  <a:lnTo>
                    <a:pt x="215" y="0"/>
                  </a:lnTo>
                  <a:lnTo>
                    <a:pt x="236" y="39"/>
                  </a:lnTo>
                  <a:lnTo>
                    <a:pt x="19" y="152"/>
                  </a:lnTo>
                  <a:lnTo>
                    <a:pt x="0" y="1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21" name="Freeform 255">
              <a:extLst>
                <a:ext uri="{FF2B5EF4-FFF2-40B4-BE49-F238E27FC236}">
                  <a16:creationId xmlns:a16="http://schemas.microsoft.com/office/drawing/2014/main" id="{B0839CA3-D80D-40F6-BE2F-D09CA813D1B6}"/>
                </a:ext>
              </a:extLst>
            </p:cNvPr>
            <p:cNvSpPr>
              <a:spLocks/>
            </p:cNvSpPr>
            <p:nvPr/>
          </p:nvSpPr>
          <p:spPr bwMode="auto">
            <a:xfrm>
              <a:off x="4541838" y="4292600"/>
              <a:ext cx="123825" cy="82550"/>
            </a:xfrm>
            <a:custGeom>
              <a:avLst/>
              <a:gdLst>
                <a:gd name="T0" fmla="*/ 0 w 233"/>
                <a:gd name="T1" fmla="*/ 120 h 157"/>
                <a:gd name="T2" fmla="*/ 212 w 233"/>
                <a:gd name="T3" fmla="*/ 0 h 157"/>
                <a:gd name="T4" fmla="*/ 233 w 233"/>
                <a:gd name="T5" fmla="*/ 39 h 157"/>
                <a:gd name="T6" fmla="*/ 20 w 233"/>
                <a:gd name="T7" fmla="*/ 157 h 157"/>
                <a:gd name="T8" fmla="*/ 0 w 233"/>
                <a:gd name="T9" fmla="*/ 120 h 157"/>
              </a:gdLst>
              <a:ahLst/>
              <a:cxnLst>
                <a:cxn ang="0">
                  <a:pos x="T0" y="T1"/>
                </a:cxn>
                <a:cxn ang="0">
                  <a:pos x="T2" y="T3"/>
                </a:cxn>
                <a:cxn ang="0">
                  <a:pos x="T4" y="T5"/>
                </a:cxn>
                <a:cxn ang="0">
                  <a:pos x="T6" y="T7"/>
                </a:cxn>
                <a:cxn ang="0">
                  <a:pos x="T8" y="T9"/>
                </a:cxn>
              </a:cxnLst>
              <a:rect l="0" t="0" r="r" b="b"/>
              <a:pathLst>
                <a:path w="233" h="157">
                  <a:moveTo>
                    <a:pt x="0" y="120"/>
                  </a:moveTo>
                  <a:lnTo>
                    <a:pt x="212" y="0"/>
                  </a:lnTo>
                  <a:lnTo>
                    <a:pt x="233" y="39"/>
                  </a:lnTo>
                  <a:lnTo>
                    <a:pt x="20" y="157"/>
                  </a:lnTo>
                  <a:lnTo>
                    <a:pt x="0" y="1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22" name="Freeform 256">
              <a:extLst>
                <a:ext uri="{FF2B5EF4-FFF2-40B4-BE49-F238E27FC236}">
                  <a16:creationId xmlns:a16="http://schemas.microsoft.com/office/drawing/2014/main" id="{A0D655E8-A10A-4F64-A9F4-A3A83C95C2F2}"/>
                </a:ext>
              </a:extLst>
            </p:cNvPr>
            <p:cNvSpPr>
              <a:spLocks/>
            </p:cNvSpPr>
            <p:nvPr/>
          </p:nvSpPr>
          <p:spPr bwMode="auto">
            <a:xfrm>
              <a:off x="4562475" y="4330700"/>
              <a:ext cx="122238" cy="85725"/>
            </a:xfrm>
            <a:custGeom>
              <a:avLst/>
              <a:gdLst>
                <a:gd name="T0" fmla="*/ 0 w 231"/>
                <a:gd name="T1" fmla="*/ 125 h 162"/>
                <a:gd name="T2" fmla="*/ 211 w 231"/>
                <a:gd name="T3" fmla="*/ 0 h 162"/>
                <a:gd name="T4" fmla="*/ 231 w 231"/>
                <a:gd name="T5" fmla="*/ 37 h 162"/>
                <a:gd name="T6" fmla="*/ 22 w 231"/>
                <a:gd name="T7" fmla="*/ 162 h 162"/>
                <a:gd name="T8" fmla="*/ 0 w 231"/>
                <a:gd name="T9" fmla="*/ 125 h 162"/>
              </a:gdLst>
              <a:ahLst/>
              <a:cxnLst>
                <a:cxn ang="0">
                  <a:pos x="T0" y="T1"/>
                </a:cxn>
                <a:cxn ang="0">
                  <a:pos x="T2" y="T3"/>
                </a:cxn>
                <a:cxn ang="0">
                  <a:pos x="T4" y="T5"/>
                </a:cxn>
                <a:cxn ang="0">
                  <a:pos x="T6" y="T7"/>
                </a:cxn>
                <a:cxn ang="0">
                  <a:pos x="T8" y="T9"/>
                </a:cxn>
              </a:cxnLst>
              <a:rect l="0" t="0" r="r" b="b"/>
              <a:pathLst>
                <a:path w="231" h="162">
                  <a:moveTo>
                    <a:pt x="0" y="125"/>
                  </a:moveTo>
                  <a:lnTo>
                    <a:pt x="211" y="0"/>
                  </a:lnTo>
                  <a:lnTo>
                    <a:pt x="231" y="37"/>
                  </a:lnTo>
                  <a:lnTo>
                    <a:pt x="22" y="162"/>
                  </a:lnTo>
                  <a:lnTo>
                    <a:pt x="0" y="1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23" name="Freeform 257">
              <a:extLst>
                <a:ext uri="{FF2B5EF4-FFF2-40B4-BE49-F238E27FC236}">
                  <a16:creationId xmlns:a16="http://schemas.microsoft.com/office/drawing/2014/main" id="{4AAACA8B-D04E-4FC0-A69E-23F0BDDE4C73}"/>
                </a:ext>
              </a:extLst>
            </p:cNvPr>
            <p:cNvSpPr>
              <a:spLocks/>
            </p:cNvSpPr>
            <p:nvPr/>
          </p:nvSpPr>
          <p:spPr bwMode="auto">
            <a:xfrm>
              <a:off x="4584700" y="4367213"/>
              <a:ext cx="120650" cy="88900"/>
            </a:xfrm>
            <a:custGeom>
              <a:avLst/>
              <a:gdLst>
                <a:gd name="T0" fmla="*/ 0 w 228"/>
                <a:gd name="T1" fmla="*/ 130 h 168"/>
                <a:gd name="T2" fmla="*/ 206 w 228"/>
                <a:gd name="T3" fmla="*/ 0 h 168"/>
                <a:gd name="T4" fmla="*/ 228 w 228"/>
                <a:gd name="T5" fmla="*/ 37 h 168"/>
                <a:gd name="T6" fmla="*/ 23 w 228"/>
                <a:gd name="T7" fmla="*/ 168 h 168"/>
                <a:gd name="T8" fmla="*/ 0 w 228"/>
                <a:gd name="T9" fmla="*/ 130 h 168"/>
              </a:gdLst>
              <a:ahLst/>
              <a:cxnLst>
                <a:cxn ang="0">
                  <a:pos x="T0" y="T1"/>
                </a:cxn>
                <a:cxn ang="0">
                  <a:pos x="T2" y="T3"/>
                </a:cxn>
                <a:cxn ang="0">
                  <a:pos x="T4" y="T5"/>
                </a:cxn>
                <a:cxn ang="0">
                  <a:pos x="T6" y="T7"/>
                </a:cxn>
                <a:cxn ang="0">
                  <a:pos x="T8" y="T9"/>
                </a:cxn>
              </a:cxnLst>
              <a:rect l="0" t="0" r="r" b="b"/>
              <a:pathLst>
                <a:path w="228" h="168">
                  <a:moveTo>
                    <a:pt x="0" y="130"/>
                  </a:moveTo>
                  <a:lnTo>
                    <a:pt x="206" y="0"/>
                  </a:lnTo>
                  <a:lnTo>
                    <a:pt x="228" y="37"/>
                  </a:lnTo>
                  <a:lnTo>
                    <a:pt x="23" y="168"/>
                  </a:lnTo>
                  <a:lnTo>
                    <a:pt x="0" y="1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24" name="Freeform 258">
              <a:extLst>
                <a:ext uri="{FF2B5EF4-FFF2-40B4-BE49-F238E27FC236}">
                  <a16:creationId xmlns:a16="http://schemas.microsoft.com/office/drawing/2014/main" id="{8C028631-5B4B-4D1F-9E91-B71909FAB356}"/>
                </a:ext>
              </a:extLst>
            </p:cNvPr>
            <p:cNvSpPr>
              <a:spLocks/>
            </p:cNvSpPr>
            <p:nvPr/>
          </p:nvSpPr>
          <p:spPr bwMode="auto">
            <a:xfrm>
              <a:off x="4608513" y="4405313"/>
              <a:ext cx="119063" cy="90488"/>
            </a:xfrm>
            <a:custGeom>
              <a:avLst/>
              <a:gdLst>
                <a:gd name="T0" fmla="*/ 0 w 227"/>
                <a:gd name="T1" fmla="*/ 136 h 172"/>
                <a:gd name="T2" fmla="*/ 204 w 227"/>
                <a:gd name="T3" fmla="*/ 0 h 172"/>
                <a:gd name="T4" fmla="*/ 227 w 227"/>
                <a:gd name="T5" fmla="*/ 36 h 172"/>
                <a:gd name="T6" fmla="*/ 25 w 227"/>
                <a:gd name="T7" fmla="*/ 172 h 172"/>
                <a:gd name="T8" fmla="*/ 0 w 227"/>
                <a:gd name="T9" fmla="*/ 136 h 172"/>
              </a:gdLst>
              <a:ahLst/>
              <a:cxnLst>
                <a:cxn ang="0">
                  <a:pos x="T0" y="T1"/>
                </a:cxn>
                <a:cxn ang="0">
                  <a:pos x="T2" y="T3"/>
                </a:cxn>
                <a:cxn ang="0">
                  <a:pos x="T4" y="T5"/>
                </a:cxn>
                <a:cxn ang="0">
                  <a:pos x="T6" y="T7"/>
                </a:cxn>
                <a:cxn ang="0">
                  <a:pos x="T8" y="T9"/>
                </a:cxn>
              </a:cxnLst>
              <a:rect l="0" t="0" r="r" b="b"/>
              <a:pathLst>
                <a:path w="227" h="172">
                  <a:moveTo>
                    <a:pt x="0" y="136"/>
                  </a:moveTo>
                  <a:lnTo>
                    <a:pt x="204" y="0"/>
                  </a:lnTo>
                  <a:lnTo>
                    <a:pt x="227" y="36"/>
                  </a:lnTo>
                  <a:lnTo>
                    <a:pt x="25" y="172"/>
                  </a:lnTo>
                  <a:lnTo>
                    <a:pt x="0" y="1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25" name="Freeform 259">
              <a:extLst>
                <a:ext uri="{FF2B5EF4-FFF2-40B4-BE49-F238E27FC236}">
                  <a16:creationId xmlns:a16="http://schemas.microsoft.com/office/drawing/2014/main" id="{740B7B1B-1C4B-4D18-8AE4-993B7447CDBC}"/>
                </a:ext>
              </a:extLst>
            </p:cNvPr>
            <p:cNvSpPr>
              <a:spLocks/>
            </p:cNvSpPr>
            <p:nvPr/>
          </p:nvSpPr>
          <p:spPr bwMode="auto">
            <a:xfrm>
              <a:off x="4632325" y="4441825"/>
              <a:ext cx="119063" cy="92075"/>
            </a:xfrm>
            <a:custGeom>
              <a:avLst/>
              <a:gdLst>
                <a:gd name="T0" fmla="*/ 0 w 225"/>
                <a:gd name="T1" fmla="*/ 140 h 176"/>
                <a:gd name="T2" fmla="*/ 200 w 225"/>
                <a:gd name="T3" fmla="*/ 0 h 176"/>
                <a:gd name="T4" fmla="*/ 225 w 225"/>
                <a:gd name="T5" fmla="*/ 36 h 176"/>
                <a:gd name="T6" fmla="*/ 25 w 225"/>
                <a:gd name="T7" fmla="*/ 176 h 176"/>
                <a:gd name="T8" fmla="*/ 0 w 225"/>
                <a:gd name="T9" fmla="*/ 140 h 176"/>
              </a:gdLst>
              <a:ahLst/>
              <a:cxnLst>
                <a:cxn ang="0">
                  <a:pos x="T0" y="T1"/>
                </a:cxn>
                <a:cxn ang="0">
                  <a:pos x="T2" y="T3"/>
                </a:cxn>
                <a:cxn ang="0">
                  <a:pos x="T4" y="T5"/>
                </a:cxn>
                <a:cxn ang="0">
                  <a:pos x="T6" y="T7"/>
                </a:cxn>
                <a:cxn ang="0">
                  <a:pos x="T8" y="T9"/>
                </a:cxn>
              </a:cxnLst>
              <a:rect l="0" t="0" r="r" b="b"/>
              <a:pathLst>
                <a:path w="225" h="176">
                  <a:moveTo>
                    <a:pt x="0" y="140"/>
                  </a:moveTo>
                  <a:lnTo>
                    <a:pt x="200" y="0"/>
                  </a:lnTo>
                  <a:lnTo>
                    <a:pt x="225" y="36"/>
                  </a:lnTo>
                  <a:lnTo>
                    <a:pt x="25" y="176"/>
                  </a:lnTo>
                  <a:lnTo>
                    <a:pt x="0"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26" name="Freeform 260">
              <a:extLst>
                <a:ext uri="{FF2B5EF4-FFF2-40B4-BE49-F238E27FC236}">
                  <a16:creationId xmlns:a16="http://schemas.microsoft.com/office/drawing/2014/main" id="{822EC4B7-0CE1-42AE-B8E3-E35848CAF87F}"/>
                </a:ext>
              </a:extLst>
            </p:cNvPr>
            <p:cNvSpPr>
              <a:spLocks/>
            </p:cNvSpPr>
            <p:nvPr/>
          </p:nvSpPr>
          <p:spPr bwMode="auto">
            <a:xfrm>
              <a:off x="4657725" y="4476750"/>
              <a:ext cx="117475" cy="96838"/>
            </a:xfrm>
            <a:custGeom>
              <a:avLst/>
              <a:gdLst>
                <a:gd name="T0" fmla="*/ 0 w 220"/>
                <a:gd name="T1" fmla="*/ 146 h 182"/>
                <a:gd name="T2" fmla="*/ 195 w 220"/>
                <a:gd name="T3" fmla="*/ 0 h 182"/>
                <a:gd name="T4" fmla="*/ 220 w 220"/>
                <a:gd name="T5" fmla="*/ 36 h 182"/>
                <a:gd name="T6" fmla="*/ 24 w 220"/>
                <a:gd name="T7" fmla="*/ 182 h 182"/>
                <a:gd name="T8" fmla="*/ 0 w 220"/>
                <a:gd name="T9" fmla="*/ 146 h 182"/>
              </a:gdLst>
              <a:ahLst/>
              <a:cxnLst>
                <a:cxn ang="0">
                  <a:pos x="T0" y="T1"/>
                </a:cxn>
                <a:cxn ang="0">
                  <a:pos x="T2" y="T3"/>
                </a:cxn>
                <a:cxn ang="0">
                  <a:pos x="T4" y="T5"/>
                </a:cxn>
                <a:cxn ang="0">
                  <a:pos x="T6" y="T7"/>
                </a:cxn>
                <a:cxn ang="0">
                  <a:pos x="T8" y="T9"/>
                </a:cxn>
              </a:cxnLst>
              <a:rect l="0" t="0" r="r" b="b"/>
              <a:pathLst>
                <a:path w="220" h="182">
                  <a:moveTo>
                    <a:pt x="0" y="146"/>
                  </a:moveTo>
                  <a:lnTo>
                    <a:pt x="195" y="0"/>
                  </a:lnTo>
                  <a:lnTo>
                    <a:pt x="220" y="36"/>
                  </a:lnTo>
                  <a:lnTo>
                    <a:pt x="24" y="182"/>
                  </a:lnTo>
                  <a:lnTo>
                    <a:pt x="0" y="1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27" name="Freeform 261">
              <a:extLst>
                <a:ext uri="{FF2B5EF4-FFF2-40B4-BE49-F238E27FC236}">
                  <a16:creationId xmlns:a16="http://schemas.microsoft.com/office/drawing/2014/main" id="{399AB9FF-97AE-4C6D-80E9-E160641E0252}"/>
                </a:ext>
              </a:extLst>
            </p:cNvPr>
            <p:cNvSpPr>
              <a:spLocks/>
            </p:cNvSpPr>
            <p:nvPr/>
          </p:nvSpPr>
          <p:spPr bwMode="auto">
            <a:xfrm>
              <a:off x="4684713" y="4511675"/>
              <a:ext cx="115888" cy="98425"/>
            </a:xfrm>
            <a:custGeom>
              <a:avLst/>
              <a:gdLst>
                <a:gd name="T0" fmla="*/ 0 w 218"/>
                <a:gd name="T1" fmla="*/ 151 h 186"/>
                <a:gd name="T2" fmla="*/ 191 w 218"/>
                <a:gd name="T3" fmla="*/ 0 h 186"/>
                <a:gd name="T4" fmla="*/ 218 w 218"/>
                <a:gd name="T5" fmla="*/ 34 h 186"/>
                <a:gd name="T6" fmla="*/ 26 w 218"/>
                <a:gd name="T7" fmla="*/ 186 h 186"/>
                <a:gd name="T8" fmla="*/ 0 w 218"/>
                <a:gd name="T9" fmla="*/ 151 h 186"/>
              </a:gdLst>
              <a:ahLst/>
              <a:cxnLst>
                <a:cxn ang="0">
                  <a:pos x="T0" y="T1"/>
                </a:cxn>
                <a:cxn ang="0">
                  <a:pos x="T2" y="T3"/>
                </a:cxn>
                <a:cxn ang="0">
                  <a:pos x="T4" y="T5"/>
                </a:cxn>
                <a:cxn ang="0">
                  <a:pos x="T6" y="T7"/>
                </a:cxn>
                <a:cxn ang="0">
                  <a:pos x="T8" y="T9"/>
                </a:cxn>
              </a:cxnLst>
              <a:rect l="0" t="0" r="r" b="b"/>
              <a:pathLst>
                <a:path w="218" h="186">
                  <a:moveTo>
                    <a:pt x="0" y="151"/>
                  </a:moveTo>
                  <a:lnTo>
                    <a:pt x="191" y="0"/>
                  </a:lnTo>
                  <a:lnTo>
                    <a:pt x="218" y="34"/>
                  </a:lnTo>
                  <a:lnTo>
                    <a:pt x="26" y="186"/>
                  </a:lnTo>
                  <a:lnTo>
                    <a:pt x="0"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28" name="Freeform 262">
              <a:extLst>
                <a:ext uri="{FF2B5EF4-FFF2-40B4-BE49-F238E27FC236}">
                  <a16:creationId xmlns:a16="http://schemas.microsoft.com/office/drawing/2014/main" id="{3194F3A8-333F-4CD0-A876-6EE0D0D67FAF}"/>
                </a:ext>
              </a:extLst>
            </p:cNvPr>
            <p:cNvSpPr>
              <a:spLocks/>
            </p:cNvSpPr>
            <p:nvPr/>
          </p:nvSpPr>
          <p:spPr bwMode="auto">
            <a:xfrm>
              <a:off x="4711700" y="4546600"/>
              <a:ext cx="112713" cy="100013"/>
            </a:xfrm>
            <a:custGeom>
              <a:avLst/>
              <a:gdLst>
                <a:gd name="T0" fmla="*/ 0 w 214"/>
                <a:gd name="T1" fmla="*/ 156 h 190"/>
                <a:gd name="T2" fmla="*/ 187 w 214"/>
                <a:gd name="T3" fmla="*/ 0 h 190"/>
                <a:gd name="T4" fmla="*/ 214 w 214"/>
                <a:gd name="T5" fmla="*/ 33 h 190"/>
                <a:gd name="T6" fmla="*/ 27 w 214"/>
                <a:gd name="T7" fmla="*/ 190 h 190"/>
                <a:gd name="T8" fmla="*/ 0 w 214"/>
                <a:gd name="T9" fmla="*/ 156 h 190"/>
              </a:gdLst>
              <a:ahLst/>
              <a:cxnLst>
                <a:cxn ang="0">
                  <a:pos x="T0" y="T1"/>
                </a:cxn>
                <a:cxn ang="0">
                  <a:pos x="T2" y="T3"/>
                </a:cxn>
                <a:cxn ang="0">
                  <a:pos x="T4" y="T5"/>
                </a:cxn>
                <a:cxn ang="0">
                  <a:pos x="T6" y="T7"/>
                </a:cxn>
                <a:cxn ang="0">
                  <a:pos x="T8" y="T9"/>
                </a:cxn>
              </a:cxnLst>
              <a:rect l="0" t="0" r="r" b="b"/>
              <a:pathLst>
                <a:path w="214" h="190">
                  <a:moveTo>
                    <a:pt x="0" y="156"/>
                  </a:moveTo>
                  <a:lnTo>
                    <a:pt x="187" y="0"/>
                  </a:lnTo>
                  <a:lnTo>
                    <a:pt x="214" y="33"/>
                  </a:lnTo>
                  <a:lnTo>
                    <a:pt x="27" y="190"/>
                  </a:lnTo>
                  <a:lnTo>
                    <a:pt x="0" y="1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29" name="Freeform 69">
              <a:extLst>
                <a:ext uri="{FF2B5EF4-FFF2-40B4-BE49-F238E27FC236}">
                  <a16:creationId xmlns:a16="http://schemas.microsoft.com/office/drawing/2014/main" id="{0A8D9CED-C8A6-4C7E-92E2-9369DB415070}"/>
                </a:ext>
              </a:extLst>
            </p:cNvPr>
            <p:cNvSpPr>
              <a:spLocks/>
            </p:cNvSpPr>
            <p:nvPr/>
          </p:nvSpPr>
          <p:spPr bwMode="auto">
            <a:xfrm>
              <a:off x="5303838" y="5011738"/>
              <a:ext cx="74613" cy="127000"/>
            </a:xfrm>
            <a:custGeom>
              <a:avLst/>
              <a:gdLst>
                <a:gd name="T0" fmla="*/ 0 w 142"/>
                <a:gd name="T1" fmla="*/ 223 h 241"/>
                <a:gd name="T2" fmla="*/ 103 w 142"/>
                <a:gd name="T3" fmla="*/ 0 h 241"/>
                <a:gd name="T4" fmla="*/ 142 w 142"/>
                <a:gd name="T5" fmla="*/ 18 h 241"/>
                <a:gd name="T6" fmla="*/ 38 w 142"/>
                <a:gd name="T7" fmla="*/ 241 h 241"/>
                <a:gd name="T8" fmla="*/ 0 w 142"/>
                <a:gd name="T9" fmla="*/ 223 h 241"/>
              </a:gdLst>
              <a:ahLst/>
              <a:cxnLst>
                <a:cxn ang="0">
                  <a:pos x="T0" y="T1"/>
                </a:cxn>
                <a:cxn ang="0">
                  <a:pos x="T2" y="T3"/>
                </a:cxn>
                <a:cxn ang="0">
                  <a:pos x="T4" y="T5"/>
                </a:cxn>
                <a:cxn ang="0">
                  <a:pos x="T6" y="T7"/>
                </a:cxn>
                <a:cxn ang="0">
                  <a:pos x="T8" y="T9"/>
                </a:cxn>
              </a:cxnLst>
              <a:rect l="0" t="0" r="r" b="b"/>
              <a:pathLst>
                <a:path w="142" h="241">
                  <a:moveTo>
                    <a:pt x="0" y="223"/>
                  </a:moveTo>
                  <a:lnTo>
                    <a:pt x="103" y="0"/>
                  </a:lnTo>
                  <a:lnTo>
                    <a:pt x="142" y="18"/>
                  </a:lnTo>
                  <a:lnTo>
                    <a:pt x="38" y="241"/>
                  </a:lnTo>
                  <a:lnTo>
                    <a:pt x="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30" name="Freeform 70">
              <a:extLst>
                <a:ext uri="{FF2B5EF4-FFF2-40B4-BE49-F238E27FC236}">
                  <a16:creationId xmlns:a16="http://schemas.microsoft.com/office/drawing/2014/main" id="{5B98C273-4055-4B07-ADD1-7D2F62FA9494}"/>
                </a:ext>
              </a:extLst>
            </p:cNvPr>
            <p:cNvSpPr>
              <a:spLocks/>
            </p:cNvSpPr>
            <p:nvPr/>
          </p:nvSpPr>
          <p:spPr bwMode="auto">
            <a:xfrm>
              <a:off x="5343526" y="5030788"/>
              <a:ext cx="73025" cy="128588"/>
            </a:xfrm>
            <a:custGeom>
              <a:avLst/>
              <a:gdLst>
                <a:gd name="T0" fmla="*/ 0 w 137"/>
                <a:gd name="T1" fmla="*/ 226 h 244"/>
                <a:gd name="T2" fmla="*/ 97 w 137"/>
                <a:gd name="T3" fmla="*/ 0 h 244"/>
                <a:gd name="T4" fmla="*/ 137 w 137"/>
                <a:gd name="T5" fmla="*/ 17 h 244"/>
                <a:gd name="T6" fmla="*/ 39 w 137"/>
                <a:gd name="T7" fmla="*/ 244 h 244"/>
                <a:gd name="T8" fmla="*/ 0 w 137"/>
                <a:gd name="T9" fmla="*/ 226 h 244"/>
              </a:gdLst>
              <a:ahLst/>
              <a:cxnLst>
                <a:cxn ang="0">
                  <a:pos x="T0" y="T1"/>
                </a:cxn>
                <a:cxn ang="0">
                  <a:pos x="T2" y="T3"/>
                </a:cxn>
                <a:cxn ang="0">
                  <a:pos x="T4" y="T5"/>
                </a:cxn>
                <a:cxn ang="0">
                  <a:pos x="T6" y="T7"/>
                </a:cxn>
                <a:cxn ang="0">
                  <a:pos x="T8" y="T9"/>
                </a:cxn>
              </a:cxnLst>
              <a:rect l="0" t="0" r="r" b="b"/>
              <a:pathLst>
                <a:path w="137" h="244">
                  <a:moveTo>
                    <a:pt x="0" y="226"/>
                  </a:moveTo>
                  <a:lnTo>
                    <a:pt x="97" y="0"/>
                  </a:lnTo>
                  <a:lnTo>
                    <a:pt x="137" y="17"/>
                  </a:lnTo>
                  <a:lnTo>
                    <a:pt x="39" y="244"/>
                  </a:lnTo>
                  <a:lnTo>
                    <a:pt x="0" y="2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31" name="Freeform 71">
              <a:extLst>
                <a:ext uri="{FF2B5EF4-FFF2-40B4-BE49-F238E27FC236}">
                  <a16:creationId xmlns:a16="http://schemas.microsoft.com/office/drawing/2014/main" id="{899CC9BA-4302-4E08-B78B-0E9E6FAAF127}"/>
                </a:ext>
              </a:extLst>
            </p:cNvPr>
            <p:cNvSpPr>
              <a:spLocks/>
            </p:cNvSpPr>
            <p:nvPr/>
          </p:nvSpPr>
          <p:spPr bwMode="auto">
            <a:xfrm>
              <a:off x="5384801" y="5048251"/>
              <a:ext cx="69850" cy="130175"/>
            </a:xfrm>
            <a:custGeom>
              <a:avLst/>
              <a:gdLst>
                <a:gd name="T0" fmla="*/ 0 w 132"/>
                <a:gd name="T1" fmla="*/ 230 h 245"/>
                <a:gd name="T2" fmla="*/ 92 w 132"/>
                <a:gd name="T3" fmla="*/ 0 h 245"/>
                <a:gd name="T4" fmla="*/ 132 w 132"/>
                <a:gd name="T5" fmla="*/ 17 h 245"/>
                <a:gd name="T6" fmla="*/ 39 w 132"/>
                <a:gd name="T7" fmla="*/ 245 h 245"/>
                <a:gd name="T8" fmla="*/ 0 w 132"/>
                <a:gd name="T9" fmla="*/ 230 h 245"/>
              </a:gdLst>
              <a:ahLst/>
              <a:cxnLst>
                <a:cxn ang="0">
                  <a:pos x="T0" y="T1"/>
                </a:cxn>
                <a:cxn ang="0">
                  <a:pos x="T2" y="T3"/>
                </a:cxn>
                <a:cxn ang="0">
                  <a:pos x="T4" y="T5"/>
                </a:cxn>
                <a:cxn ang="0">
                  <a:pos x="T6" y="T7"/>
                </a:cxn>
                <a:cxn ang="0">
                  <a:pos x="T8" y="T9"/>
                </a:cxn>
              </a:cxnLst>
              <a:rect l="0" t="0" r="r" b="b"/>
              <a:pathLst>
                <a:path w="132" h="245">
                  <a:moveTo>
                    <a:pt x="0" y="230"/>
                  </a:moveTo>
                  <a:lnTo>
                    <a:pt x="92" y="0"/>
                  </a:lnTo>
                  <a:lnTo>
                    <a:pt x="132" y="17"/>
                  </a:lnTo>
                  <a:lnTo>
                    <a:pt x="39" y="245"/>
                  </a:lnTo>
                  <a:lnTo>
                    <a:pt x="0" y="2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32" name="Freeform 72">
              <a:extLst>
                <a:ext uri="{FF2B5EF4-FFF2-40B4-BE49-F238E27FC236}">
                  <a16:creationId xmlns:a16="http://schemas.microsoft.com/office/drawing/2014/main" id="{9B307CEB-B971-43AE-A774-5C0E991813E6}"/>
                </a:ext>
              </a:extLst>
            </p:cNvPr>
            <p:cNvSpPr>
              <a:spLocks/>
            </p:cNvSpPr>
            <p:nvPr/>
          </p:nvSpPr>
          <p:spPr bwMode="auto">
            <a:xfrm>
              <a:off x="5427663" y="5065713"/>
              <a:ext cx="66675" cy="130175"/>
            </a:xfrm>
            <a:custGeom>
              <a:avLst/>
              <a:gdLst>
                <a:gd name="T0" fmla="*/ 0 w 126"/>
                <a:gd name="T1" fmla="*/ 230 h 246"/>
                <a:gd name="T2" fmla="*/ 86 w 126"/>
                <a:gd name="T3" fmla="*/ 0 h 246"/>
                <a:gd name="T4" fmla="*/ 126 w 126"/>
                <a:gd name="T5" fmla="*/ 15 h 246"/>
                <a:gd name="T6" fmla="*/ 40 w 126"/>
                <a:gd name="T7" fmla="*/ 246 h 246"/>
                <a:gd name="T8" fmla="*/ 0 w 126"/>
                <a:gd name="T9" fmla="*/ 230 h 246"/>
              </a:gdLst>
              <a:ahLst/>
              <a:cxnLst>
                <a:cxn ang="0">
                  <a:pos x="T0" y="T1"/>
                </a:cxn>
                <a:cxn ang="0">
                  <a:pos x="T2" y="T3"/>
                </a:cxn>
                <a:cxn ang="0">
                  <a:pos x="T4" y="T5"/>
                </a:cxn>
                <a:cxn ang="0">
                  <a:pos x="T6" y="T7"/>
                </a:cxn>
                <a:cxn ang="0">
                  <a:pos x="T8" y="T9"/>
                </a:cxn>
              </a:cxnLst>
              <a:rect l="0" t="0" r="r" b="b"/>
              <a:pathLst>
                <a:path w="126" h="246">
                  <a:moveTo>
                    <a:pt x="0" y="230"/>
                  </a:moveTo>
                  <a:lnTo>
                    <a:pt x="86" y="0"/>
                  </a:lnTo>
                  <a:lnTo>
                    <a:pt x="126" y="15"/>
                  </a:lnTo>
                  <a:lnTo>
                    <a:pt x="40" y="246"/>
                  </a:lnTo>
                  <a:lnTo>
                    <a:pt x="0" y="2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33" name="Freeform 73">
              <a:extLst>
                <a:ext uri="{FF2B5EF4-FFF2-40B4-BE49-F238E27FC236}">
                  <a16:creationId xmlns:a16="http://schemas.microsoft.com/office/drawing/2014/main" id="{AB6EFE7F-20E1-4113-8BFF-FB6F9F51314E}"/>
                </a:ext>
              </a:extLst>
            </p:cNvPr>
            <p:cNvSpPr>
              <a:spLocks/>
            </p:cNvSpPr>
            <p:nvPr/>
          </p:nvSpPr>
          <p:spPr bwMode="auto">
            <a:xfrm>
              <a:off x="5470526" y="5081588"/>
              <a:ext cx="61913" cy="131763"/>
            </a:xfrm>
            <a:custGeom>
              <a:avLst/>
              <a:gdLst>
                <a:gd name="T0" fmla="*/ 0 w 119"/>
                <a:gd name="T1" fmla="*/ 234 h 248"/>
                <a:gd name="T2" fmla="*/ 79 w 119"/>
                <a:gd name="T3" fmla="*/ 0 h 248"/>
                <a:gd name="T4" fmla="*/ 119 w 119"/>
                <a:gd name="T5" fmla="*/ 14 h 248"/>
                <a:gd name="T6" fmla="*/ 40 w 119"/>
                <a:gd name="T7" fmla="*/ 248 h 248"/>
                <a:gd name="T8" fmla="*/ 0 w 119"/>
                <a:gd name="T9" fmla="*/ 234 h 248"/>
              </a:gdLst>
              <a:ahLst/>
              <a:cxnLst>
                <a:cxn ang="0">
                  <a:pos x="T0" y="T1"/>
                </a:cxn>
                <a:cxn ang="0">
                  <a:pos x="T2" y="T3"/>
                </a:cxn>
                <a:cxn ang="0">
                  <a:pos x="T4" y="T5"/>
                </a:cxn>
                <a:cxn ang="0">
                  <a:pos x="T6" y="T7"/>
                </a:cxn>
                <a:cxn ang="0">
                  <a:pos x="T8" y="T9"/>
                </a:cxn>
              </a:cxnLst>
              <a:rect l="0" t="0" r="r" b="b"/>
              <a:pathLst>
                <a:path w="119" h="248">
                  <a:moveTo>
                    <a:pt x="0" y="234"/>
                  </a:moveTo>
                  <a:lnTo>
                    <a:pt x="79" y="0"/>
                  </a:lnTo>
                  <a:lnTo>
                    <a:pt x="119" y="14"/>
                  </a:lnTo>
                  <a:lnTo>
                    <a:pt x="40" y="248"/>
                  </a:lnTo>
                  <a:lnTo>
                    <a:pt x="0" y="2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34" name="Freeform 74">
              <a:extLst>
                <a:ext uri="{FF2B5EF4-FFF2-40B4-BE49-F238E27FC236}">
                  <a16:creationId xmlns:a16="http://schemas.microsoft.com/office/drawing/2014/main" id="{EA2213F0-7D16-44ED-9461-432F5B32932F}"/>
                </a:ext>
              </a:extLst>
            </p:cNvPr>
            <p:cNvSpPr>
              <a:spLocks/>
            </p:cNvSpPr>
            <p:nvPr/>
          </p:nvSpPr>
          <p:spPr bwMode="auto">
            <a:xfrm>
              <a:off x="5513388" y="5095876"/>
              <a:ext cx="60325" cy="131763"/>
            </a:xfrm>
            <a:custGeom>
              <a:avLst/>
              <a:gdLst>
                <a:gd name="T0" fmla="*/ 0 w 114"/>
                <a:gd name="T1" fmla="*/ 236 h 249"/>
                <a:gd name="T2" fmla="*/ 73 w 114"/>
                <a:gd name="T3" fmla="*/ 0 h 249"/>
                <a:gd name="T4" fmla="*/ 114 w 114"/>
                <a:gd name="T5" fmla="*/ 15 h 249"/>
                <a:gd name="T6" fmla="*/ 39 w 114"/>
                <a:gd name="T7" fmla="*/ 249 h 249"/>
                <a:gd name="T8" fmla="*/ 0 w 114"/>
                <a:gd name="T9" fmla="*/ 236 h 249"/>
              </a:gdLst>
              <a:ahLst/>
              <a:cxnLst>
                <a:cxn ang="0">
                  <a:pos x="T0" y="T1"/>
                </a:cxn>
                <a:cxn ang="0">
                  <a:pos x="T2" y="T3"/>
                </a:cxn>
                <a:cxn ang="0">
                  <a:pos x="T4" y="T5"/>
                </a:cxn>
                <a:cxn ang="0">
                  <a:pos x="T6" y="T7"/>
                </a:cxn>
                <a:cxn ang="0">
                  <a:pos x="T8" y="T9"/>
                </a:cxn>
              </a:cxnLst>
              <a:rect l="0" t="0" r="r" b="b"/>
              <a:pathLst>
                <a:path w="114" h="249">
                  <a:moveTo>
                    <a:pt x="0" y="236"/>
                  </a:moveTo>
                  <a:lnTo>
                    <a:pt x="73" y="0"/>
                  </a:lnTo>
                  <a:lnTo>
                    <a:pt x="114" y="15"/>
                  </a:lnTo>
                  <a:lnTo>
                    <a:pt x="39" y="249"/>
                  </a:lnTo>
                  <a:lnTo>
                    <a:pt x="0" y="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35" name="Freeform 75">
              <a:extLst>
                <a:ext uri="{FF2B5EF4-FFF2-40B4-BE49-F238E27FC236}">
                  <a16:creationId xmlns:a16="http://schemas.microsoft.com/office/drawing/2014/main" id="{925E0D6A-1DFC-4CAD-8A8C-35F0A42F7C1D}"/>
                </a:ext>
              </a:extLst>
            </p:cNvPr>
            <p:cNvSpPr>
              <a:spLocks/>
            </p:cNvSpPr>
            <p:nvPr/>
          </p:nvSpPr>
          <p:spPr bwMode="auto">
            <a:xfrm>
              <a:off x="5554663" y="5110163"/>
              <a:ext cx="58738" cy="131763"/>
            </a:xfrm>
            <a:custGeom>
              <a:avLst/>
              <a:gdLst>
                <a:gd name="T0" fmla="*/ 0 w 109"/>
                <a:gd name="T1" fmla="*/ 237 h 249"/>
                <a:gd name="T2" fmla="*/ 68 w 109"/>
                <a:gd name="T3" fmla="*/ 0 h 249"/>
                <a:gd name="T4" fmla="*/ 109 w 109"/>
                <a:gd name="T5" fmla="*/ 12 h 249"/>
                <a:gd name="T6" fmla="*/ 41 w 109"/>
                <a:gd name="T7" fmla="*/ 249 h 249"/>
                <a:gd name="T8" fmla="*/ 0 w 109"/>
                <a:gd name="T9" fmla="*/ 237 h 249"/>
              </a:gdLst>
              <a:ahLst/>
              <a:cxnLst>
                <a:cxn ang="0">
                  <a:pos x="T0" y="T1"/>
                </a:cxn>
                <a:cxn ang="0">
                  <a:pos x="T2" y="T3"/>
                </a:cxn>
                <a:cxn ang="0">
                  <a:pos x="T4" y="T5"/>
                </a:cxn>
                <a:cxn ang="0">
                  <a:pos x="T6" y="T7"/>
                </a:cxn>
                <a:cxn ang="0">
                  <a:pos x="T8" y="T9"/>
                </a:cxn>
              </a:cxnLst>
              <a:rect l="0" t="0" r="r" b="b"/>
              <a:pathLst>
                <a:path w="109" h="249">
                  <a:moveTo>
                    <a:pt x="0" y="237"/>
                  </a:moveTo>
                  <a:lnTo>
                    <a:pt x="68" y="0"/>
                  </a:lnTo>
                  <a:lnTo>
                    <a:pt x="109" y="12"/>
                  </a:lnTo>
                  <a:lnTo>
                    <a:pt x="41" y="249"/>
                  </a:lnTo>
                  <a:lnTo>
                    <a:pt x="0" y="2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36" name="Freeform 76">
              <a:extLst>
                <a:ext uri="{FF2B5EF4-FFF2-40B4-BE49-F238E27FC236}">
                  <a16:creationId xmlns:a16="http://schemas.microsoft.com/office/drawing/2014/main" id="{556F7416-85EB-4B60-87BD-5795C496F50A}"/>
                </a:ext>
              </a:extLst>
            </p:cNvPr>
            <p:cNvSpPr>
              <a:spLocks/>
            </p:cNvSpPr>
            <p:nvPr/>
          </p:nvSpPr>
          <p:spPr bwMode="auto">
            <a:xfrm>
              <a:off x="5599113" y="5124451"/>
              <a:ext cx="53975" cy="131763"/>
            </a:xfrm>
            <a:custGeom>
              <a:avLst/>
              <a:gdLst>
                <a:gd name="T0" fmla="*/ 0 w 102"/>
                <a:gd name="T1" fmla="*/ 238 h 250"/>
                <a:gd name="T2" fmla="*/ 61 w 102"/>
                <a:gd name="T3" fmla="*/ 0 h 250"/>
                <a:gd name="T4" fmla="*/ 102 w 102"/>
                <a:gd name="T5" fmla="*/ 10 h 250"/>
                <a:gd name="T6" fmla="*/ 41 w 102"/>
                <a:gd name="T7" fmla="*/ 250 h 250"/>
                <a:gd name="T8" fmla="*/ 0 w 102"/>
                <a:gd name="T9" fmla="*/ 238 h 250"/>
              </a:gdLst>
              <a:ahLst/>
              <a:cxnLst>
                <a:cxn ang="0">
                  <a:pos x="T0" y="T1"/>
                </a:cxn>
                <a:cxn ang="0">
                  <a:pos x="T2" y="T3"/>
                </a:cxn>
                <a:cxn ang="0">
                  <a:pos x="T4" y="T5"/>
                </a:cxn>
                <a:cxn ang="0">
                  <a:pos x="T6" y="T7"/>
                </a:cxn>
                <a:cxn ang="0">
                  <a:pos x="T8" y="T9"/>
                </a:cxn>
              </a:cxnLst>
              <a:rect l="0" t="0" r="r" b="b"/>
              <a:pathLst>
                <a:path w="102" h="250">
                  <a:moveTo>
                    <a:pt x="0" y="238"/>
                  </a:moveTo>
                  <a:lnTo>
                    <a:pt x="61" y="0"/>
                  </a:lnTo>
                  <a:lnTo>
                    <a:pt x="102" y="10"/>
                  </a:lnTo>
                  <a:lnTo>
                    <a:pt x="41" y="250"/>
                  </a:lnTo>
                  <a:lnTo>
                    <a:pt x="0" y="2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37" name="Freeform 77">
              <a:extLst>
                <a:ext uri="{FF2B5EF4-FFF2-40B4-BE49-F238E27FC236}">
                  <a16:creationId xmlns:a16="http://schemas.microsoft.com/office/drawing/2014/main" id="{E0C889A5-6D40-40F5-BFB5-E87209A808EC}"/>
                </a:ext>
              </a:extLst>
            </p:cNvPr>
            <p:cNvSpPr>
              <a:spLocks/>
            </p:cNvSpPr>
            <p:nvPr/>
          </p:nvSpPr>
          <p:spPr bwMode="auto">
            <a:xfrm>
              <a:off x="5643563" y="5135563"/>
              <a:ext cx="50800" cy="131763"/>
            </a:xfrm>
            <a:custGeom>
              <a:avLst/>
              <a:gdLst>
                <a:gd name="T0" fmla="*/ 0 w 97"/>
                <a:gd name="T1" fmla="*/ 239 h 249"/>
                <a:gd name="T2" fmla="*/ 56 w 97"/>
                <a:gd name="T3" fmla="*/ 0 h 249"/>
                <a:gd name="T4" fmla="*/ 97 w 97"/>
                <a:gd name="T5" fmla="*/ 10 h 249"/>
                <a:gd name="T6" fmla="*/ 42 w 97"/>
                <a:gd name="T7" fmla="*/ 249 h 249"/>
                <a:gd name="T8" fmla="*/ 0 w 97"/>
                <a:gd name="T9" fmla="*/ 239 h 249"/>
              </a:gdLst>
              <a:ahLst/>
              <a:cxnLst>
                <a:cxn ang="0">
                  <a:pos x="T0" y="T1"/>
                </a:cxn>
                <a:cxn ang="0">
                  <a:pos x="T2" y="T3"/>
                </a:cxn>
                <a:cxn ang="0">
                  <a:pos x="T4" y="T5"/>
                </a:cxn>
                <a:cxn ang="0">
                  <a:pos x="T6" y="T7"/>
                </a:cxn>
                <a:cxn ang="0">
                  <a:pos x="T8" y="T9"/>
                </a:cxn>
              </a:cxnLst>
              <a:rect l="0" t="0" r="r" b="b"/>
              <a:pathLst>
                <a:path w="97" h="249">
                  <a:moveTo>
                    <a:pt x="0" y="239"/>
                  </a:moveTo>
                  <a:lnTo>
                    <a:pt x="56" y="0"/>
                  </a:lnTo>
                  <a:lnTo>
                    <a:pt x="97" y="10"/>
                  </a:lnTo>
                  <a:lnTo>
                    <a:pt x="42" y="249"/>
                  </a:lnTo>
                  <a:lnTo>
                    <a:pt x="0" y="2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38" name="Freeform 78">
              <a:extLst>
                <a:ext uri="{FF2B5EF4-FFF2-40B4-BE49-F238E27FC236}">
                  <a16:creationId xmlns:a16="http://schemas.microsoft.com/office/drawing/2014/main" id="{75274246-0E4A-4E1B-BF40-E38F2AD4F97A}"/>
                </a:ext>
              </a:extLst>
            </p:cNvPr>
            <p:cNvSpPr>
              <a:spLocks/>
            </p:cNvSpPr>
            <p:nvPr/>
          </p:nvSpPr>
          <p:spPr bwMode="auto">
            <a:xfrm>
              <a:off x="5688013" y="5146676"/>
              <a:ext cx="47625" cy="131763"/>
            </a:xfrm>
            <a:custGeom>
              <a:avLst/>
              <a:gdLst>
                <a:gd name="T0" fmla="*/ 0 w 91"/>
                <a:gd name="T1" fmla="*/ 241 h 250"/>
                <a:gd name="T2" fmla="*/ 49 w 91"/>
                <a:gd name="T3" fmla="*/ 0 h 250"/>
                <a:gd name="T4" fmla="*/ 91 w 91"/>
                <a:gd name="T5" fmla="*/ 9 h 250"/>
                <a:gd name="T6" fmla="*/ 41 w 91"/>
                <a:gd name="T7" fmla="*/ 250 h 250"/>
                <a:gd name="T8" fmla="*/ 0 w 91"/>
                <a:gd name="T9" fmla="*/ 241 h 250"/>
              </a:gdLst>
              <a:ahLst/>
              <a:cxnLst>
                <a:cxn ang="0">
                  <a:pos x="T0" y="T1"/>
                </a:cxn>
                <a:cxn ang="0">
                  <a:pos x="T2" y="T3"/>
                </a:cxn>
                <a:cxn ang="0">
                  <a:pos x="T4" y="T5"/>
                </a:cxn>
                <a:cxn ang="0">
                  <a:pos x="T6" y="T7"/>
                </a:cxn>
                <a:cxn ang="0">
                  <a:pos x="T8" y="T9"/>
                </a:cxn>
              </a:cxnLst>
              <a:rect l="0" t="0" r="r" b="b"/>
              <a:pathLst>
                <a:path w="91" h="250">
                  <a:moveTo>
                    <a:pt x="0" y="241"/>
                  </a:moveTo>
                  <a:lnTo>
                    <a:pt x="49" y="0"/>
                  </a:lnTo>
                  <a:lnTo>
                    <a:pt x="91" y="9"/>
                  </a:lnTo>
                  <a:lnTo>
                    <a:pt x="41" y="250"/>
                  </a:lnTo>
                  <a:lnTo>
                    <a:pt x="0" y="2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39" name="Freeform 79">
              <a:extLst>
                <a:ext uri="{FF2B5EF4-FFF2-40B4-BE49-F238E27FC236}">
                  <a16:creationId xmlns:a16="http://schemas.microsoft.com/office/drawing/2014/main" id="{42B6498E-A3AC-4425-B935-564CFB61DA68}"/>
                </a:ext>
              </a:extLst>
            </p:cNvPr>
            <p:cNvSpPr>
              <a:spLocks/>
            </p:cNvSpPr>
            <p:nvPr/>
          </p:nvSpPr>
          <p:spPr bwMode="auto">
            <a:xfrm>
              <a:off x="5730876" y="5156201"/>
              <a:ext cx="46038" cy="131763"/>
            </a:xfrm>
            <a:custGeom>
              <a:avLst/>
              <a:gdLst>
                <a:gd name="T0" fmla="*/ 0 w 86"/>
                <a:gd name="T1" fmla="*/ 242 h 250"/>
                <a:gd name="T2" fmla="*/ 44 w 86"/>
                <a:gd name="T3" fmla="*/ 0 h 250"/>
                <a:gd name="T4" fmla="*/ 86 w 86"/>
                <a:gd name="T5" fmla="*/ 8 h 250"/>
                <a:gd name="T6" fmla="*/ 43 w 86"/>
                <a:gd name="T7" fmla="*/ 250 h 250"/>
                <a:gd name="T8" fmla="*/ 0 w 86"/>
                <a:gd name="T9" fmla="*/ 242 h 250"/>
              </a:gdLst>
              <a:ahLst/>
              <a:cxnLst>
                <a:cxn ang="0">
                  <a:pos x="T0" y="T1"/>
                </a:cxn>
                <a:cxn ang="0">
                  <a:pos x="T2" y="T3"/>
                </a:cxn>
                <a:cxn ang="0">
                  <a:pos x="T4" y="T5"/>
                </a:cxn>
                <a:cxn ang="0">
                  <a:pos x="T6" y="T7"/>
                </a:cxn>
                <a:cxn ang="0">
                  <a:pos x="T8" y="T9"/>
                </a:cxn>
              </a:cxnLst>
              <a:rect l="0" t="0" r="r" b="b"/>
              <a:pathLst>
                <a:path w="86" h="250">
                  <a:moveTo>
                    <a:pt x="0" y="242"/>
                  </a:moveTo>
                  <a:lnTo>
                    <a:pt x="44" y="0"/>
                  </a:lnTo>
                  <a:lnTo>
                    <a:pt x="86" y="8"/>
                  </a:lnTo>
                  <a:lnTo>
                    <a:pt x="43" y="250"/>
                  </a:lnTo>
                  <a:lnTo>
                    <a:pt x="0" y="2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40" name="Freeform 80">
              <a:extLst>
                <a:ext uri="{FF2B5EF4-FFF2-40B4-BE49-F238E27FC236}">
                  <a16:creationId xmlns:a16="http://schemas.microsoft.com/office/drawing/2014/main" id="{D23F9B91-713F-4C8C-9CC1-F86C931954A4}"/>
                </a:ext>
              </a:extLst>
            </p:cNvPr>
            <p:cNvSpPr>
              <a:spLocks/>
            </p:cNvSpPr>
            <p:nvPr/>
          </p:nvSpPr>
          <p:spPr bwMode="auto">
            <a:xfrm>
              <a:off x="5776913" y="5164138"/>
              <a:ext cx="41275" cy="133350"/>
            </a:xfrm>
            <a:custGeom>
              <a:avLst/>
              <a:gdLst>
                <a:gd name="T0" fmla="*/ 0 w 79"/>
                <a:gd name="T1" fmla="*/ 243 h 250"/>
                <a:gd name="T2" fmla="*/ 37 w 79"/>
                <a:gd name="T3" fmla="*/ 0 h 250"/>
                <a:gd name="T4" fmla="*/ 79 w 79"/>
                <a:gd name="T5" fmla="*/ 6 h 250"/>
                <a:gd name="T6" fmla="*/ 42 w 79"/>
                <a:gd name="T7" fmla="*/ 250 h 250"/>
                <a:gd name="T8" fmla="*/ 0 w 79"/>
                <a:gd name="T9" fmla="*/ 243 h 250"/>
              </a:gdLst>
              <a:ahLst/>
              <a:cxnLst>
                <a:cxn ang="0">
                  <a:pos x="T0" y="T1"/>
                </a:cxn>
                <a:cxn ang="0">
                  <a:pos x="T2" y="T3"/>
                </a:cxn>
                <a:cxn ang="0">
                  <a:pos x="T4" y="T5"/>
                </a:cxn>
                <a:cxn ang="0">
                  <a:pos x="T6" y="T7"/>
                </a:cxn>
                <a:cxn ang="0">
                  <a:pos x="T8" y="T9"/>
                </a:cxn>
              </a:cxnLst>
              <a:rect l="0" t="0" r="r" b="b"/>
              <a:pathLst>
                <a:path w="79" h="250">
                  <a:moveTo>
                    <a:pt x="0" y="243"/>
                  </a:moveTo>
                  <a:lnTo>
                    <a:pt x="37" y="0"/>
                  </a:lnTo>
                  <a:lnTo>
                    <a:pt x="79" y="6"/>
                  </a:lnTo>
                  <a:lnTo>
                    <a:pt x="42" y="250"/>
                  </a:lnTo>
                  <a:lnTo>
                    <a:pt x="0" y="2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41" name="Freeform 81">
              <a:extLst>
                <a:ext uri="{FF2B5EF4-FFF2-40B4-BE49-F238E27FC236}">
                  <a16:creationId xmlns:a16="http://schemas.microsoft.com/office/drawing/2014/main" id="{568CB805-92F3-4B5F-9BD0-CC19CC78E66F}"/>
                </a:ext>
              </a:extLst>
            </p:cNvPr>
            <p:cNvSpPr>
              <a:spLocks/>
            </p:cNvSpPr>
            <p:nvPr/>
          </p:nvSpPr>
          <p:spPr bwMode="auto">
            <a:xfrm>
              <a:off x="5821363" y="5170488"/>
              <a:ext cx="38100" cy="133350"/>
            </a:xfrm>
            <a:custGeom>
              <a:avLst/>
              <a:gdLst>
                <a:gd name="T0" fmla="*/ 0 w 72"/>
                <a:gd name="T1" fmla="*/ 245 h 252"/>
                <a:gd name="T2" fmla="*/ 29 w 72"/>
                <a:gd name="T3" fmla="*/ 0 h 252"/>
                <a:gd name="T4" fmla="*/ 72 w 72"/>
                <a:gd name="T5" fmla="*/ 7 h 252"/>
                <a:gd name="T6" fmla="*/ 42 w 72"/>
                <a:gd name="T7" fmla="*/ 252 h 252"/>
                <a:gd name="T8" fmla="*/ 0 w 72"/>
                <a:gd name="T9" fmla="*/ 245 h 252"/>
              </a:gdLst>
              <a:ahLst/>
              <a:cxnLst>
                <a:cxn ang="0">
                  <a:pos x="T0" y="T1"/>
                </a:cxn>
                <a:cxn ang="0">
                  <a:pos x="T2" y="T3"/>
                </a:cxn>
                <a:cxn ang="0">
                  <a:pos x="T4" y="T5"/>
                </a:cxn>
                <a:cxn ang="0">
                  <a:pos x="T6" y="T7"/>
                </a:cxn>
                <a:cxn ang="0">
                  <a:pos x="T8" y="T9"/>
                </a:cxn>
              </a:cxnLst>
              <a:rect l="0" t="0" r="r" b="b"/>
              <a:pathLst>
                <a:path w="72" h="252">
                  <a:moveTo>
                    <a:pt x="0" y="245"/>
                  </a:moveTo>
                  <a:lnTo>
                    <a:pt x="29" y="0"/>
                  </a:lnTo>
                  <a:lnTo>
                    <a:pt x="72" y="7"/>
                  </a:lnTo>
                  <a:lnTo>
                    <a:pt x="42" y="252"/>
                  </a:lnTo>
                  <a:lnTo>
                    <a:pt x="0" y="2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42" name="Freeform 82">
              <a:extLst>
                <a:ext uri="{FF2B5EF4-FFF2-40B4-BE49-F238E27FC236}">
                  <a16:creationId xmlns:a16="http://schemas.microsoft.com/office/drawing/2014/main" id="{12287765-F885-48BC-B087-A780D005A621}"/>
                </a:ext>
              </a:extLst>
            </p:cNvPr>
            <p:cNvSpPr>
              <a:spLocks/>
            </p:cNvSpPr>
            <p:nvPr/>
          </p:nvSpPr>
          <p:spPr bwMode="auto">
            <a:xfrm>
              <a:off x="5865813" y="5178426"/>
              <a:ext cx="36513" cy="131763"/>
            </a:xfrm>
            <a:custGeom>
              <a:avLst/>
              <a:gdLst>
                <a:gd name="T0" fmla="*/ 0 w 67"/>
                <a:gd name="T1" fmla="*/ 245 h 250"/>
                <a:gd name="T2" fmla="*/ 25 w 67"/>
                <a:gd name="T3" fmla="*/ 0 h 250"/>
                <a:gd name="T4" fmla="*/ 67 w 67"/>
                <a:gd name="T5" fmla="*/ 4 h 250"/>
                <a:gd name="T6" fmla="*/ 43 w 67"/>
                <a:gd name="T7" fmla="*/ 250 h 250"/>
                <a:gd name="T8" fmla="*/ 0 w 67"/>
                <a:gd name="T9" fmla="*/ 245 h 250"/>
              </a:gdLst>
              <a:ahLst/>
              <a:cxnLst>
                <a:cxn ang="0">
                  <a:pos x="T0" y="T1"/>
                </a:cxn>
                <a:cxn ang="0">
                  <a:pos x="T2" y="T3"/>
                </a:cxn>
                <a:cxn ang="0">
                  <a:pos x="T4" y="T5"/>
                </a:cxn>
                <a:cxn ang="0">
                  <a:pos x="T6" y="T7"/>
                </a:cxn>
                <a:cxn ang="0">
                  <a:pos x="T8" y="T9"/>
                </a:cxn>
              </a:cxnLst>
              <a:rect l="0" t="0" r="r" b="b"/>
              <a:pathLst>
                <a:path w="67" h="250">
                  <a:moveTo>
                    <a:pt x="0" y="245"/>
                  </a:moveTo>
                  <a:lnTo>
                    <a:pt x="25" y="0"/>
                  </a:lnTo>
                  <a:lnTo>
                    <a:pt x="67" y="4"/>
                  </a:lnTo>
                  <a:lnTo>
                    <a:pt x="43" y="250"/>
                  </a:lnTo>
                  <a:lnTo>
                    <a:pt x="0" y="2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43" name="Freeform 263">
              <a:extLst>
                <a:ext uri="{FF2B5EF4-FFF2-40B4-BE49-F238E27FC236}">
                  <a16:creationId xmlns:a16="http://schemas.microsoft.com/office/drawing/2014/main" id="{26015F4E-9F3C-454A-AB7D-09974ACD3085}"/>
                </a:ext>
              </a:extLst>
            </p:cNvPr>
            <p:cNvSpPr>
              <a:spLocks/>
            </p:cNvSpPr>
            <p:nvPr/>
          </p:nvSpPr>
          <p:spPr bwMode="auto">
            <a:xfrm>
              <a:off x="5303838" y="5011738"/>
              <a:ext cx="74613" cy="127000"/>
            </a:xfrm>
            <a:custGeom>
              <a:avLst/>
              <a:gdLst>
                <a:gd name="T0" fmla="*/ 0 w 142"/>
                <a:gd name="T1" fmla="*/ 223 h 241"/>
                <a:gd name="T2" fmla="*/ 103 w 142"/>
                <a:gd name="T3" fmla="*/ 0 h 241"/>
                <a:gd name="T4" fmla="*/ 142 w 142"/>
                <a:gd name="T5" fmla="*/ 18 h 241"/>
                <a:gd name="T6" fmla="*/ 38 w 142"/>
                <a:gd name="T7" fmla="*/ 241 h 241"/>
                <a:gd name="T8" fmla="*/ 0 w 142"/>
                <a:gd name="T9" fmla="*/ 223 h 241"/>
              </a:gdLst>
              <a:ahLst/>
              <a:cxnLst>
                <a:cxn ang="0">
                  <a:pos x="T0" y="T1"/>
                </a:cxn>
                <a:cxn ang="0">
                  <a:pos x="T2" y="T3"/>
                </a:cxn>
                <a:cxn ang="0">
                  <a:pos x="T4" y="T5"/>
                </a:cxn>
                <a:cxn ang="0">
                  <a:pos x="T6" y="T7"/>
                </a:cxn>
                <a:cxn ang="0">
                  <a:pos x="T8" y="T9"/>
                </a:cxn>
              </a:cxnLst>
              <a:rect l="0" t="0" r="r" b="b"/>
              <a:pathLst>
                <a:path w="142" h="241">
                  <a:moveTo>
                    <a:pt x="0" y="223"/>
                  </a:moveTo>
                  <a:lnTo>
                    <a:pt x="103" y="0"/>
                  </a:lnTo>
                  <a:lnTo>
                    <a:pt x="142" y="18"/>
                  </a:lnTo>
                  <a:lnTo>
                    <a:pt x="38" y="241"/>
                  </a:lnTo>
                  <a:lnTo>
                    <a:pt x="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44" name="Freeform 264">
              <a:extLst>
                <a:ext uri="{FF2B5EF4-FFF2-40B4-BE49-F238E27FC236}">
                  <a16:creationId xmlns:a16="http://schemas.microsoft.com/office/drawing/2014/main" id="{E849932B-311F-497B-A044-59E2EBB0A04C}"/>
                </a:ext>
              </a:extLst>
            </p:cNvPr>
            <p:cNvSpPr>
              <a:spLocks/>
            </p:cNvSpPr>
            <p:nvPr/>
          </p:nvSpPr>
          <p:spPr bwMode="auto">
            <a:xfrm>
              <a:off x="5343525" y="5030788"/>
              <a:ext cx="73025" cy="128588"/>
            </a:xfrm>
            <a:custGeom>
              <a:avLst/>
              <a:gdLst>
                <a:gd name="T0" fmla="*/ 0 w 137"/>
                <a:gd name="T1" fmla="*/ 226 h 244"/>
                <a:gd name="T2" fmla="*/ 97 w 137"/>
                <a:gd name="T3" fmla="*/ 0 h 244"/>
                <a:gd name="T4" fmla="*/ 137 w 137"/>
                <a:gd name="T5" fmla="*/ 17 h 244"/>
                <a:gd name="T6" fmla="*/ 39 w 137"/>
                <a:gd name="T7" fmla="*/ 244 h 244"/>
                <a:gd name="T8" fmla="*/ 0 w 137"/>
                <a:gd name="T9" fmla="*/ 226 h 244"/>
              </a:gdLst>
              <a:ahLst/>
              <a:cxnLst>
                <a:cxn ang="0">
                  <a:pos x="T0" y="T1"/>
                </a:cxn>
                <a:cxn ang="0">
                  <a:pos x="T2" y="T3"/>
                </a:cxn>
                <a:cxn ang="0">
                  <a:pos x="T4" y="T5"/>
                </a:cxn>
                <a:cxn ang="0">
                  <a:pos x="T6" y="T7"/>
                </a:cxn>
                <a:cxn ang="0">
                  <a:pos x="T8" y="T9"/>
                </a:cxn>
              </a:cxnLst>
              <a:rect l="0" t="0" r="r" b="b"/>
              <a:pathLst>
                <a:path w="137" h="244">
                  <a:moveTo>
                    <a:pt x="0" y="226"/>
                  </a:moveTo>
                  <a:lnTo>
                    <a:pt x="97" y="0"/>
                  </a:lnTo>
                  <a:lnTo>
                    <a:pt x="137" y="17"/>
                  </a:lnTo>
                  <a:lnTo>
                    <a:pt x="39" y="244"/>
                  </a:lnTo>
                  <a:lnTo>
                    <a:pt x="0" y="2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45" name="Freeform 265">
              <a:extLst>
                <a:ext uri="{FF2B5EF4-FFF2-40B4-BE49-F238E27FC236}">
                  <a16:creationId xmlns:a16="http://schemas.microsoft.com/office/drawing/2014/main" id="{441E3F67-6D7B-44E6-8512-1E60BB247E82}"/>
                </a:ext>
              </a:extLst>
            </p:cNvPr>
            <p:cNvSpPr>
              <a:spLocks/>
            </p:cNvSpPr>
            <p:nvPr/>
          </p:nvSpPr>
          <p:spPr bwMode="auto">
            <a:xfrm>
              <a:off x="5384800" y="5048250"/>
              <a:ext cx="69850" cy="130175"/>
            </a:xfrm>
            <a:custGeom>
              <a:avLst/>
              <a:gdLst>
                <a:gd name="T0" fmla="*/ 0 w 132"/>
                <a:gd name="T1" fmla="*/ 230 h 245"/>
                <a:gd name="T2" fmla="*/ 92 w 132"/>
                <a:gd name="T3" fmla="*/ 0 h 245"/>
                <a:gd name="T4" fmla="*/ 132 w 132"/>
                <a:gd name="T5" fmla="*/ 17 h 245"/>
                <a:gd name="T6" fmla="*/ 39 w 132"/>
                <a:gd name="T7" fmla="*/ 245 h 245"/>
                <a:gd name="T8" fmla="*/ 0 w 132"/>
                <a:gd name="T9" fmla="*/ 230 h 245"/>
              </a:gdLst>
              <a:ahLst/>
              <a:cxnLst>
                <a:cxn ang="0">
                  <a:pos x="T0" y="T1"/>
                </a:cxn>
                <a:cxn ang="0">
                  <a:pos x="T2" y="T3"/>
                </a:cxn>
                <a:cxn ang="0">
                  <a:pos x="T4" y="T5"/>
                </a:cxn>
                <a:cxn ang="0">
                  <a:pos x="T6" y="T7"/>
                </a:cxn>
                <a:cxn ang="0">
                  <a:pos x="T8" y="T9"/>
                </a:cxn>
              </a:cxnLst>
              <a:rect l="0" t="0" r="r" b="b"/>
              <a:pathLst>
                <a:path w="132" h="245">
                  <a:moveTo>
                    <a:pt x="0" y="230"/>
                  </a:moveTo>
                  <a:lnTo>
                    <a:pt x="92" y="0"/>
                  </a:lnTo>
                  <a:lnTo>
                    <a:pt x="132" y="17"/>
                  </a:lnTo>
                  <a:lnTo>
                    <a:pt x="39" y="245"/>
                  </a:lnTo>
                  <a:lnTo>
                    <a:pt x="0" y="2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46" name="Freeform 266">
              <a:extLst>
                <a:ext uri="{FF2B5EF4-FFF2-40B4-BE49-F238E27FC236}">
                  <a16:creationId xmlns:a16="http://schemas.microsoft.com/office/drawing/2014/main" id="{38FB17DD-4B70-469C-9AAC-5E67E9C32309}"/>
                </a:ext>
              </a:extLst>
            </p:cNvPr>
            <p:cNvSpPr>
              <a:spLocks/>
            </p:cNvSpPr>
            <p:nvPr/>
          </p:nvSpPr>
          <p:spPr bwMode="auto">
            <a:xfrm>
              <a:off x="5427663" y="5065713"/>
              <a:ext cx="66675" cy="130175"/>
            </a:xfrm>
            <a:custGeom>
              <a:avLst/>
              <a:gdLst>
                <a:gd name="T0" fmla="*/ 0 w 126"/>
                <a:gd name="T1" fmla="*/ 230 h 246"/>
                <a:gd name="T2" fmla="*/ 86 w 126"/>
                <a:gd name="T3" fmla="*/ 0 h 246"/>
                <a:gd name="T4" fmla="*/ 126 w 126"/>
                <a:gd name="T5" fmla="*/ 15 h 246"/>
                <a:gd name="T6" fmla="*/ 40 w 126"/>
                <a:gd name="T7" fmla="*/ 246 h 246"/>
                <a:gd name="T8" fmla="*/ 0 w 126"/>
                <a:gd name="T9" fmla="*/ 230 h 246"/>
              </a:gdLst>
              <a:ahLst/>
              <a:cxnLst>
                <a:cxn ang="0">
                  <a:pos x="T0" y="T1"/>
                </a:cxn>
                <a:cxn ang="0">
                  <a:pos x="T2" y="T3"/>
                </a:cxn>
                <a:cxn ang="0">
                  <a:pos x="T4" y="T5"/>
                </a:cxn>
                <a:cxn ang="0">
                  <a:pos x="T6" y="T7"/>
                </a:cxn>
                <a:cxn ang="0">
                  <a:pos x="T8" y="T9"/>
                </a:cxn>
              </a:cxnLst>
              <a:rect l="0" t="0" r="r" b="b"/>
              <a:pathLst>
                <a:path w="126" h="246">
                  <a:moveTo>
                    <a:pt x="0" y="230"/>
                  </a:moveTo>
                  <a:lnTo>
                    <a:pt x="86" y="0"/>
                  </a:lnTo>
                  <a:lnTo>
                    <a:pt x="126" y="15"/>
                  </a:lnTo>
                  <a:lnTo>
                    <a:pt x="40" y="246"/>
                  </a:lnTo>
                  <a:lnTo>
                    <a:pt x="0" y="2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47" name="Freeform 267">
              <a:extLst>
                <a:ext uri="{FF2B5EF4-FFF2-40B4-BE49-F238E27FC236}">
                  <a16:creationId xmlns:a16="http://schemas.microsoft.com/office/drawing/2014/main" id="{CFFCDE46-C419-449B-B7F5-95C821084AEA}"/>
                </a:ext>
              </a:extLst>
            </p:cNvPr>
            <p:cNvSpPr>
              <a:spLocks/>
            </p:cNvSpPr>
            <p:nvPr/>
          </p:nvSpPr>
          <p:spPr bwMode="auto">
            <a:xfrm>
              <a:off x="5865813" y="5178425"/>
              <a:ext cx="36513" cy="131763"/>
            </a:xfrm>
            <a:custGeom>
              <a:avLst/>
              <a:gdLst>
                <a:gd name="T0" fmla="*/ 0 w 67"/>
                <a:gd name="T1" fmla="*/ 245 h 250"/>
                <a:gd name="T2" fmla="*/ 25 w 67"/>
                <a:gd name="T3" fmla="*/ 0 h 250"/>
                <a:gd name="T4" fmla="*/ 67 w 67"/>
                <a:gd name="T5" fmla="*/ 4 h 250"/>
                <a:gd name="T6" fmla="*/ 43 w 67"/>
                <a:gd name="T7" fmla="*/ 250 h 250"/>
                <a:gd name="T8" fmla="*/ 0 w 67"/>
                <a:gd name="T9" fmla="*/ 245 h 250"/>
              </a:gdLst>
              <a:ahLst/>
              <a:cxnLst>
                <a:cxn ang="0">
                  <a:pos x="T0" y="T1"/>
                </a:cxn>
                <a:cxn ang="0">
                  <a:pos x="T2" y="T3"/>
                </a:cxn>
                <a:cxn ang="0">
                  <a:pos x="T4" y="T5"/>
                </a:cxn>
                <a:cxn ang="0">
                  <a:pos x="T6" y="T7"/>
                </a:cxn>
                <a:cxn ang="0">
                  <a:pos x="T8" y="T9"/>
                </a:cxn>
              </a:cxnLst>
              <a:rect l="0" t="0" r="r" b="b"/>
              <a:pathLst>
                <a:path w="67" h="250">
                  <a:moveTo>
                    <a:pt x="0" y="245"/>
                  </a:moveTo>
                  <a:lnTo>
                    <a:pt x="25" y="0"/>
                  </a:lnTo>
                  <a:lnTo>
                    <a:pt x="67" y="4"/>
                  </a:lnTo>
                  <a:lnTo>
                    <a:pt x="43" y="250"/>
                  </a:lnTo>
                  <a:lnTo>
                    <a:pt x="0" y="2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48" name="Freeform 268">
              <a:extLst>
                <a:ext uri="{FF2B5EF4-FFF2-40B4-BE49-F238E27FC236}">
                  <a16:creationId xmlns:a16="http://schemas.microsoft.com/office/drawing/2014/main" id="{25350363-8230-4FE4-9F48-22F76040458E}"/>
                </a:ext>
              </a:extLst>
            </p:cNvPr>
            <p:cNvSpPr>
              <a:spLocks/>
            </p:cNvSpPr>
            <p:nvPr/>
          </p:nvSpPr>
          <p:spPr bwMode="auto">
            <a:xfrm>
              <a:off x="5911850" y="5183188"/>
              <a:ext cx="31750" cy="131763"/>
            </a:xfrm>
            <a:custGeom>
              <a:avLst/>
              <a:gdLst>
                <a:gd name="T0" fmla="*/ 0 w 61"/>
                <a:gd name="T1" fmla="*/ 246 h 250"/>
                <a:gd name="T2" fmla="*/ 18 w 61"/>
                <a:gd name="T3" fmla="*/ 0 h 250"/>
                <a:gd name="T4" fmla="*/ 61 w 61"/>
                <a:gd name="T5" fmla="*/ 4 h 250"/>
                <a:gd name="T6" fmla="*/ 43 w 61"/>
                <a:gd name="T7" fmla="*/ 250 h 250"/>
                <a:gd name="T8" fmla="*/ 0 w 61"/>
                <a:gd name="T9" fmla="*/ 246 h 250"/>
              </a:gdLst>
              <a:ahLst/>
              <a:cxnLst>
                <a:cxn ang="0">
                  <a:pos x="T0" y="T1"/>
                </a:cxn>
                <a:cxn ang="0">
                  <a:pos x="T2" y="T3"/>
                </a:cxn>
                <a:cxn ang="0">
                  <a:pos x="T4" y="T5"/>
                </a:cxn>
                <a:cxn ang="0">
                  <a:pos x="T6" y="T7"/>
                </a:cxn>
                <a:cxn ang="0">
                  <a:pos x="T8" y="T9"/>
                </a:cxn>
              </a:cxnLst>
              <a:rect l="0" t="0" r="r" b="b"/>
              <a:pathLst>
                <a:path w="61" h="250">
                  <a:moveTo>
                    <a:pt x="0" y="246"/>
                  </a:moveTo>
                  <a:lnTo>
                    <a:pt x="18" y="0"/>
                  </a:lnTo>
                  <a:lnTo>
                    <a:pt x="61" y="4"/>
                  </a:lnTo>
                  <a:lnTo>
                    <a:pt x="43" y="250"/>
                  </a:lnTo>
                  <a:lnTo>
                    <a:pt x="0" y="2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49" name="Freeform 170">
              <a:extLst>
                <a:ext uri="{FF2B5EF4-FFF2-40B4-BE49-F238E27FC236}">
                  <a16:creationId xmlns:a16="http://schemas.microsoft.com/office/drawing/2014/main" id="{EE1E48B0-C922-40CA-B7DC-130885420446}"/>
                </a:ext>
              </a:extLst>
            </p:cNvPr>
            <p:cNvSpPr>
              <a:spLocks/>
            </p:cNvSpPr>
            <p:nvPr/>
          </p:nvSpPr>
          <p:spPr bwMode="auto">
            <a:xfrm>
              <a:off x="6921501" y="2028826"/>
              <a:ext cx="84138" cy="123825"/>
            </a:xfrm>
            <a:custGeom>
              <a:avLst/>
              <a:gdLst>
                <a:gd name="T0" fmla="*/ 158 w 158"/>
                <a:gd name="T1" fmla="*/ 22 h 236"/>
                <a:gd name="T2" fmla="*/ 37 w 158"/>
                <a:gd name="T3" fmla="*/ 236 h 236"/>
                <a:gd name="T4" fmla="*/ 0 w 158"/>
                <a:gd name="T5" fmla="*/ 214 h 236"/>
                <a:gd name="T6" fmla="*/ 121 w 158"/>
                <a:gd name="T7" fmla="*/ 0 h 236"/>
                <a:gd name="T8" fmla="*/ 158 w 158"/>
                <a:gd name="T9" fmla="*/ 22 h 236"/>
              </a:gdLst>
              <a:ahLst/>
              <a:cxnLst>
                <a:cxn ang="0">
                  <a:pos x="T0" y="T1"/>
                </a:cxn>
                <a:cxn ang="0">
                  <a:pos x="T2" y="T3"/>
                </a:cxn>
                <a:cxn ang="0">
                  <a:pos x="T4" y="T5"/>
                </a:cxn>
                <a:cxn ang="0">
                  <a:pos x="T6" y="T7"/>
                </a:cxn>
                <a:cxn ang="0">
                  <a:pos x="T8" y="T9"/>
                </a:cxn>
              </a:cxnLst>
              <a:rect l="0" t="0" r="r" b="b"/>
              <a:pathLst>
                <a:path w="158" h="236">
                  <a:moveTo>
                    <a:pt x="158" y="22"/>
                  </a:moveTo>
                  <a:lnTo>
                    <a:pt x="37" y="236"/>
                  </a:lnTo>
                  <a:lnTo>
                    <a:pt x="0" y="214"/>
                  </a:lnTo>
                  <a:lnTo>
                    <a:pt x="121" y="0"/>
                  </a:lnTo>
                  <a:lnTo>
                    <a:pt x="158"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50" name="Freeform 171">
              <a:extLst>
                <a:ext uri="{FF2B5EF4-FFF2-40B4-BE49-F238E27FC236}">
                  <a16:creationId xmlns:a16="http://schemas.microsoft.com/office/drawing/2014/main" id="{E9BDE21C-6434-4304-8A9F-30D88A830C90}"/>
                </a:ext>
              </a:extLst>
            </p:cNvPr>
            <p:cNvSpPr>
              <a:spLocks/>
            </p:cNvSpPr>
            <p:nvPr/>
          </p:nvSpPr>
          <p:spPr bwMode="auto">
            <a:xfrm>
              <a:off x="6884988" y="2005013"/>
              <a:ext cx="80963" cy="125413"/>
            </a:xfrm>
            <a:custGeom>
              <a:avLst/>
              <a:gdLst>
                <a:gd name="T0" fmla="*/ 153 w 153"/>
                <a:gd name="T1" fmla="*/ 20 h 237"/>
                <a:gd name="T2" fmla="*/ 39 w 153"/>
                <a:gd name="T3" fmla="*/ 237 h 237"/>
                <a:gd name="T4" fmla="*/ 0 w 153"/>
                <a:gd name="T5" fmla="*/ 216 h 237"/>
                <a:gd name="T6" fmla="*/ 115 w 153"/>
                <a:gd name="T7" fmla="*/ 0 h 237"/>
                <a:gd name="T8" fmla="*/ 153 w 153"/>
                <a:gd name="T9" fmla="*/ 20 h 237"/>
              </a:gdLst>
              <a:ahLst/>
              <a:cxnLst>
                <a:cxn ang="0">
                  <a:pos x="T0" y="T1"/>
                </a:cxn>
                <a:cxn ang="0">
                  <a:pos x="T2" y="T3"/>
                </a:cxn>
                <a:cxn ang="0">
                  <a:pos x="T4" y="T5"/>
                </a:cxn>
                <a:cxn ang="0">
                  <a:pos x="T6" y="T7"/>
                </a:cxn>
                <a:cxn ang="0">
                  <a:pos x="T8" y="T9"/>
                </a:cxn>
              </a:cxnLst>
              <a:rect l="0" t="0" r="r" b="b"/>
              <a:pathLst>
                <a:path w="153" h="237">
                  <a:moveTo>
                    <a:pt x="153" y="20"/>
                  </a:moveTo>
                  <a:lnTo>
                    <a:pt x="39" y="237"/>
                  </a:lnTo>
                  <a:lnTo>
                    <a:pt x="0" y="216"/>
                  </a:lnTo>
                  <a:lnTo>
                    <a:pt x="115" y="0"/>
                  </a:lnTo>
                  <a:lnTo>
                    <a:pt x="15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51" name="Freeform 172">
              <a:extLst>
                <a:ext uri="{FF2B5EF4-FFF2-40B4-BE49-F238E27FC236}">
                  <a16:creationId xmlns:a16="http://schemas.microsoft.com/office/drawing/2014/main" id="{CAD3E844-03AC-4E22-886E-EA985925304B}"/>
                </a:ext>
              </a:extLst>
            </p:cNvPr>
            <p:cNvSpPr>
              <a:spLocks/>
            </p:cNvSpPr>
            <p:nvPr/>
          </p:nvSpPr>
          <p:spPr bwMode="auto">
            <a:xfrm>
              <a:off x="6848476" y="1982788"/>
              <a:ext cx="77788" cy="127000"/>
            </a:xfrm>
            <a:custGeom>
              <a:avLst/>
              <a:gdLst>
                <a:gd name="T0" fmla="*/ 147 w 147"/>
                <a:gd name="T1" fmla="*/ 20 h 240"/>
                <a:gd name="T2" fmla="*/ 37 w 147"/>
                <a:gd name="T3" fmla="*/ 240 h 240"/>
                <a:gd name="T4" fmla="*/ 0 w 147"/>
                <a:gd name="T5" fmla="*/ 221 h 240"/>
                <a:gd name="T6" fmla="*/ 109 w 147"/>
                <a:gd name="T7" fmla="*/ 0 h 240"/>
                <a:gd name="T8" fmla="*/ 147 w 147"/>
                <a:gd name="T9" fmla="*/ 20 h 240"/>
              </a:gdLst>
              <a:ahLst/>
              <a:cxnLst>
                <a:cxn ang="0">
                  <a:pos x="T0" y="T1"/>
                </a:cxn>
                <a:cxn ang="0">
                  <a:pos x="T2" y="T3"/>
                </a:cxn>
                <a:cxn ang="0">
                  <a:pos x="T4" y="T5"/>
                </a:cxn>
                <a:cxn ang="0">
                  <a:pos x="T6" y="T7"/>
                </a:cxn>
                <a:cxn ang="0">
                  <a:pos x="T8" y="T9"/>
                </a:cxn>
              </a:cxnLst>
              <a:rect l="0" t="0" r="r" b="b"/>
              <a:pathLst>
                <a:path w="147" h="240">
                  <a:moveTo>
                    <a:pt x="147" y="20"/>
                  </a:moveTo>
                  <a:lnTo>
                    <a:pt x="37" y="240"/>
                  </a:lnTo>
                  <a:lnTo>
                    <a:pt x="0" y="221"/>
                  </a:lnTo>
                  <a:lnTo>
                    <a:pt x="109" y="0"/>
                  </a:lnTo>
                  <a:lnTo>
                    <a:pt x="147"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52" name="Freeform 173">
              <a:extLst>
                <a:ext uri="{FF2B5EF4-FFF2-40B4-BE49-F238E27FC236}">
                  <a16:creationId xmlns:a16="http://schemas.microsoft.com/office/drawing/2014/main" id="{8A6EF814-46F2-4D43-97C1-607BA75A18B7}"/>
                </a:ext>
              </a:extLst>
            </p:cNvPr>
            <p:cNvSpPr>
              <a:spLocks/>
            </p:cNvSpPr>
            <p:nvPr/>
          </p:nvSpPr>
          <p:spPr bwMode="auto">
            <a:xfrm>
              <a:off x="6810376" y="1962151"/>
              <a:ext cx="74613" cy="128588"/>
            </a:xfrm>
            <a:custGeom>
              <a:avLst/>
              <a:gdLst>
                <a:gd name="T0" fmla="*/ 142 w 142"/>
                <a:gd name="T1" fmla="*/ 19 h 242"/>
                <a:gd name="T2" fmla="*/ 39 w 142"/>
                <a:gd name="T3" fmla="*/ 242 h 242"/>
                <a:gd name="T4" fmla="*/ 0 w 142"/>
                <a:gd name="T5" fmla="*/ 223 h 242"/>
                <a:gd name="T6" fmla="*/ 104 w 142"/>
                <a:gd name="T7" fmla="*/ 0 h 242"/>
                <a:gd name="T8" fmla="*/ 142 w 142"/>
                <a:gd name="T9" fmla="*/ 19 h 242"/>
              </a:gdLst>
              <a:ahLst/>
              <a:cxnLst>
                <a:cxn ang="0">
                  <a:pos x="T0" y="T1"/>
                </a:cxn>
                <a:cxn ang="0">
                  <a:pos x="T2" y="T3"/>
                </a:cxn>
                <a:cxn ang="0">
                  <a:pos x="T4" y="T5"/>
                </a:cxn>
                <a:cxn ang="0">
                  <a:pos x="T6" y="T7"/>
                </a:cxn>
                <a:cxn ang="0">
                  <a:pos x="T8" y="T9"/>
                </a:cxn>
              </a:cxnLst>
              <a:rect l="0" t="0" r="r" b="b"/>
              <a:pathLst>
                <a:path w="142" h="242">
                  <a:moveTo>
                    <a:pt x="142" y="19"/>
                  </a:moveTo>
                  <a:lnTo>
                    <a:pt x="39" y="242"/>
                  </a:lnTo>
                  <a:lnTo>
                    <a:pt x="0" y="223"/>
                  </a:lnTo>
                  <a:lnTo>
                    <a:pt x="104" y="0"/>
                  </a:lnTo>
                  <a:lnTo>
                    <a:pt x="142"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53" name="Freeform 174">
              <a:extLst>
                <a:ext uri="{FF2B5EF4-FFF2-40B4-BE49-F238E27FC236}">
                  <a16:creationId xmlns:a16="http://schemas.microsoft.com/office/drawing/2014/main" id="{A5D4464D-1645-4CE3-88BB-8432346CEF73}"/>
                </a:ext>
              </a:extLst>
            </p:cNvPr>
            <p:cNvSpPr>
              <a:spLocks/>
            </p:cNvSpPr>
            <p:nvPr/>
          </p:nvSpPr>
          <p:spPr bwMode="auto">
            <a:xfrm>
              <a:off x="6772276" y="1941513"/>
              <a:ext cx="73025" cy="128588"/>
            </a:xfrm>
            <a:custGeom>
              <a:avLst/>
              <a:gdLst>
                <a:gd name="T0" fmla="*/ 137 w 137"/>
                <a:gd name="T1" fmla="*/ 17 h 243"/>
                <a:gd name="T2" fmla="*/ 40 w 137"/>
                <a:gd name="T3" fmla="*/ 243 h 243"/>
                <a:gd name="T4" fmla="*/ 0 w 137"/>
                <a:gd name="T5" fmla="*/ 226 h 243"/>
                <a:gd name="T6" fmla="*/ 98 w 137"/>
                <a:gd name="T7" fmla="*/ 0 h 243"/>
                <a:gd name="T8" fmla="*/ 137 w 137"/>
                <a:gd name="T9" fmla="*/ 17 h 243"/>
              </a:gdLst>
              <a:ahLst/>
              <a:cxnLst>
                <a:cxn ang="0">
                  <a:pos x="T0" y="T1"/>
                </a:cxn>
                <a:cxn ang="0">
                  <a:pos x="T2" y="T3"/>
                </a:cxn>
                <a:cxn ang="0">
                  <a:pos x="T4" y="T5"/>
                </a:cxn>
                <a:cxn ang="0">
                  <a:pos x="T6" y="T7"/>
                </a:cxn>
                <a:cxn ang="0">
                  <a:pos x="T8" y="T9"/>
                </a:cxn>
              </a:cxnLst>
              <a:rect l="0" t="0" r="r" b="b"/>
              <a:pathLst>
                <a:path w="137" h="243">
                  <a:moveTo>
                    <a:pt x="137" y="17"/>
                  </a:moveTo>
                  <a:lnTo>
                    <a:pt x="40" y="243"/>
                  </a:lnTo>
                  <a:lnTo>
                    <a:pt x="0" y="226"/>
                  </a:lnTo>
                  <a:lnTo>
                    <a:pt x="98" y="0"/>
                  </a:lnTo>
                  <a:lnTo>
                    <a:pt x="137"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54" name="Freeform 175">
              <a:extLst>
                <a:ext uri="{FF2B5EF4-FFF2-40B4-BE49-F238E27FC236}">
                  <a16:creationId xmlns:a16="http://schemas.microsoft.com/office/drawing/2014/main" id="{0333A2F5-745F-4597-B9E2-E356C911887C}"/>
                </a:ext>
              </a:extLst>
            </p:cNvPr>
            <p:cNvSpPr>
              <a:spLocks/>
            </p:cNvSpPr>
            <p:nvPr/>
          </p:nvSpPr>
          <p:spPr bwMode="auto">
            <a:xfrm>
              <a:off x="6734176" y="1924051"/>
              <a:ext cx="69850" cy="128588"/>
            </a:xfrm>
            <a:custGeom>
              <a:avLst/>
              <a:gdLst>
                <a:gd name="T0" fmla="*/ 132 w 132"/>
                <a:gd name="T1" fmla="*/ 16 h 244"/>
                <a:gd name="T2" fmla="*/ 40 w 132"/>
                <a:gd name="T3" fmla="*/ 244 h 244"/>
                <a:gd name="T4" fmla="*/ 0 w 132"/>
                <a:gd name="T5" fmla="*/ 228 h 244"/>
                <a:gd name="T6" fmla="*/ 93 w 132"/>
                <a:gd name="T7" fmla="*/ 0 h 244"/>
                <a:gd name="T8" fmla="*/ 132 w 132"/>
                <a:gd name="T9" fmla="*/ 16 h 244"/>
              </a:gdLst>
              <a:ahLst/>
              <a:cxnLst>
                <a:cxn ang="0">
                  <a:pos x="T0" y="T1"/>
                </a:cxn>
                <a:cxn ang="0">
                  <a:pos x="T2" y="T3"/>
                </a:cxn>
                <a:cxn ang="0">
                  <a:pos x="T4" y="T5"/>
                </a:cxn>
                <a:cxn ang="0">
                  <a:pos x="T6" y="T7"/>
                </a:cxn>
                <a:cxn ang="0">
                  <a:pos x="T8" y="T9"/>
                </a:cxn>
              </a:cxnLst>
              <a:rect l="0" t="0" r="r" b="b"/>
              <a:pathLst>
                <a:path w="132" h="244">
                  <a:moveTo>
                    <a:pt x="132" y="16"/>
                  </a:moveTo>
                  <a:lnTo>
                    <a:pt x="40" y="244"/>
                  </a:lnTo>
                  <a:lnTo>
                    <a:pt x="0" y="228"/>
                  </a:lnTo>
                  <a:lnTo>
                    <a:pt x="93" y="0"/>
                  </a:lnTo>
                  <a:lnTo>
                    <a:pt x="13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55" name="Freeform 176">
              <a:extLst>
                <a:ext uri="{FF2B5EF4-FFF2-40B4-BE49-F238E27FC236}">
                  <a16:creationId xmlns:a16="http://schemas.microsoft.com/office/drawing/2014/main" id="{E6F33801-F7F0-4454-B94A-08ABC8244E07}"/>
                </a:ext>
              </a:extLst>
            </p:cNvPr>
            <p:cNvSpPr>
              <a:spLocks/>
            </p:cNvSpPr>
            <p:nvPr/>
          </p:nvSpPr>
          <p:spPr bwMode="auto">
            <a:xfrm>
              <a:off x="6694488" y="1905001"/>
              <a:ext cx="66675" cy="130175"/>
            </a:xfrm>
            <a:custGeom>
              <a:avLst/>
              <a:gdLst>
                <a:gd name="T0" fmla="*/ 126 w 126"/>
                <a:gd name="T1" fmla="*/ 16 h 246"/>
                <a:gd name="T2" fmla="*/ 40 w 126"/>
                <a:gd name="T3" fmla="*/ 246 h 246"/>
                <a:gd name="T4" fmla="*/ 0 w 126"/>
                <a:gd name="T5" fmla="*/ 231 h 246"/>
                <a:gd name="T6" fmla="*/ 86 w 126"/>
                <a:gd name="T7" fmla="*/ 0 h 246"/>
                <a:gd name="T8" fmla="*/ 126 w 126"/>
                <a:gd name="T9" fmla="*/ 16 h 246"/>
              </a:gdLst>
              <a:ahLst/>
              <a:cxnLst>
                <a:cxn ang="0">
                  <a:pos x="T0" y="T1"/>
                </a:cxn>
                <a:cxn ang="0">
                  <a:pos x="T2" y="T3"/>
                </a:cxn>
                <a:cxn ang="0">
                  <a:pos x="T4" y="T5"/>
                </a:cxn>
                <a:cxn ang="0">
                  <a:pos x="T6" y="T7"/>
                </a:cxn>
                <a:cxn ang="0">
                  <a:pos x="T8" y="T9"/>
                </a:cxn>
              </a:cxnLst>
              <a:rect l="0" t="0" r="r" b="b"/>
              <a:pathLst>
                <a:path w="126" h="246">
                  <a:moveTo>
                    <a:pt x="126" y="16"/>
                  </a:moveTo>
                  <a:lnTo>
                    <a:pt x="40" y="246"/>
                  </a:lnTo>
                  <a:lnTo>
                    <a:pt x="0" y="231"/>
                  </a:lnTo>
                  <a:lnTo>
                    <a:pt x="86" y="0"/>
                  </a:lnTo>
                  <a:lnTo>
                    <a:pt x="126"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56" name="Freeform 177">
              <a:extLst>
                <a:ext uri="{FF2B5EF4-FFF2-40B4-BE49-F238E27FC236}">
                  <a16:creationId xmlns:a16="http://schemas.microsoft.com/office/drawing/2014/main" id="{363A42FB-252B-475A-B3FE-08C993866D71}"/>
                </a:ext>
              </a:extLst>
            </p:cNvPr>
            <p:cNvSpPr>
              <a:spLocks/>
            </p:cNvSpPr>
            <p:nvPr/>
          </p:nvSpPr>
          <p:spPr bwMode="auto">
            <a:xfrm>
              <a:off x="6654801" y="1889126"/>
              <a:ext cx="63500" cy="130175"/>
            </a:xfrm>
            <a:custGeom>
              <a:avLst/>
              <a:gdLst>
                <a:gd name="T0" fmla="*/ 120 w 120"/>
                <a:gd name="T1" fmla="*/ 14 h 248"/>
                <a:gd name="T2" fmla="*/ 41 w 120"/>
                <a:gd name="T3" fmla="*/ 248 h 248"/>
                <a:gd name="T4" fmla="*/ 0 w 120"/>
                <a:gd name="T5" fmla="*/ 233 h 248"/>
                <a:gd name="T6" fmla="*/ 80 w 120"/>
                <a:gd name="T7" fmla="*/ 0 h 248"/>
                <a:gd name="T8" fmla="*/ 120 w 120"/>
                <a:gd name="T9" fmla="*/ 14 h 248"/>
              </a:gdLst>
              <a:ahLst/>
              <a:cxnLst>
                <a:cxn ang="0">
                  <a:pos x="T0" y="T1"/>
                </a:cxn>
                <a:cxn ang="0">
                  <a:pos x="T2" y="T3"/>
                </a:cxn>
                <a:cxn ang="0">
                  <a:pos x="T4" y="T5"/>
                </a:cxn>
                <a:cxn ang="0">
                  <a:pos x="T6" y="T7"/>
                </a:cxn>
                <a:cxn ang="0">
                  <a:pos x="T8" y="T9"/>
                </a:cxn>
              </a:cxnLst>
              <a:rect l="0" t="0" r="r" b="b"/>
              <a:pathLst>
                <a:path w="120" h="248">
                  <a:moveTo>
                    <a:pt x="120" y="14"/>
                  </a:moveTo>
                  <a:lnTo>
                    <a:pt x="41" y="248"/>
                  </a:lnTo>
                  <a:lnTo>
                    <a:pt x="0" y="233"/>
                  </a:lnTo>
                  <a:lnTo>
                    <a:pt x="80" y="0"/>
                  </a:lnTo>
                  <a:lnTo>
                    <a:pt x="120"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57" name="Freeform 178">
              <a:extLst>
                <a:ext uri="{FF2B5EF4-FFF2-40B4-BE49-F238E27FC236}">
                  <a16:creationId xmlns:a16="http://schemas.microsoft.com/office/drawing/2014/main" id="{26516613-64F1-4B71-BD20-52D231835CC1}"/>
                </a:ext>
              </a:extLst>
            </p:cNvPr>
            <p:cNvSpPr>
              <a:spLocks/>
            </p:cNvSpPr>
            <p:nvPr/>
          </p:nvSpPr>
          <p:spPr bwMode="auto">
            <a:xfrm>
              <a:off x="6615113" y="1873251"/>
              <a:ext cx="60325" cy="131763"/>
            </a:xfrm>
            <a:custGeom>
              <a:avLst/>
              <a:gdLst>
                <a:gd name="T0" fmla="*/ 114 w 114"/>
                <a:gd name="T1" fmla="*/ 14 h 248"/>
                <a:gd name="T2" fmla="*/ 41 w 114"/>
                <a:gd name="T3" fmla="*/ 248 h 248"/>
                <a:gd name="T4" fmla="*/ 0 w 114"/>
                <a:gd name="T5" fmla="*/ 236 h 248"/>
                <a:gd name="T6" fmla="*/ 73 w 114"/>
                <a:gd name="T7" fmla="*/ 0 h 248"/>
                <a:gd name="T8" fmla="*/ 114 w 114"/>
                <a:gd name="T9" fmla="*/ 14 h 248"/>
              </a:gdLst>
              <a:ahLst/>
              <a:cxnLst>
                <a:cxn ang="0">
                  <a:pos x="T0" y="T1"/>
                </a:cxn>
                <a:cxn ang="0">
                  <a:pos x="T2" y="T3"/>
                </a:cxn>
                <a:cxn ang="0">
                  <a:pos x="T4" y="T5"/>
                </a:cxn>
                <a:cxn ang="0">
                  <a:pos x="T6" y="T7"/>
                </a:cxn>
                <a:cxn ang="0">
                  <a:pos x="T8" y="T9"/>
                </a:cxn>
              </a:cxnLst>
              <a:rect l="0" t="0" r="r" b="b"/>
              <a:pathLst>
                <a:path w="114" h="248">
                  <a:moveTo>
                    <a:pt x="114" y="14"/>
                  </a:moveTo>
                  <a:lnTo>
                    <a:pt x="41" y="248"/>
                  </a:lnTo>
                  <a:lnTo>
                    <a:pt x="0" y="236"/>
                  </a:lnTo>
                  <a:lnTo>
                    <a:pt x="73" y="0"/>
                  </a:lnTo>
                  <a:lnTo>
                    <a:pt x="11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58" name="Freeform 179">
              <a:extLst>
                <a:ext uri="{FF2B5EF4-FFF2-40B4-BE49-F238E27FC236}">
                  <a16:creationId xmlns:a16="http://schemas.microsoft.com/office/drawing/2014/main" id="{4AFFB972-F49D-47E8-8558-62E2C49CD9F1}"/>
                </a:ext>
              </a:extLst>
            </p:cNvPr>
            <p:cNvSpPr>
              <a:spLocks/>
            </p:cNvSpPr>
            <p:nvPr/>
          </p:nvSpPr>
          <p:spPr bwMode="auto">
            <a:xfrm>
              <a:off x="6575426" y="1858963"/>
              <a:ext cx="57150" cy="131763"/>
            </a:xfrm>
            <a:custGeom>
              <a:avLst/>
              <a:gdLst>
                <a:gd name="T0" fmla="*/ 107 w 107"/>
                <a:gd name="T1" fmla="*/ 13 h 248"/>
                <a:gd name="T2" fmla="*/ 41 w 107"/>
                <a:gd name="T3" fmla="*/ 248 h 248"/>
                <a:gd name="T4" fmla="*/ 0 w 107"/>
                <a:gd name="T5" fmla="*/ 237 h 248"/>
                <a:gd name="T6" fmla="*/ 66 w 107"/>
                <a:gd name="T7" fmla="*/ 0 h 248"/>
                <a:gd name="T8" fmla="*/ 107 w 107"/>
                <a:gd name="T9" fmla="*/ 13 h 248"/>
              </a:gdLst>
              <a:ahLst/>
              <a:cxnLst>
                <a:cxn ang="0">
                  <a:pos x="T0" y="T1"/>
                </a:cxn>
                <a:cxn ang="0">
                  <a:pos x="T2" y="T3"/>
                </a:cxn>
                <a:cxn ang="0">
                  <a:pos x="T4" y="T5"/>
                </a:cxn>
                <a:cxn ang="0">
                  <a:pos x="T6" y="T7"/>
                </a:cxn>
                <a:cxn ang="0">
                  <a:pos x="T8" y="T9"/>
                </a:cxn>
              </a:cxnLst>
              <a:rect l="0" t="0" r="r" b="b"/>
              <a:pathLst>
                <a:path w="107" h="248">
                  <a:moveTo>
                    <a:pt x="107" y="13"/>
                  </a:moveTo>
                  <a:lnTo>
                    <a:pt x="41" y="248"/>
                  </a:lnTo>
                  <a:lnTo>
                    <a:pt x="0" y="237"/>
                  </a:lnTo>
                  <a:lnTo>
                    <a:pt x="66" y="0"/>
                  </a:lnTo>
                  <a:lnTo>
                    <a:pt x="107"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59" name="Freeform 180">
              <a:extLst>
                <a:ext uri="{FF2B5EF4-FFF2-40B4-BE49-F238E27FC236}">
                  <a16:creationId xmlns:a16="http://schemas.microsoft.com/office/drawing/2014/main" id="{0850830D-7824-46ED-9B10-B54BFAD926A0}"/>
                </a:ext>
              </a:extLst>
            </p:cNvPr>
            <p:cNvSpPr>
              <a:spLocks/>
            </p:cNvSpPr>
            <p:nvPr/>
          </p:nvSpPr>
          <p:spPr bwMode="auto">
            <a:xfrm>
              <a:off x="6535738" y="1846263"/>
              <a:ext cx="53975" cy="131763"/>
            </a:xfrm>
            <a:custGeom>
              <a:avLst/>
              <a:gdLst>
                <a:gd name="T0" fmla="*/ 102 w 102"/>
                <a:gd name="T1" fmla="*/ 11 h 249"/>
                <a:gd name="T2" fmla="*/ 41 w 102"/>
                <a:gd name="T3" fmla="*/ 249 h 249"/>
                <a:gd name="T4" fmla="*/ 0 w 102"/>
                <a:gd name="T5" fmla="*/ 239 h 249"/>
                <a:gd name="T6" fmla="*/ 61 w 102"/>
                <a:gd name="T7" fmla="*/ 0 h 249"/>
                <a:gd name="T8" fmla="*/ 102 w 102"/>
                <a:gd name="T9" fmla="*/ 11 h 249"/>
              </a:gdLst>
              <a:ahLst/>
              <a:cxnLst>
                <a:cxn ang="0">
                  <a:pos x="T0" y="T1"/>
                </a:cxn>
                <a:cxn ang="0">
                  <a:pos x="T2" y="T3"/>
                </a:cxn>
                <a:cxn ang="0">
                  <a:pos x="T4" y="T5"/>
                </a:cxn>
                <a:cxn ang="0">
                  <a:pos x="T6" y="T7"/>
                </a:cxn>
                <a:cxn ang="0">
                  <a:pos x="T8" y="T9"/>
                </a:cxn>
              </a:cxnLst>
              <a:rect l="0" t="0" r="r" b="b"/>
              <a:pathLst>
                <a:path w="102" h="249">
                  <a:moveTo>
                    <a:pt x="102" y="11"/>
                  </a:moveTo>
                  <a:lnTo>
                    <a:pt x="41" y="249"/>
                  </a:lnTo>
                  <a:lnTo>
                    <a:pt x="0" y="239"/>
                  </a:lnTo>
                  <a:lnTo>
                    <a:pt x="61" y="0"/>
                  </a:lnTo>
                  <a:lnTo>
                    <a:pt x="102"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60" name="Freeform 181">
              <a:extLst>
                <a:ext uri="{FF2B5EF4-FFF2-40B4-BE49-F238E27FC236}">
                  <a16:creationId xmlns:a16="http://schemas.microsoft.com/office/drawing/2014/main" id="{D9DF67CE-6A81-40C3-9806-F1F9D454BFD7}"/>
                </a:ext>
              </a:extLst>
            </p:cNvPr>
            <p:cNvSpPr>
              <a:spLocks/>
            </p:cNvSpPr>
            <p:nvPr/>
          </p:nvSpPr>
          <p:spPr bwMode="auto">
            <a:xfrm>
              <a:off x="6494463" y="1833563"/>
              <a:ext cx="50800" cy="131763"/>
            </a:xfrm>
            <a:custGeom>
              <a:avLst/>
              <a:gdLst>
                <a:gd name="T0" fmla="*/ 97 w 97"/>
                <a:gd name="T1" fmla="*/ 11 h 250"/>
                <a:gd name="T2" fmla="*/ 41 w 97"/>
                <a:gd name="T3" fmla="*/ 250 h 250"/>
                <a:gd name="T4" fmla="*/ 0 w 97"/>
                <a:gd name="T5" fmla="*/ 240 h 250"/>
                <a:gd name="T6" fmla="*/ 55 w 97"/>
                <a:gd name="T7" fmla="*/ 0 h 250"/>
                <a:gd name="T8" fmla="*/ 97 w 97"/>
                <a:gd name="T9" fmla="*/ 11 h 250"/>
              </a:gdLst>
              <a:ahLst/>
              <a:cxnLst>
                <a:cxn ang="0">
                  <a:pos x="T0" y="T1"/>
                </a:cxn>
                <a:cxn ang="0">
                  <a:pos x="T2" y="T3"/>
                </a:cxn>
                <a:cxn ang="0">
                  <a:pos x="T4" y="T5"/>
                </a:cxn>
                <a:cxn ang="0">
                  <a:pos x="T6" y="T7"/>
                </a:cxn>
                <a:cxn ang="0">
                  <a:pos x="T8" y="T9"/>
                </a:cxn>
              </a:cxnLst>
              <a:rect l="0" t="0" r="r" b="b"/>
              <a:pathLst>
                <a:path w="97" h="250">
                  <a:moveTo>
                    <a:pt x="97" y="11"/>
                  </a:moveTo>
                  <a:lnTo>
                    <a:pt x="41" y="250"/>
                  </a:lnTo>
                  <a:lnTo>
                    <a:pt x="0" y="240"/>
                  </a:lnTo>
                  <a:lnTo>
                    <a:pt x="55" y="0"/>
                  </a:lnTo>
                  <a:lnTo>
                    <a:pt x="97"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61" name="Freeform 182">
              <a:extLst>
                <a:ext uri="{FF2B5EF4-FFF2-40B4-BE49-F238E27FC236}">
                  <a16:creationId xmlns:a16="http://schemas.microsoft.com/office/drawing/2014/main" id="{0F0393AB-086E-4ABA-B145-E10491A3EE0D}"/>
                </a:ext>
              </a:extLst>
            </p:cNvPr>
            <p:cNvSpPr>
              <a:spLocks/>
            </p:cNvSpPr>
            <p:nvPr/>
          </p:nvSpPr>
          <p:spPr bwMode="auto">
            <a:xfrm>
              <a:off x="6453188" y="1822451"/>
              <a:ext cx="47625" cy="133350"/>
            </a:xfrm>
            <a:custGeom>
              <a:avLst/>
              <a:gdLst>
                <a:gd name="T0" fmla="*/ 91 w 91"/>
                <a:gd name="T1" fmla="*/ 9 h 250"/>
                <a:gd name="T2" fmla="*/ 42 w 91"/>
                <a:gd name="T3" fmla="*/ 250 h 250"/>
                <a:gd name="T4" fmla="*/ 0 w 91"/>
                <a:gd name="T5" fmla="*/ 241 h 250"/>
                <a:gd name="T6" fmla="*/ 50 w 91"/>
                <a:gd name="T7" fmla="*/ 0 h 250"/>
                <a:gd name="T8" fmla="*/ 91 w 91"/>
                <a:gd name="T9" fmla="*/ 9 h 250"/>
              </a:gdLst>
              <a:ahLst/>
              <a:cxnLst>
                <a:cxn ang="0">
                  <a:pos x="T0" y="T1"/>
                </a:cxn>
                <a:cxn ang="0">
                  <a:pos x="T2" y="T3"/>
                </a:cxn>
                <a:cxn ang="0">
                  <a:pos x="T4" y="T5"/>
                </a:cxn>
                <a:cxn ang="0">
                  <a:pos x="T6" y="T7"/>
                </a:cxn>
                <a:cxn ang="0">
                  <a:pos x="T8" y="T9"/>
                </a:cxn>
              </a:cxnLst>
              <a:rect l="0" t="0" r="r" b="b"/>
              <a:pathLst>
                <a:path w="91" h="250">
                  <a:moveTo>
                    <a:pt x="91" y="9"/>
                  </a:moveTo>
                  <a:lnTo>
                    <a:pt x="42" y="250"/>
                  </a:lnTo>
                  <a:lnTo>
                    <a:pt x="0" y="241"/>
                  </a:lnTo>
                  <a:lnTo>
                    <a:pt x="50" y="0"/>
                  </a:lnTo>
                  <a:lnTo>
                    <a:pt x="91"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62" name="Freeform 183">
              <a:extLst>
                <a:ext uri="{FF2B5EF4-FFF2-40B4-BE49-F238E27FC236}">
                  <a16:creationId xmlns:a16="http://schemas.microsoft.com/office/drawing/2014/main" id="{BDED2E82-3DCF-4839-9ECA-EC2BB8B2D157}"/>
                </a:ext>
              </a:extLst>
            </p:cNvPr>
            <p:cNvSpPr>
              <a:spLocks/>
            </p:cNvSpPr>
            <p:nvPr/>
          </p:nvSpPr>
          <p:spPr bwMode="auto">
            <a:xfrm>
              <a:off x="6411913" y="1812926"/>
              <a:ext cx="46038" cy="133350"/>
            </a:xfrm>
            <a:custGeom>
              <a:avLst/>
              <a:gdLst>
                <a:gd name="T0" fmla="*/ 86 w 86"/>
                <a:gd name="T1" fmla="*/ 8 h 250"/>
                <a:gd name="T2" fmla="*/ 42 w 86"/>
                <a:gd name="T3" fmla="*/ 250 h 250"/>
                <a:gd name="T4" fmla="*/ 0 w 86"/>
                <a:gd name="T5" fmla="*/ 242 h 250"/>
                <a:gd name="T6" fmla="*/ 43 w 86"/>
                <a:gd name="T7" fmla="*/ 0 h 250"/>
                <a:gd name="T8" fmla="*/ 86 w 86"/>
                <a:gd name="T9" fmla="*/ 8 h 250"/>
              </a:gdLst>
              <a:ahLst/>
              <a:cxnLst>
                <a:cxn ang="0">
                  <a:pos x="T0" y="T1"/>
                </a:cxn>
                <a:cxn ang="0">
                  <a:pos x="T2" y="T3"/>
                </a:cxn>
                <a:cxn ang="0">
                  <a:pos x="T4" y="T5"/>
                </a:cxn>
                <a:cxn ang="0">
                  <a:pos x="T6" y="T7"/>
                </a:cxn>
                <a:cxn ang="0">
                  <a:pos x="T8" y="T9"/>
                </a:cxn>
              </a:cxnLst>
              <a:rect l="0" t="0" r="r" b="b"/>
              <a:pathLst>
                <a:path w="86" h="250">
                  <a:moveTo>
                    <a:pt x="86" y="8"/>
                  </a:moveTo>
                  <a:lnTo>
                    <a:pt x="42" y="250"/>
                  </a:lnTo>
                  <a:lnTo>
                    <a:pt x="0" y="242"/>
                  </a:lnTo>
                  <a:lnTo>
                    <a:pt x="43" y="0"/>
                  </a:lnTo>
                  <a:lnTo>
                    <a:pt x="86"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grpSp>
          <p:nvGrpSpPr>
            <p:cNvPr id="363" name="Group 362">
              <a:extLst>
                <a:ext uri="{FF2B5EF4-FFF2-40B4-BE49-F238E27FC236}">
                  <a16:creationId xmlns:a16="http://schemas.microsoft.com/office/drawing/2014/main" id="{26DC8263-69C9-4142-8FFB-A359113C277C}"/>
                </a:ext>
              </a:extLst>
            </p:cNvPr>
            <p:cNvGrpSpPr/>
            <p:nvPr/>
          </p:nvGrpSpPr>
          <p:grpSpPr>
            <a:xfrm>
              <a:off x="4754563" y="2039938"/>
              <a:ext cx="500063" cy="458788"/>
              <a:chOff x="4754563" y="2039938"/>
              <a:chExt cx="500063" cy="458788"/>
            </a:xfrm>
            <a:grpFill/>
          </p:grpSpPr>
          <p:sp>
            <p:nvSpPr>
              <p:cNvPr id="437" name="Freeform 197">
                <a:extLst>
                  <a:ext uri="{FF2B5EF4-FFF2-40B4-BE49-F238E27FC236}">
                    <a16:creationId xmlns:a16="http://schemas.microsoft.com/office/drawing/2014/main" id="{292622EE-1D7B-4775-953D-9B4771290A8B}"/>
                  </a:ext>
                </a:extLst>
              </p:cNvPr>
              <p:cNvSpPr>
                <a:spLocks/>
              </p:cNvSpPr>
              <p:nvPr/>
            </p:nvSpPr>
            <p:spPr bwMode="auto">
              <a:xfrm>
                <a:off x="5164138" y="2039938"/>
                <a:ext cx="90488" cy="120650"/>
              </a:xfrm>
              <a:custGeom>
                <a:avLst/>
                <a:gdLst>
                  <a:gd name="T0" fmla="*/ 36 w 169"/>
                  <a:gd name="T1" fmla="*/ 0 h 230"/>
                  <a:gd name="T2" fmla="*/ 169 w 169"/>
                  <a:gd name="T3" fmla="*/ 206 h 230"/>
                  <a:gd name="T4" fmla="*/ 133 w 169"/>
                  <a:gd name="T5" fmla="*/ 230 h 230"/>
                  <a:gd name="T6" fmla="*/ 0 w 169"/>
                  <a:gd name="T7" fmla="*/ 24 h 230"/>
                  <a:gd name="T8" fmla="*/ 36 w 169"/>
                  <a:gd name="T9" fmla="*/ 0 h 230"/>
                </a:gdLst>
                <a:ahLst/>
                <a:cxnLst>
                  <a:cxn ang="0">
                    <a:pos x="T0" y="T1"/>
                  </a:cxn>
                  <a:cxn ang="0">
                    <a:pos x="T2" y="T3"/>
                  </a:cxn>
                  <a:cxn ang="0">
                    <a:pos x="T4" y="T5"/>
                  </a:cxn>
                  <a:cxn ang="0">
                    <a:pos x="T6" y="T7"/>
                  </a:cxn>
                  <a:cxn ang="0">
                    <a:pos x="T8" y="T9"/>
                  </a:cxn>
                </a:cxnLst>
                <a:rect l="0" t="0" r="r" b="b"/>
                <a:pathLst>
                  <a:path w="169" h="230">
                    <a:moveTo>
                      <a:pt x="36" y="0"/>
                    </a:moveTo>
                    <a:lnTo>
                      <a:pt x="169" y="206"/>
                    </a:lnTo>
                    <a:lnTo>
                      <a:pt x="133" y="230"/>
                    </a:lnTo>
                    <a:lnTo>
                      <a:pt x="0" y="24"/>
                    </a:lnTo>
                    <a:lnTo>
                      <a:pt x="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38" name="Freeform 198">
                <a:extLst>
                  <a:ext uri="{FF2B5EF4-FFF2-40B4-BE49-F238E27FC236}">
                    <a16:creationId xmlns:a16="http://schemas.microsoft.com/office/drawing/2014/main" id="{0F55C9AD-A886-4647-87B8-4A13F74A7080}"/>
                  </a:ext>
                </a:extLst>
              </p:cNvPr>
              <p:cNvSpPr>
                <a:spLocks/>
              </p:cNvSpPr>
              <p:nvPr/>
            </p:nvSpPr>
            <p:spPr bwMode="auto">
              <a:xfrm>
                <a:off x="5126038" y="2063751"/>
                <a:ext cx="92075" cy="120650"/>
              </a:xfrm>
              <a:custGeom>
                <a:avLst/>
                <a:gdLst>
                  <a:gd name="T0" fmla="*/ 36 w 173"/>
                  <a:gd name="T1" fmla="*/ 0 h 227"/>
                  <a:gd name="T2" fmla="*/ 173 w 173"/>
                  <a:gd name="T3" fmla="*/ 203 h 227"/>
                  <a:gd name="T4" fmla="*/ 139 w 173"/>
                  <a:gd name="T5" fmla="*/ 227 h 227"/>
                  <a:gd name="T6" fmla="*/ 0 w 173"/>
                  <a:gd name="T7" fmla="*/ 24 h 227"/>
                  <a:gd name="T8" fmla="*/ 36 w 173"/>
                  <a:gd name="T9" fmla="*/ 0 h 227"/>
                </a:gdLst>
                <a:ahLst/>
                <a:cxnLst>
                  <a:cxn ang="0">
                    <a:pos x="T0" y="T1"/>
                  </a:cxn>
                  <a:cxn ang="0">
                    <a:pos x="T2" y="T3"/>
                  </a:cxn>
                  <a:cxn ang="0">
                    <a:pos x="T4" y="T5"/>
                  </a:cxn>
                  <a:cxn ang="0">
                    <a:pos x="T6" y="T7"/>
                  </a:cxn>
                  <a:cxn ang="0">
                    <a:pos x="T8" y="T9"/>
                  </a:cxn>
                </a:cxnLst>
                <a:rect l="0" t="0" r="r" b="b"/>
                <a:pathLst>
                  <a:path w="173" h="227">
                    <a:moveTo>
                      <a:pt x="36" y="0"/>
                    </a:moveTo>
                    <a:lnTo>
                      <a:pt x="173" y="203"/>
                    </a:lnTo>
                    <a:lnTo>
                      <a:pt x="139" y="227"/>
                    </a:lnTo>
                    <a:lnTo>
                      <a:pt x="0" y="24"/>
                    </a:lnTo>
                    <a:lnTo>
                      <a:pt x="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39" name="Freeform 199">
                <a:extLst>
                  <a:ext uri="{FF2B5EF4-FFF2-40B4-BE49-F238E27FC236}">
                    <a16:creationId xmlns:a16="http://schemas.microsoft.com/office/drawing/2014/main" id="{43D34869-0303-40B9-A1ED-CDCA0A22263B}"/>
                  </a:ext>
                </a:extLst>
              </p:cNvPr>
              <p:cNvSpPr>
                <a:spLocks/>
              </p:cNvSpPr>
              <p:nvPr/>
            </p:nvSpPr>
            <p:spPr bwMode="auto">
              <a:xfrm>
                <a:off x="5089526" y="2090738"/>
                <a:ext cx="93663" cy="117475"/>
              </a:xfrm>
              <a:custGeom>
                <a:avLst/>
                <a:gdLst>
                  <a:gd name="T0" fmla="*/ 35 w 178"/>
                  <a:gd name="T1" fmla="*/ 0 h 224"/>
                  <a:gd name="T2" fmla="*/ 178 w 178"/>
                  <a:gd name="T3" fmla="*/ 198 h 224"/>
                  <a:gd name="T4" fmla="*/ 144 w 178"/>
                  <a:gd name="T5" fmla="*/ 224 h 224"/>
                  <a:gd name="T6" fmla="*/ 0 w 178"/>
                  <a:gd name="T7" fmla="*/ 25 h 224"/>
                  <a:gd name="T8" fmla="*/ 35 w 178"/>
                  <a:gd name="T9" fmla="*/ 0 h 224"/>
                </a:gdLst>
                <a:ahLst/>
                <a:cxnLst>
                  <a:cxn ang="0">
                    <a:pos x="T0" y="T1"/>
                  </a:cxn>
                  <a:cxn ang="0">
                    <a:pos x="T2" y="T3"/>
                  </a:cxn>
                  <a:cxn ang="0">
                    <a:pos x="T4" y="T5"/>
                  </a:cxn>
                  <a:cxn ang="0">
                    <a:pos x="T6" y="T7"/>
                  </a:cxn>
                  <a:cxn ang="0">
                    <a:pos x="T8" y="T9"/>
                  </a:cxn>
                </a:cxnLst>
                <a:rect l="0" t="0" r="r" b="b"/>
                <a:pathLst>
                  <a:path w="178" h="224">
                    <a:moveTo>
                      <a:pt x="35" y="0"/>
                    </a:moveTo>
                    <a:lnTo>
                      <a:pt x="178" y="198"/>
                    </a:lnTo>
                    <a:lnTo>
                      <a:pt x="144" y="224"/>
                    </a:lnTo>
                    <a:lnTo>
                      <a:pt x="0" y="25"/>
                    </a:lnTo>
                    <a:lnTo>
                      <a:pt x="3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40" name="Freeform 200">
                <a:extLst>
                  <a:ext uri="{FF2B5EF4-FFF2-40B4-BE49-F238E27FC236}">
                    <a16:creationId xmlns:a16="http://schemas.microsoft.com/office/drawing/2014/main" id="{EC5171A2-E82C-4680-9F3F-AA8FC3841FB2}"/>
                  </a:ext>
                </a:extLst>
              </p:cNvPr>
              <p:cNvSpPr>
                <a:spLocks/>
              </p:cNvSpPr>
              <p:nvPr/>
            </p:nvSpPr>
            <p:spPr bwMode="auto">
              <a:xfrm>
                <a:off x="5053013" y="2116138"/>
                <a:ext cx="96838" cy="117475"/>
              </a:xfrm>
              <a:custGeom>
                <a:avLst/>
                <a:gdLst>
                  <a:gd name="T0" fmla="*/ 34 w 183"/>
                  <a:gd name="T1" fmla="*/ 0 h 222"/>
                  <a:gd name="T2" fmla="*/ 183 w 183"/>
                  <a:gd name="T3" fmla="*/ 196 h 222"/>
                  <a:gd name="T4" fmla="*/ 148 w 183"/>
                  <a:gd name="T5" fmla="*/ 222 h 222"/>
                  <a:gd name="T6" fmla="*/ 0 w 183"/>
                  <a:gd name="T7" fmla="*/ 27 h 222"/>
                  <a:gd name="T8" fmla="*/ 34 w 183"/>
                  <a:gd name="T9" fmla="*/ 0 h 222"/>
                </a:gdLst>
                <a:ahLst/>
                <a:cxnLst>
                  <a:cxn ang="0">
                    <a:pos x="T0" y="T1"/>
                  </a:cxn>
                  <a:cxn ang="0">
                    <a:pos x="T2" y="T3"/>
                  </a:cxn>
                  <a:cxn ang="0">
                    <a:pos x="T4" y="T5"/>
                  </a:cxn>
                  <a:cxn ang="0">
                    <a:pos x="T6" y="T7"/>
                  </a:cxn>
                  <a:cxn ang="0">
                    <a:pos x="T8" y="T9"/>
                  </a:cxn>
                </a:cxnLst>
                <a:rect l="0" t="0" r="r" b="b"/>
                <a:pathLst>
                  <a:path w="183" h="222">
                    <a:moveTo>
                      <a:pt x="34" y="0"/>
                    </a:moveTo>
                    <a:lnTo>
                      <a:pt x="183" y="196"/>
                    </a:lnTo>
                    <a:lnTo>
                      <a:pt x="148" y="222"/>
                    </a:lnTo>
                    <a:lnTo>
                      <a:pt x="0" y="27"/>
                    </a:lnTo>
                    <a:lnTo>
                      <a:pt x="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41" name="Freeform 201">
                <a:extLst>
                  <a:ext uri="{FF2B5EF4-FFF2-40B4-BE49-F238E27FC236}">
                    <a16:creationId xmlns:a16="http://schemas.microsoft.com/office/drawing/2014/main" id="{A061C505-4D04-462A-AAF6-4DD3355447D8}"/>
                  </a:ext>
                </a:extLst>
              </p:cNvPr>
              <p:cNvSpPr>
                <a:spLocks/>
              </p:cNvSpPr>
              <p:nvPr/>
            </p:nvSpPr>
            <p:spPr bwMode="auto">
              <a:xfrm>
                <a:off x="5016501" y="2144713"/>
                <a:ext cx="98425" cy="115888"/>
              </a:xfrm>
              <a:custGeom>
                <a:avLst/>
                <a:gdLst>
                  <a:gd name="T0" fmla="*/ 33 w 187"/>
                  <a:gd name="T1" fmla="*/ 0 h 220"/>
                  <a:gd name="T2" fmla="*/ 187 w 187"/>
                  <a:gd name="T3" fmla="*/ 191 h 220"/>
                  <a:gd name="T4" fmla="*/ 153 w 187"/>
                  <a:gd name="T5" fmla="*/ 220 h 220"/>
                  <a:gd name="T6" fmla="*/ 0 w 187"/>
                  <a:gd name="T7" fmla="*/ 29 h 220"/>
                  <a:gd name="T8" fmla="*/ 33 w 187"/>
                  <a:gd name="T9" fmla="*/ 0 h 220"/>
                </a:gdLst>
                <a:ahLst/>
                <a:cxnLst>
                  <a:cxn ang="0">
                    <a:pos x="T0" y="T1"/>
                  </a:cxn>
                  <a:cxn ang="0">
                    <a:pos x="T2" y="T3"/>
                  </a:cxn>
                  <a:cxn ang="0">
                    <a:pos x="T4" y="T5"/>
                  </a:cxn>
                  <a:cxn ang="0">
                    <a:pos x="T6" y="T7"/>
                  </a:cxn>
                  <a:cxn ang="0">
                    <a:pos x="T8" y="T9"/>
                  </a:cxn>
                </a:cxnLst>
                <a:rect l="0" t="0" r="r" b="b"/>
                <a:pathLst>
                  <a:path w="187" h="220">
                    <a:moveTo>
                      <a:pt x="33" y="0"/>
                    </a:moveTo>
                    <a:lnTo>
                      <a:pt x="187" y="191"/>
                    </a:lnTo>
                    <a:lnTo>
                      <a:pt x="153" y="220"/>
                    </a:lnTo>
                    <a:lnTo>
                      <a:pt x="0" y="29"/>
                    </a:lnTo>
                    <a:lnTo>
                      <a:pt x="3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42" name="Freeform 202">
                <a:extLst>
                  <a:ext uri="{FF2B5EF4-FFF2-40B4-BE49-F238E27FC236}">
                    <a16:creationId xmlns:a16="http://schemas.microsoft.com/office/drawing/2014/main" id="{BDBF7A8B-111C-405D-8D29-0298C1645CC5}"/>
                  </a:ext>
                </a:extLst>
              </p:cNvPr>
              <p:cNvSpPr>
                <a:spLocks/>
              </p:cNvSpPr>
              <p:nvPr/>
            </p:nvSpPr>
            <p:spPr bwMode="auto">
              <a:xfrm>
                <a:off x="4981576" y="2173288"/>
                <a:ext cx="100013" cy="114300"/>
              </a:xfrm>
              <a:custGeom>
                <a:avLst/>
                <a:gdLst>
                  <a:gd name="T0" fmla="*/ 32 w 190"/>
                  <a:gd name="T1" fmla="*/ 0 h 216"/>
                  <a:gd name="T2" fmla="*/ 190 w 190"/>
                  <a:gd name="T3" fmla="*/ 186 h 216"/>
                  <a:gd name="T4" fmla="*/ 158 w 190"/>
                  <a:gd name="T5" fmla="*/ 216 h 216"/>
                  <a:gd name="T6" fmla="*/ 0 w 190"/>
                  <a:gd name="T7" fmla="*/ 29 h 216"/>
                  <a:gd name="T8" fmla="*/ 32 w 190"/>
                  <a:gd name="T9" fmla="*/ 0 h 216"/>
                </a:gdLst>
                <a:ahLst/>
                <a:cxnLst>
                  <a:cxn ang="0">
                    <a:pos x="T0" y="T1"/>
                  </a:cxn>
                  <a:cxn ang="0">
                    <a:pos x="T2" y="T3"/>
                  </a:cxn>
                  <a:cxn ang="0">
                    <a:pos x="T4" y="T5"/>
                  </a:cxn>
                  <a:cxn ang="0">
                    <a:pos x="T6" y="T7"/>
                  </a:cxn>
                  <a:cxn ang="0">
                    <a:pos x="T8" y="T9"/>
                  </a:cxn>
                </a:cxnLst>
                <a:rect l="0" t="0" r="r" b="b"/>
                <a:pathLst>
                  <a:path w="190" h="216">
                    <a:moveTo>
                      <a:pt x="32" y="0"/>
                    </a:moveTo>
                    <a:lnTo>
                      <a:pt x="190" y="186"/>
                    </a:lnTo>
                    <a:lnTo>
                      <a:pt x="158" y="216"/>
                    </a:lnTo>
                    <a:lnTo>
                      <a:pt x="0" y="29"/>
                    </a:lnTo>
                    <a:lnTo>
                      <a:pt x="3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43" name="Freeform 203">
                <a:extLst>
                  <a:ext uri="{FF2B5EF4-FFF2-40B4-BE49-F238E27FC236}">
                    <a16:creationId xmlns:a16="http://schemas.microsoft.com/office/drawing/2014/main" id="{4FE63ECB-367C-433F-B309-9AAAB558B48B}"/>
                  </a:ext>
                </a:extLst>
              </p:cNvPr>
              <p:cNvSpPr>
                <a:spLocks/>
              </p:cNvSpPr>
              <p:nvPr/>
            </p:nvSpPr>
            <p:spPr bwMode="auto">
              <a:xfrm>
                <a:off x="4945063" y="2203451"/>
                <a:ext cx="103188" cy="111125"/>
              </a:xfrm>
              <a:custGeom>
                <a:avLst/>
                <a:gdLst>
                  <a:gd name="T0" fmla="*/ 32 w 195"/>
                  <a:gd name="T1" fmla="*/ 0 h 212"/>
                  <a:gd name="T2" fmla="*/ 195 w 195"/>
                  <a:gd name="T3" fmla="*/ 183 h 212"/>
                  <a:gd name="T4" fmla="*/ 164 w 195"/>
                  <a:gd name="T5" fmla="*/ 212 h 212"/>
                  <a:gd name="T6" fmla="*/ 0 w 195"/>
                  <a:gd name="T7" fmla="*/ 29 h 212"/>
                  <a:gd name="T8" fmla="*/ 32 w 195"/>
                  <a:gd name="T9" fmla="*/ 0 h 212"/>
                </a:gdLst>
                <a:ahLst/>
                <a:cxnLst>
                  <a:cxn ang="0">
                    <a:pos x="T0" y="T1"/>
                  </a:cxn>
                  <a:cxn ang="0">
                    <a:pos x="T2" y="T3"/>
                  </a:cxn>
                  <a:cxn ang="0">
                    <a:pos x="T4" y="T5"/>
                  </a:cxn>
                  <a:cxn ang="0">
                    <a:pos x="T6" y="T7"/>
                  </a:cxn>
                  <a:cxn ang="0">
                    <a:pos x="T8" y="T9"/>
                  </a:cxn>
                </a:cxnLst>
                <a:rect l="0" t="0" r="r" b="b"/>
                <a:pathLst>
                  <a:path w="195" h="212">
                    <a:moveTo>
                      <a:pt x="32" y="0"/>
                    </a:moveTo>
                    <a:lnTo>
                      <a:pt x="195" y="183"/>
                    </a:lnTo>
                    <a:lnTo>
                      <a:pt x="164" y="212"/>
                    </a:lnTo>
                    <a:lnTo>
                      <a:pt x="0" y="29"/>
                    </a:lnTo>
                    <a:lnTo>
                      <a:pt x="3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44" name="Freeform 204">
                <a:extLst>
                  <a:ext uri="{FF2B5EF4-FFF2-40B4-BE49-F238E27FC236}">
                    <a16:creationId xmlns:a16="http://schemas.microsoft.com/office/drawing/2014/main" id="{EBB9E91B-1628-44BF-9F82-C6895DEF49FD}"/>
                  </a:ext>
                </a:extLst>
              </p:cNvPr>
              <p:cNvSpPr>
                <a:spLocks/>
              </p:cNvSpPr>
              <p:nvPr/>
            </p:nvSpPr>
            <p:spPr bwMode="auto">
              <a:xfrm>
                <a:off x="4911726" y="2233613"/>
                <a:ext cx="104775" cy="109538"/>
              </a:xfrm>
              <a:custGeom>
                <a:avLst/>
                <a:gdLst>
                  <a:gd name="T0" fmla="*/ 31 w 199"/>
                  <a:gd name="T1" fmla="*/ 0 h 209"/>
                  <a:gd name="T2" fmla="*/ 199 w 199"/>
                  <a:gd name="T3" fmla="*/ 178 h 209"/>
                  <a:gd name="T4" fmla="*/ 168 w 199"/>
                  <a:gd name="T5" fmla="*/ 209 h 209"/>
                  <a:gd name="T6" fmla="*/ 0 w 199"/>
                  <a:gd name="T7" fmla="*/ 31 h 209"/>
                  <a:gd name="T8" fmla="*/ 31 w 199"/>
                  <a:gd name="T9" fmla="*/ 0 h 209"/>
                </a:gdLst>
                <a:ahLst/>
                <a:cxnLst>
                  <a:cxn ang="0">
                    <a:pos x="T0" y="T1"/>
                  </a:cxn>
                  <a:cxn ang="0">
                    <a:pos x="T2" y="T3"/>
                  </a:cxn>
                  <a:cxn ang="0">
                    <a:pos x="T4" y="T5"/>
                  </a:cxn>
                  <a:cxn ang="0">
                    <a:pos x="T6" y="T7"/>
                  </a:cxn>
                  <a:cxn ang="0">
                    <a:pos x="T8" y="T9"/>
                  </a:cxn>
                </a:cxnLst>
                <a:rect l="0" t="0" r="r" b="b"/>
                <a:pathLst>
                  <a:path w="199" h="209">
                    <a:moveTo>
                      <a:pt x="31" y="0"/>
                    </a:moveTo>
                    <a:lnTo>
                      <a:pt x="199" y="178"/>
                    </a:lnTo>
                    <a:lnTo>
                      <a:pt x="168" y="209"/>
                    </a:lnTo>
                    <a:lnTo>
                      <a:pt x="0" y="31"/>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45" name="Freeform 206">
                <a:extLst>
                  <a:ext uri="{FF2B5EF4-FFF2-40B4-BE49-F238E27FC236}">
                    <a16:creationId xmlns:a16="http://schemas.microsoft.com/office/drawing/2014/main" id="{9113C829-994C-43FA-8F8B-20CFB4575001}"/>
                  </a:ext>
                </a:extLst>
              </p:cNvPr>
              <p:cNvSpPr>
                <a:spLocks/>
              </p:cNvSpPr>
              <p:nvPr/>
            </p:nvSpPr>
            <p:spPr bwMode="auto">
              <a:xfrm>
                <a:off x="4879975" y="2265363"/>
                <a:ext cx="106363" cy="107950"/>
              </a:xfrm>
              <a:custGeom>
                <a:avLst/>
                <a:gdLst>
                  <a:gd name="T0" fmla="*/ 29 w 202"/>
                  <a:gd name="T1" fmla="*/ 0 h 203"/>
                  <a:gd name="T2" fmla="*/ 202 w 202"/>
                  <a:gd name="T3" fmla="*/ 173 h 203"/>
                  <a:gd name="T4" fmla="*/ 171 w 202"/>
                  <a:gd name="T5" fmla="*/ 203 h 203"/>
                  <a:gd name="T6" fmla="*/ 0 w 202"/>
                  <a:gd name="T7" fmla="*/ 30 h 203"/>
                  <a:gd name="T8" fmla="*/ 29 w 202"/>
                  <a:gd name="T9" fmla="*/ 0 h 203"/>
                </a:gdLst>
                <a:ahLst/>
                <a:cxnLst>
                  <a:cxn ang="0">
                    <a:pos x="T0" y="T1"/>
                  </a:cxn>
                  <a:cxn ang="0">
                    <a:pos x="T2" y="T3"/>
                  </a:cxn>
                  <a:cxn ang="0">
                    <a:pos x="T4" y="T5"/>
                  </a:cxn>
                  <a:cxn ang="0">
                    <a:pos x="T6" y="T7"/>
                  </a:cxn>
                  <a:cxn ang="0">
                    <a:pos x="T8" y="T9"/>
                  </a:cxn>
                </a:cxnLst>
                <a:rect l="0" t="0" r="r" b="b"/>
                <a:pathLst>
                  <a:path w="202" h="203">
                    <a:moveTo>
                      <a:pt x="29" y="0"/>
                    </a:moveTo>
                    <a:lnTo>
                      <a:pt x="202" y="173"/>
                    </a:lnTo>
                    <a:lnTo>
                      <a:pt x="171" y="203"/>
                    </a:lnTo>
                    <a:lnTo>
                      <a:pt x="0" y="30"/>
                    </a:lnTo>
                    <a:lnTo>
                      <a:pt x="2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46" name="Freeform 207">
                <a:extLst>
                  <a:ext uri="{FF2B5EF4-FFF2-40B4-BE49-F238E27FC236}">
                    <a16:creationId xmlns:a16="http://schemas.microsoft.com/office/drawing/2014/main" id="{0C190C99-DEDD-4055-9ACF-EC2AB2A3FD53}"/>
                  </a:ext>
                </a:extLst>
              </p:cNvPr>
              <p:cNvSpPr>
                <a:spLocks/>
              </p:cNvSpPr>
              <p:nvPr/>
            </p:nvSpPr>
            <p:spPr bwMode="auto">
              <a:xfrm>
                <a:off x="4846638" y="2297113"/>
                <a:ext cx="109538" cy="106363"/>
              </a:xfrm>
              <a:custGeom>
                <a:avLst/>
                <a:gdLst>
                  <a:gd name="T0" fmla="*/ 30 w 207"/>
                  <a:gd name="T1" fmla="*/ 0 h 200"/>
                  <a:gd name="T2" fmla="*/ 207 w 207"/>
                  <a:gd name="T3" fmla="*/ 168 h 200"/>
                  <a:gd name="T4" fmla="*/ 177 w 207"/>
                  <a:gd name="T5" fmla="*/ 200 h 200"/>
                  <a:gd name="T6" fmla="*/ 0 w 207"/>
                  <a:gd name="T7" fmla="*/ 31 h 200"/>
                  <a:gd name="T8" fmla="*/ 30 w 207"/>
                  <a:gd name="T9" fmla="*/ 0 h 200"/>
                </a:gdLst>
                <a:ahLst/>
                <a:cxnLst>
                  <a:cxn ang="0">
                    <a:pos x="T0" y="T1"/>
                  </a:cxn>
                  <a:cxn ang="0">
                    <a:pos x="T2" y="T3"/>
                  </a:cxn>
                  <a:cxn ang="0">
                    <a:pos x="T4" y="T5"/>
                  </a:cxn>
                  <a:cxn ang="0">
                    <a:pos x="T6" y="T7"/>
                  </a:cxn>
                  <a:cxn ang="0">
                    <a:pos x="T8" y="T9"/>
                  </a:cxn>
                </a:cxnLst>
                <a:rect l="0" t="0" r="r" b="b"/>
                <a:pathLst>
                  <a:path w="207" h="200">
                    <a:moveTo>
                      <a:pt x="30" y="0"/>
                    </a:moveTo>
                    <a:lnTo>
                      <a:pt x="207" y="168"/>
                    </a:lnTo>
                    <a:lnTo>
                      <a:pt x="177" y="200"/>
                    </a:lnTo>
                    <a:lnTo>
                      <a:pt x="0" y="31"/>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47" name="Freeform 208">
                <a:extLst>
                  <a:ext uri="{FF2B5EF4-FFF2-40B4-BE49-F238E27FC236}">
                    <a16:creationId xmlns:a16="http://schemas.microsoft.com/office/drawing/2014/main" id="{836A7AE1-82DA-4402-B5AE-F9B3A7F3D934}"/>
                  </a:ext>
                </a:extLst>
              </p:cNvPr>
              <p:cNvSpPr>
                <a:spLocks/>
              </p:cNvSpPr>
              <p:nvPr/>
            </p:nvSpPr>
            <p:spPr bwMode="auto">
              <a:xfrm>
                <a:off x="4814888" y="2330450"/>
                <a:ext cx="111125" cy="104775"/>
              </a:xfrm>
              <a:custGeom>
                <a:avLst/>
                <a:gdLst>
                  <a:gd name="T0" fmla="*/ 29 w 209"/>
                  <a:gd name="T1" fmla="*/ 0 h 196"/>
                  <a:gd name="T2" fmla="*/ 209 w 209"/>
                  <a:gd name="T3" fmla="*/ 164 h 196"/>
                  <a:gd name="T4" fmla="*/ 181 w 209"/>
                  <a:gd name="T5" fmla="*/ 196 h 196"/>
                  <a:gd name="T6" fmla="*/ 0 w 209"/>
                  <a:gd name="T7" fmla="*/ 32 h 196"/>
                  <a:gd name="T8" fmla="*/ 29 w 209"/>
                  <a:gd name="T9" fmla="*/ 0 h 196"/>
                </a:gdLst>
                <a:ahLst/>
                <a:cxnLst>
                  <a:cxn ang="0">
                    <a:pos x="T0" y="T1"/>
                  </a:cxn>
                  <a:cxn ang="0">
                    <a:pos x="T2" y="T3"/>
                  </a:cxn>
                  <a:cxn ang="0">
                    <a:pos x="T4" y="T5"/>
                  </a:cxn>
                  <a:cxn ang="0">
                    <a:pos x="T6" y="T7"/>
                  </a:cxn>
                  <a:cxn ang="0">
                    <a:pos x="T8" y="T9"/>
                  </a:cxn>
                </a:cxnLst>
                <a:rect l="0" t="0" r="r" b="b"/>
                <a:pathLst>
                  <a:path w="209" h="196">
                    <a:moveTo>
                      <a:pt x="29" y="0"/>
                    </a:moveTo>
                    <a:lnTo>
                      <a:pt x="209" y="164"/>
                    </a:lnTo>
                    <a:lnTo>
                      <a:pt x="181" y="196"/>
                    </a:lnTo>
                    <a:lnTo>
                      <a:pt x="0" y="32"/>
                    </a:lnTo>
                    <a:lnTo>
                      <a:pt x="2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48" name="Freeform 209">
                <a:extLst>
                  <a:ext uri="{FF2B5EF4-FFF2-40B4-BE49-F238E27FC236}">
                    <a16:creationId xmlns:a16="http://schemas.microsoft.com/office/drawing/2014/main" id="{3CA8DB2E-26EA-4BCD-9EF0-F998009FEE3B}"/>
                  </a:ext>
                </a:extLst>
              </p:cNvPr>
              <p:cNvSpPr>
                <a:spLocks/>
              </p:cNvSpPr>
              <p:nvPr/>
            </p:nvSpPr>
            <p:spPr bwMode="auto">
              <a:xfrm>
                <a:off x="4784725" y="2365375"/>
                <a:ext cx="112713" cy="101600"/>
              </a:xfrm>
              <a:custGeom>
                <a:avLst/>
                <a:gdLst>
                  <a:gd name="T0" fmla="*/ 27 w 212"/>
                  <a:gd name="T1" fmla="*/ 0 h 192"/>
                  <a:gd name="T2" fmla="*/ 212 w 212"/>
                  <a:gd name="T3" fmla="*/ 159 h 192"/>
                  <a:gd name="T4" fmla="*/ 184 w 212"/>
                  <a:gd name="T5" fmla="*/ 192 h 192"/>
                  <a:gd name="T6" fmla="*/ 0 w 212"/>
                  <a:gd name="T7" fmla="*/ 33 h 192"/>
                  <a:gd name="T8" fmla="*/ 27 w 212"/>
                  <a:gd name="T9" fmla="*/ 0 h 192"/>
                </a:gdLst>
                <a:ahLst/>
                <a:cxnLst>
                  <a:cxn ang="0">
                    <a:pos x="T0" y="T1"/>
                  </a:cxn>
                  <a:cxn ang="0">
                    <a:pos x="T2" y="T3"/>
                  </a:cxn>
                  <a:cxn ang="0">
                    <a:pos x="T4" y="T5"/>
                  </a:cxn>
                  <a:cxn ang="0">
                    <a:pos x="T6" y="T7"/>
                  </a:cxn>
                  <a:cxn ang="0">
                    <a:pos x="T8" y="T9"/>
                  </a:cxn>
                </a:cxnLst>
                <a:rect l="0" t="0" r="r" b="b"/>
                <a:pathLst>
                  <a:path w="212" h="192">
                    <a:moveTo>
                      <a:pt x="27" y="0"/>
                    </a:moveTo>
                    <a:lnTo>
                      <a:pt x="212" y="159"/>
                    </a:lnTo>
                    <a:lnTo>
                      <a:pt x="184" y="192"/>
                    </a:lnTo>
                    <a:lnTo>
                      <a:pt x="0" y="33"/>
                    </a:lnTo>
                    <a:lnTo>
                      <a:pt x="2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49" name="Freeform 210">
                <a:extLst>
                  <a:ext uri="{FF2B5EF4-FFF2-40B4-BE49-F238E27FC236}">
                    <a16:creationId xmlns:a16="http://schemas.microsoft.com/office/drawing/2014/main" id="{4B6F4E6B-4BAC-4E4F-BC10-672281168155}"/>
                  </a:ext>
                </a:extLst>
              </p:cNvPr>
              <p:cNvSpPr>
                <a:spLocks/>
              </p:cNvSpPr>
              <p:nvPr/>
            </p:nvSpPr>
            <p:spPr bwMode="auto">
              <a:xfrm>
                <a:off x="4754563" y="2398713"/>
                <a:ext cx="115888" cy="100013"/>
              </a:xfrm>
              <a:custGeom>
                <a:avLst/>
                <a:gdLst>
                  <a:gd name="T0" fmla="*/ 27 w 217"/>
                  <a:gd name="T1" fmla="*/ 0 h 189"/>
                  <a:gd name="T2" fmla="*/ 217 w 217"/>
                  <a:gd name="T3" fmla="*/ 155 h 189"/>
                  <a:gd name="T4" fmla="*/ 190 w 217"/>
                  <a:gd name="T5" fmla="*/ 189 h 189"/>
                  <a:gd name="T6" fmla="*/ 0 w 217"/>
                  <a:gd name="T7" fmla="*/ 35 h 189"/>
                  <a:gd name="T8" fmla="*/ 27 w 217"/>
                  <a:gd name="T9" fmla="*/ 0 h 189"/>
                </a:gdLst>
                <a:ahLst/>
                <a:cxnLst>
                  <a:cxn ang="0">
                    <a:pos x="T0" y="T1"/>
                  </a:cxn>
                  <a:cxn ang="0">
                    <a:pos x="T2" y="T3"/>
                  </a:cxn>
                  <a:cxn ang="0">
                    <a:pos x="T4" y="T5"/>
                  </a:cxn>
                  <a:cxn ang="0">
                    <a:pos x="T6" y="T7"/>
                  </a:cxn>
                  <a:cxn ang="0">
                    <a:pos x="T8" y="T9"/>
                  </a:cxn>
                </a:cxnLst>
                <a:rect l="0" t="0" r="r" b="b"/>
                <a:pathLst>
                  <a:path w="217" h="189">
                    <a:moveTo>
                      <a:pt x="27" y="0"/>
                    </a:moveTo>
                    <a:lnTo>
                      <a:pt x="217" y="155"/>
                    </a:lnTo>
                    <a:lnTo>
                      <a:pt x="190" y="189"/>
                    </a:lnTo>
                    <a:lnTo>
                      <a:pt x="0" y="35"/>
                    </a:lnTo>
                    <a:lnTo>
                      <a:pt x="2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grpSp>
        <p:grpSp>
          <p:nvGrpSpPr>
            <p:cNvPr id="364" name="Group 363">
              <a:extLst>
                <a:ext uri="{FF2B5EF4-FFF2-40B4-BE49-F238E27FC236}">
                  <a16:creationId xmlns:a16="http://schemas.microsoft.com/office/drawing/2014/main" id="{2AA5AD25-974D-4615-8A67-F319428606BD}"/>
                </a:ext>
              </a:extLst>
            </p:cNvPr>
            <p:cNvGrpSpPr/>
            <p:nvPr/>
          </p:nvGrpSpPr>
          <p:grpSpPr>
            <a:xfrm>
              <a:off x="6958013" y="2052638"/>
              <a:ext cx="461963" cy="434975"/>
              <a:chOff x="6958013" y="2052638"/>
              <a:chExt cx="461963" cy="434975"/>
            </a:xfrm>
            <a:grpFill/>
          </p:grpSpPr>
          <p:sp>
            <p:nvSpPr>
              <p:cNvPr id="425" name="Freeform 158">
                <a:extLst>
                  <a:ext uri="{FF2B5EF4-FFF2-40B4-BE49-F238E27FC236}">
                    <a16:creationId xmlns:a16="http://schemas.microsoft.com/office/drawing/2014/main" id="{C18B5771-7D2B-4F24-A72B-87AF329E22F0}"/>
                  </a:ext>
                </a:extLst>
              </p:cNvPr>
              <p:cNvSpPr>
                <a:spLocks/>
              </p:cNvSpPr>
              <p:nvPr/>
            </p:nvSpPr>
            <p:spPr bwMode="auto">
              <a:xfrm>
                <a:off x="7308851" y="2382838"/>
                <a:ext cx="111125" cy="104775"/>
              </a:xfrm>
              <a:custGeom>
                <a:avLst/>
                <a:gdLst>
                  <a:gd name="T0" fmla="*/ 208 w 208"/>
                  <a:gd name="T1" fmla="*/ 32 h 197"/>
                  <a:gd name="T2" fmla="*/ 28 w 208"/>
                  <a:gd name="T3" fmla="*/ 197 h 197"/>
                  <a:gd name="T4" fmla="*/ 0 w 208"/>
                  <a:gd name="T5" fmla="*/ 165 h 197"/>
                  <a:gd name="T6" fmla="*/ 180 w 208"/>
                  <a:gd name="T7" fmla="*/ 0 h 197"/>
                  <a:gd name="T8" fmla="*/ 208 w 208"/>
                  <a:gd name="T9" fmla="*/ 32 h 197"/>
                </a:gdLst>
                <a:ahLst/>
                <a:cxnLst>
                  <a:cxn ang="0">
                    <a:pos x="T0" y="T1"/>
                  </a:cxn>
                  <a:cxn ang="0">
                    <a:pos x="T2" y="T3"/>
                  </a:cxn>
                  <a:cxn ang="0">
                    <a:pos x="T4" y="T5"/>
                  </a:cxn>
                  <a:cxn ang="0">
                    <a:pos x="T6" y="T7"/>
                  </a:cxn>
                  <a:cxn ang="0">
                    <a:pos x="T8" y="T9"/>
                  </a:cxn>
                </a:cxnLst>
                <a:rect l="0" t="0" r="r" b="b"/>
                <a:pathLst>
                  <a:path w="208" h="197">
                    <a:moveTo>
                      <a:pt x="208" y="32"/>
                    </a:moveTo>
                    <a:lnTo>
                      <a:pt x="28" y="197"/>
                    </a:lnTo>
                    <a:lnTo>
                      <a:pt x="0" y="165"/>
                    </a:lnTo>
                    <a:lnTo>
                      <a:pt x="180" y="0"/>
                    </a:lnTo>
                    <a:lnTo>
                      <a:pt x="208"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26" name="Freeform 159">
                <a:extLst>
                  <a:ext uri="{FF2B5EF4-FFF2-40B4-BE49-F238E27FC236}">
                    <a16:creationId xmlns:a16="http://schemas.microsoft.com/office/drawing/2014/main" id="{7F290789-DD42-430B-A0CB-F6E3733B26B7}"/>
                  </a:ext>
                </a:extLst>
              </p:cNvPr>
              <p:cNvSpPr>
                <a:spLocks/>
              </p:cNvSpPr>
              <p:nvPr/>
            </p:nvSpPr>
            <p:spPr bwMode="auto">
              <a:xfrm>
                <a:off x="7280276" y="2347913"/>
                <a:ext cx="109538" cy="107950"/>
              </a:xfrm>
              <a:custGeom>
                <a:avLst/>
                <a:gdLst>
                  <a:gd name="T0" fmla="*/ 205 w 205"/>
                  <a:gd name="T1" fmla="*/ 31 h 203"/>
                  <a:gd name="T2" fmla="*/ 30 w 205"/>
                  <a:gd name="T3" fmla="*/ 203 h 203"/>
                  <a:gd name="T4" fmla="*/ 0 w 205"/>
                  <a:gd name="T5" fmla="*/ 171 h 203"/>
                  <a:gd name="T6" fmla="*/ 176 w 205"/>
                  <a:gd name="T7" fmla="*/ 0 h 203"/>
                  <a:gd name="T8" fmla="*/ 205 w 205"/>
                  <a:gd name="T9" fmla="*/ 31 h 203"/>
                </a:gdLst>
                <a:ahLst/>
                <a:cxnLst>
                  <a:cxn ang="0">
                    <a:pos x="T0" y="T1"/>
                  </a:cxn>
                  <a:cxn ang="0">
                    <a:pos x="T2" y="T3"/>
                  </a:cxn>
                  <a:cxn ang="0">
                    <a:pos x="T4" y="T5"/>
                  </a:cxn>
                  <a:cxn ang="0">
                    <a:pos x="T6" y="T7"/>
                  </a:cxn>
                  <a:cxn ang="0">
                    <a:pos x="T8" y="T9"/>
                  </a:cxn>
                </a:cxnLst>
                <a:rect l="0" t="0" r="r" b="b"/>
                <a:pathLst>
                  <a:path w="205" h="203">
                    <a:moveTo>
                      <a:pt x="205" y="31"/>
                    </a:moveTo>
                    <a:lnTo>
                      <a:pt x="30" y="203"/>
                    </a:lnTo>
                    <a:lnTo>
                      <a:pt x="0" y="171"/>
                    </a:lnTo>
                    <a:lnTo>
                      <a:pt x="176" y="0"/>
                    </a:lnTo>
                    <a:lnTo>
                      <a:pt x="205"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27" name="Freeform 160">
                <a:extLst>
                  <a:ext uri="{FF2B5EF4-FFF2-40B4-BE49-F238E27FC236}">
                    <a16:creationId xmlns:a16="http://schemas.microsoft.com/office/drawing/2014/main" id="{76F90F6A-1DCA-497A-876B-59E63A877B86}"/>
                  </a:ext>
                </a:extLst>
              </p:cNvPr>
              <p:cNvSpPr>
                <a:spLocks/>
              </p:cNvSpPr>
              <p:nvPr/>
            </p:nvSpPr>
            <p:spPr bwMode="auto">
              <a:xfrm>
                <a:off x="7253288" y="2314576"/>
                <a:ext cx="104775" cy="109538"/>
              </a:xfrm>
              <a:custGeom>
                <a:avLst/>
                <a:gdLst>
                  <a:gd name="T0" fmla="*/ 199 w 199"/>
                  <a:gd name="T1" fmla="*/ 31 h 206"/>
                  <a:gd name="T2" fmla="*/ 29 w 199"/>
                  <a:gd name="T3" fmla="*/ 206 h 206"/>
                  <a:gd name="T4" fmla="*/ 0 w 199"/>
                  <a:gd name="T5" fmla="*/ 176 h 206"/>
                  <a:gd name="T6" fmla="*/ 170 w 199"/>
                  <a:gd name="T7" fmla="*/ 0 h 206"/>
                  <a:gd name="T8" fmla="*/ 199 w 199"/>
                  <a:gd name="T9" fmla="*/ 31 h 206"/>
                </a:gdLst>
                <a:ahLst/>
                <a:cxnLst>
                  <a:cxn ang="0">
                    <a:pos x="T0" y="T1"/>
                  </a:cxn>
                  <a:cxn ang="0">
                    <a:pos x="T2" y="T3"/>
                  </a:cxn>
                  <a:cxn ang="0">
                    <a:pos x="T4" y="T5"/>
                  </a:cxn>
                  <a:cxn ang="0">
                    <a:pos x="T6" y="T7"/>
                  </a:cxn>
                  <a:cxn ang="0">
                    <a:pos x="T8" y="T9"/>
                  </a:cxn>
                </a:cxnLst>
                <a:rect l="0" t="0" r="r" b="b"/>
                <a:pathLst>
                  <a:path w="199" h="206">
                    <a:moveTo>
                      <a:pt x="199" y="31"/>
                    </a:moveTo>
                    <a:lnTo>
                      <a:pt x="29" y="206"/>
                    </a:lnTo>
                    <a:lnTo>
                      <a:pt x="0" y="176"/>
                    </a:lnTo>
                    <a:lnTo>
                      <a:pt x="170" y="0"/>
                    </a:lnTo>
                    <a:lnTo>
                      <a:pt x="199"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28" name="Freeform 161">
                <a:extLst>
                  <a:ext uri="{FF2B5EF4-FFF2-40B4-BE49-F238E27FC236}">
                    <a16:creationId xmlns:a16="http://schemas.microsoft.com/office/drawing/2014/main" id="{F8E830C0-3FD7-48D5-A2BE-9EB316CF3E1F}"/>
                  </a:ext>
                </a:extLst>
              </p:cNvPr>
              <p:cNvSpPr>
                <a:spLocks/>
              </p:cNvSpPr>
              <p:nvPr/>
            </p:nvSpPr>
            <p:spPr bwMode="auto">
              <a:xfrm>
                <a:off x="7223126" y="2282826"/>
                <a:ext cx="104775" cy="109538"/>
              </a:xfrm>
              <a:custGeom>
                <a:avLst/>
                <a:gdLst>
                  <a:gd name="T0" fmla="*/ 198 w 198"/>
                  <a:gd name="T1" fmla="*/ 29 h 208"/>
                  <a:gd name="T2" fmla="*/ 31 w 198"/>
                  <a:gd name="T3" fmla="*/ 208 h 208"/>
                  <a:gd name="T4" fmla="*/ 0 w 198"/>
                  <a:gd name="T5" fmla="*/ 179 h 208"/>
                  <a:gd name="T6" fmla="*/ 166 w 198"/>
                  <a:gd name="T7" fmla="*/ 0 h 208"/>
                  <a:gd name="T8" fmla="*/ 198 w 198"/>
                  <a:gd name="T9" fmla="*/ 29 h 208"/>
                </a:gdLst>
                <a:ahLst/>
                <a:cxnLst>
                  <a:cxn ang="0">
                    <a:pos x="T0" y="T1"/>
                  </a:cxn>
                  <a:cxn ang="0">
                    <a:pos x="T2" y="T3"/>
                  </a:cxn>
                  <a:cxn ang="0">
                    <a:pos x="T4" y="T5"/>
                  </a:cxn>
                  <a:cxn ang="0">
                    <a:pos x="T6" y="T7"/>
                  </a:cxn>
                  <a:cxn ang="0">
                    <a:pos x="T8" y="T9"/>
                  </a:cxn>
                </a:cxnLst>
                <a:rect l="0" t="0" r="r" b="b"/>
                <a:pathLst>
                  <a:path w="198" h="208">
                    <a:moveTo>
                      <a:pt x="198" y="29"/>
                    </a:moveTo>
                    <a:lnTo>
                      <a:pt x="31" y="208"/>
                    </a:lnTo>
                    <a:lnTo>
                      <a:pt x="0" y="179"/>
                    </a:lnTo>
                    <a:lnTo>
                      <a:pt x="166" y="0"/>
                    </a:lnTo>
                    <a:lnTo>
                      <a:pt x="198"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29" name="Freeform 162">
                <a:extLst>
                  <a:ext uri="{FF2B5EF4-FFF2-40B4-BE49-F238E27FC236}">
                    <a16:creationId xmlns:a16="http://schemas.microsoft.com/office/drawing/2014/main" id="{D24B258D-ACB8-4318-ADB2-6B245C0F5317}"/>
                  </a:ext>
                </a:extLst>
              </p:cNvPr>
              <p:cNvSpPr>
                <a:spLocks/>
              </p:cNvSpPr>
              <p:nvPr/>
            </p:nvSpPr>
            <p:spPr bwMode="auto">
              <a:xfrm>
                <a:off x="7191376" y="2249488"/>
                <a:ext cx="103188" cy="112713"/>
              </a:xfrm>
              <a:custGeom>
                <a:avLst/>
                <a:gdLst>
                  <a:gd name="T0" fmla="*/ 194 w 194"/>
                  <a:gd name="T1" fmla="*/ 29 h 213"/>
                  <a:gd name="T2" fmla="*/ 32 w 194"/>
                  <a:gd name="T3" fmla="*/ 213 h 213"/>
                  <a:gd name="T4" fmla="*/ 0 w 194"/>
                  <a:gd name="T5" fmla="*/ 184 h 213"/>
                  <a:gd name="T6" fmla="*/ 162 w 194"/>
                  <a:gd name="T7" fmla="*/ 0 h 213"/>
                  <a:gd name="T8" fmla="*/ 194 w 194"/>
                  <a:gd name="T9" fmla="*/ 29 h 213"/>
                </a:gdLst>
                <a:ahLst/>
                <a:cxnLst>
                  <a:cxn ang="0">
                    <a:pos x="T0" y="T1"/>
                  </a:cxn>
                  <a:cxn ang="0">
                    <a:pos x="T2" y="T3"/>
                  </a:cxn>
                  <a:cxn ang="0">
                    <a:pos x="T4" y="T5"/>
                  </a:cxn>
                  <a:cxn ang="0">
                    <a:pos x="T6" y="T7"/>
                  </a:cxn>
                  <a:cxn ang="0">
                    <a:pos x="T8" y="T9"/>
                  </a:cxn>
                </a:cxnLst>
                <a:rect l="0" t="0" r="r" b="b"/>
                <a:pathLst>
                  <a:path w="194" h="213">
                    <a:moveTo>
                      <a:pt x="194" y="29"/>
                    </a:moveTo>
                    <a:lnTo>
                      <a:pt x="32" y="213"/>
                    </a:lnTo>
                    <a:lnTo>
                      <a:pt x="0" y="184"/>
                    </a:lnTo>
                    <a:lnTo>
                      <a:pt x="162" y="0"/>
                    </a:lnTo>
                    <a:lnTo>
                      <a:pt x="194"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30" name="Freeform 163">
                <a:extLst>
                  <a:ext uri="{FF2B5EF4-FFF2-40B4-BE49-F238E27FC236}">
                    <a16:creationId xmlns:a16="http://schemas.microsoft.com/office/drawing/2014/main" id="{028F7743-D1E8-4233-BA58-9B76C8D13719}"/>
                  </a:ext>
                </a:extLst>
              </p:cNvPr>
              <p:cNvSpPr>
                <a:spLocks/>
              </p:cNvSpPr>
              <p:nvPr/>
            </p:nvSpPr>
            <p:spPr bwMode="auto">
              <a:xfrm>
                <a:off x="7159626" y="2219326"/>
                <a:ext cx="101600" cy="114300"/>
              </a:xfrm>
              <a:custGeom>
                <a:avLst/>
                <a:gdLst>
                  <a:gd name="T0" fmla="*/ 190 w 190"/>
                  <a:gd name="T1" fmla="*/ 29 h 217"/>
                  <a:gd name="T2" fmla="*/ 34 w 190"/>
                  <a:gd name="T3" fmla="*/ 217 h 217"/>
                  <a:gd name="T4" fmla="*/ 0 w 190"/>
                  <a:gd name="T5" fmla="*/ 189 h 217"/>
                  <a:gd name="T6" fmla="*/ 157 w 190"/>
                  <a:gd name="T7" fmla="*/ 0 h 217"/>
                  <a:gd name="T8" fmla="*/ 190 w 190"/>
                  <a:gd name="T9" fmla="*/ 29 h 217"/>
                </a:gdLst>
                <a:ahLst/>
                <a:cxnLst>
                  <a:cxn ang="0">
                    <a:pos x="T0" y="T1"/>
                  </a:cxn>
                  <a:cxn ang="0">
                    <a:pos x="T2" y="T3"/>
                  </a:cxn>
                  <a:cxn ang="0">
                    <a:pos x="T4" y="T5"/>
                  </a:cxn>
                  <a:cxn ang="0">
                    <a:pos x="T6" y="T7"/>
                  </a:cxn>
                  <a:cxn ang="0">
                    <a:pos x="T8" y="T9"/>
                  </a:cxn>
                </a:cxnLst>
                <a:rect l="0" t="0" r="r" b="b"/>
                <a:pathLst>
                  <a:path w="190" h="217">
                    <a:moveTo>
                      <a:pt x="190" y="29"/>
                    </a:moveTo>
                    <a:lnTo>
                      <a:pt x="34" y="217"/>
                    </a:lnTo>
                    <a:lnTo>
                      <a:pt x="0" y="189"/>
                    </a:lnTo>
                    <a:lnTo>
                      <a:pt x="157" y="0"/>
                    </a:lnTo>
                    <a:lnTo>
                      <a:pt x="190"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31" name="Freeform 164">
                <a:extLst>
                  <a:ext uri="{FF2B5EF4-FFF2-40B4-BE49-F238E27FC236}">
                    <a16:creationId xmlns:a16="http://schemas.microsoft.com/office/drawing/2014/main" id="{99FB94B3-AF07-46C2-A266-82B85A9135A0}"/>
                  </a:ext>
                </a:extLst>
              </p:cNvPr>
              <p:cNvSpPr>
                <a:spLocks/>
              </p:cNvSpPr>
              <p:nvPr/>
            </p:nvSpPr>
            <p:spPr bwMode="auto">
              <a:xfrm>
                <a:off x="7127876" y="2189163"/>
                <a:ext cx="98425" cy="115888"/>
              </a:xfrm>
              <a:custGeom>
                <a:avLst/>
                <a:gdLst>
                  <a:gd name="T0" fmla="*/ 185 w 185"/>
                  <a:gd name="T1" fmla="*/ 27 h 219"/>
                  <a:gd name="T2" fmla="*/ 33 w 185"/>
                  <a:gd name="T3" fmla="*/ 219 h 219"/>
                  <a:gd name="T4" fmla="*/ 0 w 185"/>
                  <a:gd name="T5" fmla="*/ 192 h 219"/>
                  <a:gd name="T6" fmla="*/ 151 w 185"/>
                  <a:gd name="T7" fmla="*/ 0 h 219"/>
                  <a:gd name="T8" fmla="*/ 185 w 185"/>
                  <a:gd name="T9" fmla="*/ 27 h 219"/>
                </a:gdLst>
                <a:ahLst/>
                <a:cxnLst>
                  <a:cxn ang="0">
                    <a:pos x="T0" y="T1"/>
                  </a:cxn>
                  <a:cxn ang="0">
                    <a:pos x="T2" y="T3"/>
                  </a:cxn>
                  <a:cxn ang="0">
                    <a:pos x="T4" y="T5"/>
                  </a:cxn>
                  <a:cxn ang="0">
                    <a:pos x="T6" y="T7"/>
                  </a:cxn>
                  <a:cxn ang="0">
                    <a:pos x="T8" y="T9"/>
                  </a:cxn>
                </a:cxnLst>
                <a:rect l="0" t="0" r="r" b="b"/>
                <a:pathLst>
                  <a:path w="185" h="219">
                    <a:moveTo>
                      <a:pt x="185" y="27"/>
                    </a:moveTo>
                    <a:lnTo>
                      <a:pt x="33" y="219"/>
                    </a:lnTo>
                    <a:lnTo>
                      <a:pt x="0" y="192"/>
                    </a:lnTo>
                    <a:lnTo>
                      <a:pt x="151" y="0"/>
                    </a:lnTo>
                    <a:lnTo>
                      <a:pt x="185"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32" name="Freeform 165">
                <a:extLst>
                  <a:ext uri="{FF2B5EF4-FFF2-40B4-BE49-F238E27FC236}">
                    <a16:creationId xmlns:a16="http://schemas.microsoft.com/office/drawing/2014/main" id="{1E6E0314-545B-41FC-9106-E4588B6DB817}"/>
                  </a:ext>
                </a:extLst>
              </p:cNvPr>
              <p:cNvSpPr>
                <a:spLocks/>
              </p:cNvSpPr>
              <p:nvPr/>
            </p:nvSpPr>
            <p:spPr bwMode="auto">
              <a:xfrm>
                <a:off x="7096126" y="2160588"/>
                <a:ext cx="95250" cy="117475"/>
              </a:xfrm>
              <a:custGeom>
                <a:avLst/>
                <a:gdLst>
                  <a:gd name="T0" fmla="*/ 180 w 180"/>
                  <a:gd name="T1" fmla="*/ 25 h 222"/>
                  <a:gd name="T2" fmla="*/ 33 w 180"/>
                  <a:gd name="T3" fmla="*/ 222 h 222"/>
                  <a:gd name="T4" fmla="*/ 0 w 180"/>
                  <a:gd name="T5" fmla="*/ 196 h 222"/>
                  <a:gd name="T6" fmla="*/ 146 w 180"/>
                  <a:gd name="T7" fmla="*/ 0 h 222"/>
                  <a:gd name="T8" fmla="*/ 180 w 180"/>
                  <a:gd name="T9" fmla="*/ 25 h 222"/>
                </a:gdLst>
                <a:ahLst/>
                <a:cxnLst>
                  <a:cxn ang="0">
                    <a:pos x="T0" y="T1"/>
                  </a:cxn>
                  <a:cxn ang="0">
                    <a:pos x="T2" y="T3"/>
                  </a:cxn>
                  <a:cxn ang="0">
                    <a:pos x="T4" y="T5"/>
                  </a:cxn>
                  <a:cxn ang="0">
                    <a:pos x="T6" y="T7"/>
                  </a:cxn>
                  <a:cxn ang="0">
                    <a:pos x="T8" y="T9"/>
                  </a:cxn>
                </a:cxnLst>
                <a:rect l="0" t="0" r="r" b="b"/>
                <a:pathLst>
                  <a:path w="180" h="222">
                    <a:moveTo>
                      <a:pt x="180" y="25"/>
                    </a:moveTo>
                    <a:lnTo>
                      <a:pt x="33" y="222"/>
                    </a:lnTo>
                    <a:lnTo>
                      <a:pt x="0" y="196"/>
                    </a:lnTo>
                    <a:lnTo>
                      <a:pt x="146" y="0"/>
                    </a:lnTo>
                    <a:lnTo>
                      <a:pt x="180"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33" name="Freeform 166">
                <a:extLst>
                  <a:ext uri="{FF2B5EF4-FFF2-40B4-BE49-F238E27FC236}">
                    <a16:creationId xmlns:a16="http://schemas.microsoft.com/office/drawing/2014/main" id="{4AD30ED6-2308-4D13-9591-7E6CC88F11B4}"/>
                  </a:ext>
                </a:extLst>
              </p:cNvPr>
              <p:cNvSpPr>
                <a:spLocks/>
              </p:cNvSpPr>
              <p:nvPr/>
            </p:nvSpPr>
            <p:spPr bwMode="auto">
              <a:xfrm>
                <a:off x="7062788" y="2132013"/>
                <a:ext cx="92075" cy="119063"/>
              </a:xfrm>
              <a:custGeom>
                <a:avLst/>
                <a:gdLst>
                  <a:gd name="T0" fmla="*/ 176 w 176"/>
                  <a:gd name="T1" fmla="*/ 26 h 226"/>
                  <a:gd name="T2" fmla="*/ 34 w 176"/>
                  <a:gd name="T3" fmla="*/ 226 h 226"/>
                  <a:gd name="T4" fmla="*/ 0 w 176"/>
                  <a:gd name="T5" fmla="*/ 200 h 226"/>
                  <a:gd name="T6" fmla="*/ 142 w 176"/>
                  <a:gd name="T7" fmla="*/ 0 h 226"/>
                  <a:gd name="T8" fmla="*/ 176 w 176"/>
                  <a:gd name="T9" fmla="*/ 26 h 226"/>
                </a:gdLst>
                <a:ahLst/>
                <a:cxnLst>
                  <a:cxn ang="0">
                    <a:pos x="T0" y="T1"/>
                  </a:cxn>
                  <a:cxn ang="0">
                    <a:pos x="T2" y="T3"/>
                  </a:cxn>
                  <a:cxn ang="0">
                    <a:pos x="T4" y="T5"/>
                  </a:cxn>
                  <a:cxn ang="0">
                    <a:pos x="T6" y="T7"/>
                  </a:cxn>
                  <a:cxn ang="0">
                    <a:pos x="T8" y="T9"/>
                  </a:cxn>
                </a:cxnLst>
                <a:rect l="0" t="0" r="r" b="b"/>
                <a:pathLst>
                  <a:path w="176" h="226">
                    <a:moveTo>
                      <a:pt x="176" y="26"/>
                    </a:moveTo>
                    <a:lnTo>
                      <a:pt x="34" y="226"/>
                    </a:lnTo>
                    <a:lnTo>
                      <a:pt x="0" y="200"/>
                    </a:lnTo>
                    <a:lnTo>
                      <a:pt x="142" y="0"/>
                    </a:lnTo>
                    <a:lnTo>
                      <a:pt x="176"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34" name="Freeform 167">
                <a:extLst>
                  <a:ext uri="{FF2B5EF4-FFF2-40B4-BE49-F238E27FC236}">
                    <a16:creationId xmlns:a16="http://schemas.microsoft.com/office/drawing/2014/main" id="{ED5A3C63-4BA0-453F-97E0-6B6EBEDEC45A}"/>
                  </a:ext>
                </a:extLst>
              </p:cNvPr>
              <p:cNvSpPr>
                <a:spLocks/>
              </p:cNvSpPr>
              <p:nvPr/>
            </p:nvSpPr>
            <p:spPr bwMode="auto">
              <a:xfrm>
                <a:off x="7027863" y="2105026"/>
                <a:ext cx="90488" cy="120650"/>
              </a:xfrm>
              <a:custGeom>
                <a:avLst/>
                <a:gdLst>
                  <a:gd name="T0" fmla="*/ 172 w 172"/>
                  <a:gd name="T1" fmla="*/ 24 h 228"/>
                  <a:gd name="T2" fmla="*/ 35 w 172"/>
                  <a:gd name="T3" fmla="*/ 228 h 228"/>
                  <a:gd name="T4" fmla="*/ 0 w 172"/>
                  <a:gd name="T5" fmla="*/ 204 h 228"/>
                  <a:gd name="T6" fmla="*/ 136 w 172"/>
                  <a:gd name="T7" fmla="*/ 0 h 228"/>
                  <a:gd name="T8" fmla="*/ 172 w 172"/>
                  <a:gd name="T9" fmla="*/ 24 h 228"/>
                </a:gdLst>
                <a:ahLst/>
                <a:cxnLst>
                  <a:cxn ang="0">
                    <a:pos x="T0" y="T1"/>
                  </a:cxn>
                  <a:cxn ang="0">
                    <a:pos x="T2" y="T3"/>
                  </a:cxn>
                  <a:cxn ang="0">
                    <a:pos x="T4" y="T5"/>
                  </a:cxn>
                  <a:cxn ang="0">
                    <a:pos x="T6" y="T7"/>
                  </a:cxn>
                  <a:cxn ang="0">
                    <a:pos x="T8" y="T9"/>
                  </a:cxn>
                </a:cxnLst>
                <a:rect l="0" t="0" r="r" b="b"/>
                <a:pathLst>
                  <a:path w="172" h="228">
                    <a:moveTo>
                      <a:pt x="172" y="24"/>
                    </a:moveTo>
                    <a:lnTo>
                      <a:pt x="35" y="228"/>
                    </a:lnTo>
                    <a:lnTo>
                      <a:pt x="0" y="204"/>
                    </a:lnTo>
                    <a:lnTo>
                      <a:pt x="136" y="0"/>
                    </a:lnTo>
                    <a:lnTo>
                      <a:pt x="172"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35" name="Freeform 168">
                <a:extLst>
                  <a:ext uri="{FF2B5EF4-FFF2-40B4-BE49-F238E27FC236}">
                    <a16:creationId xmlns:a16="http://schemas.microsoft.com/office/drawing/2014/main" id="{7708C08B-84F4-4BCF-AFDB-43D22816CB34}"/>
                  </a:ext>
                </a:extLst>
              </p:cNvPr>
              <p:cNvSpPr>
                <a:spLocks/>
              </p:cNvSpPr>
              <p:nvPr/>
            </p:nvSpPr>
            <p:spPr bwMode="auto">
              <a:xfrm>
                <a:off x="6992938" y="2078038"/>
                <a:ext cx="88900" cy="122238"/>
              </a:xfrm>
              <a:custGeom>
                <a:avLst/>
                <a:gdLst>
                  <a:gd name="T0" fmla="*/ 167 w 167"/>
                  <a:gd name="T1" fmla="*/ 23 h 230"/>
                  <a:gd name="T2" fmla="*/ 36 w 167"/>
                  <a:gd name="T3" fmla="*/ 230 h 230"/>
                  <a:gd name="T4" fmla="*/ 0 w 167"/>
                  <a:gd name="T5" fmla="*/ 207 h 230"/>
                  <a:gd name="T6" fmla="*/ 131 w 167"/>
                  <a:gd name="T7" fmla="*/ 0 h 230"/>
                  <a:gd name="T8" fmla="*/ 167 w 167"/>
                  <a:gd name="T9" fmla="*/ 23 h 230"/>
                </a:gdLst>
                <a:ahLst/>
                <a:cxnLst>
                  <a:cxn ang="0">
                    <a:pos x="T0" y="T1"/>
                  </a:cxn>
                  <a:cxn ang="0">
                    <a:pos x="T2" y="T3"/>
                  </a:cxn>
                  <a:cxn ang="0">
                    <a:pos x="T4" y="T5"/>
                  </a:cxn>
                  <a:cxn ang="0">
                    <a:pos x="T6" y="T7"/>
                  </a:cxn>
                  <a:cxn ang="0">
                    <a:pos x="T8" y="T9"/>
                  </a:cxn>
                </a:cxnLst>
                <a:rect l="0" t="0" r="r" b="b"/>
                <a:pathLst>
                  <a:path w="167" h="230">
                    <a:moveTo>
                      <a:pt x="167" y="23"/>
                    </a:moveTo>
                    <a:lnTo>
                      <a:pt x="36" y="230"/>
                    </a:lnTo>
                    <a:lnTo>
                      <a:pt x="0" y="207"/>
                    </a:lnTo>
                    <a:lnTo>
                      <a:pt x="131" y="0"/>
                    </a:lnTo>
                    <a:lnTo>
                      <a:pt x="167"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36" name="Freeform 169">
                <a:extLst>
                  <a:ext uri="{FF2B5EF4-FFF2-40B4-BE49-F238E27FC236}">
                    <a16:creationId xmlns:a16="http://schemas.microsoft.com/office/drawing/2014/main" id="{10A426A9-3C1B-4F6D-B8B3-CDE65F5CD00D}"/>
                  </a:ext>
                </a:extLst>
              </p:cNvPr>
              <p:cNvSpPr>
                <a:spLocks/>
              </p:cNvSpPr>
              <p:nvPr/>
            </p:nvSpPr>
            <p:spPr bwMode="auto">
              <a:xfrm>
                <a:off x="6958013" y="2052638"/>
                <a:ext cx="85725" cy="123825"/>
              </a:xfrm>
              <a:custGeom>
                <a:avLst/>
                <a:gdLst>
                  <a:gd name="T0" fmla="*/ 163 w 163"/>
                  <a:gd name="T1" fmla="*/ 22 h 234"/>
                  <a:gd name="T2" fmla="*/ 37 w 163"/>
                  <a:gd name="T3" fmla="*/ 234 h 234"/>
                  <a:gd name="T4" fmla="*/ 0 w 163"/>
                  <a:gd name="T5" fmla="*/ 211 h 234"/>
                  <a:gd name="T6" fmla="*/ 127 w 163"/>
                  <a:gd name="T7" fmla="*/ 0 h 234"/>
                  <a:gd name="T8" fmla="*/ 163 w 163"/>
                  <a:gd name="T9" fmla="*/ 22 h 234"/>
                </a:gdLst>
                <a:ahLst/>
                <a:cxnLst>
                  <a:cxn ang="0">
                    <a:pos x="T0" y="T1"/>
                  </a:cxn>
                  <a:cxn ang="0">
                    <a:pos x="T2" y="T3"/>
                  </a:cxn>
                  <a:cxn ang="0">
                    <a:pos x="T4" y="T5"/>
                  </a:cxn>
                  <a:cxn ang="0">
                    <a:pos x="T6" y="T7"/>
                  </a:cxn>
                  <a:cxn ang="0">
                    <a:pos x="T8" y="T9"/>
                  </a:cxn>
                </a:cxnLst>
                <a:rect l="0" t="0" r="r" b="b"/>
                <a:pathLst>
                  <a:path w="163" h="234">
                    <a:moveTo>
                      <a:pt x="163" y="22"/>
                    </a:moveTo>
                    <a:lnTo>
                      <a:pt x="37" y="234"/>
                    </a:lnTo>
                    <a:lnTo>
                      <a:pt x="0" y="211"/>
                    </a:lnTo>
                    <a:lnTo>
                      <a:pt x="127" y="0"/>
                    </a:lnTo>
                    <a:lnTo>
                      <a:pt x="163"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grpSp>
        <p:grpSp>
          <p:nvGrpSpPr>
            <p:cNvPr id="365" name="Group 364">
              <a:extLst>
                <a:ext uri="{FF2B5EF4-FFF2-40B4-BE49-F238E27FC236}">
                  <a16:creationId xmlns:a16="http://schemas.microsoft.com/office/drawing/2014/main" id="{86A4CDBB-E745-4D1E-9E2B-6703428DDD36}"/>
                </a:ext>
              </a:extLst>
            </p:cNvPr>
            <p:cNvGrpSpPr/>
            <p:nvPr/>
          </p:nvGrpSpPr>
          <p:grpSpPr>
            <a:xfrm>
              <a:off x="5845176" y="1779588"/>
              <a:ext cx="566737" cy="157163"/>
              <a:chOff x="5845176" y="1779588"/>
              <a:chExt cx="566737" cy="157163"/>
            </a:xfrm>
            <a:grpFill/>
          </p:grpSpPr>
          <p:sp>
            <p:nvSpPr>
              <p:cNvPr id="412" name="Freeform 184">
                <a:extLst>
                  <a:ext uri="{FF2B5EF4-FFF2-40B4-BE49-F238E27FC236}">
                    <a16:creationId xmlns:a16="http://schemas.microsoft.com/office/drawing/2014/main" id="{595F3D40-FBEF-4678-84F0-BD45FEBEE88F}"/>
                  </a:ext>
                </a:extLst>
              </p:cNvPr>
              <p:cNvSpPr>
                <a:spLocks/>
              </p:cNvSpPr>
              <p:nvPr/>
            </p:nvSpPr>
            <p:spPr bwMode="auto">
              <a:xfrm>
                <a:off x="6370638" y="1804988"/>
                <a:ext cx="41275" cy="131763"/>
              </a:xfrm>
              <a:custGeom>
                <a:avLst/>
                <a:gdLst>
                  <a:gd name="T0" fmla="*/ 79 w 79"/>
                  <a:gd name="T1" fmla="*/ 7 h 251"/>
                  <a:gd name="T2" fmla="*/ 42 w 79"/>
                  <a:gd name="T3" fmla="*/ 251 h 251"/>
                  <a:gd name="T4" fmla="*/ 0 w 79"/>
                  <a:gd name="T5" fmla="*/ 245 h 251"/>
                  <a:gd name="T6" fmla="*/ 37 w 79"/>
                  <a:gd name="T7" fmla="*/ 0 h 251"/>
                  <a:gd name="T8" fmla="*/ 79 w 79"/>
                  <a:gd name="T9" fmla="*/ 7 h 251"/>
                </a:gdLst>
                <a:ahLst/>
                <a:cxnLst>
                  <a:cxn ang="0">
                    <a:pos x="T0" y="T1"/>
                  </a:cxn>
                  <a:cxn ang="0">
                    <a:pos x="T2" y="T3"/>
                  </a:cxn>
                  <a:cxn ang="0">
                    <a:pos x="T4" y="T5"/>
                  </a:cxn>
                  <a:cxn ang="0">
                    <a:pos x="T6" y="T7"/>
                  </a:cxn>
                  <a:cxn ang="0">
                    <a:pos x="T8" y="T9"/>
                  </a:cxn>
                </a:cxnLst>
                <a:rect l="0" t="0" r="r" b="b"/>
                <a:pathLst>
                  <a:path w="79" h="251">
                    <a:moveTo>
                      <a:pt x="79" y="7"/>
                    </a:moveTo>
                    <a:lnTo>
                      <a:pt x="42" y="251"/>
                    </a:lnTo>
                    <a:lnTo>
                      <a:pt x="0" y="245"/>
                    </a:lnTo>
                    <a:lnTo>
                      <a:pt x="37" y="0"/>
                    </a:lnTo>
                    <a:lnTo>
                      <a:pt x="79"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13" name="Freeform 185">
                <a:extLst>
                  <a:ext uri="{FF2B5EF4-FFF2-40B4-BE49-F238E27FC236}">
                    <a16:creationId xmlns:a16="http://schemas.microsoft.com/office/drawing/2014/main" id="{81E0B077-F85C-4195-9A8F-42C49EB33984}"/>
                  </a:ext>
                </a:extLst>
              </p:cNvPr>
              <p:cNvSpPr>
                <a:spLocks/>
              </p:cNvSpPr>
              <p:nvPr/>
            </p:nvSpPr>
            <p:spPr bwMode="auto">
              <a:xfrm>
                <a:off x="6327776" y="1797051"/>
                <a:ext cx="39688" cy="133350"/>
              </a:xfrm>
              <a:custGeom>
                <a:avLst/>
                <a:gdLst>
                  <a:gd name="T0" fmla="*/ 73 w 73"/>
                  <a:gd name="T1" fmla="*/ 6 h 250"/>
                  <a:gd name="T2" fmla="*/ 44 w 73"/>
                  <a:gd name="T3" fmla="*/ 250 h 250"/>
                  <a:gd name="T4" fmla="*/ 0 w 73"/>
                  <a:gd name="T5" fmla="*/ 244 h 250"/>
                  <a:gd name="T6" fmla="*/ 31 w 73"/>
                  <a:gd name="T7" fmla="*/ 0 h 250"/>
                  <a:gd name="T8" fmla="*/ 73 w 73"/>
                  <a:gd name="T9" fmla="*/ 6 h 250"/>
                </a:gdLst>
                <a:ahLst/>
                <a:cxnLst>
                  <a:cxn ang="0">
                    <a:pos x="T0" y="T1"/>
                  </a:cxn>
                  <a:cxn ang="0">
                    <a:pos x="T2" y="T3"/>
                  </a:cxn>
                  <a:cxn ang="0">
                    <a:pos x="T4" y="T5"/>
                  </a:cxn>
                  <a:cxn ang="0">
                    <a:pos x="T6" y="T7"/>
                  </a:cxn>
                  <a:cxn ang="0">
                    <a:pos x="T8" y="T9"/>
                  </a:cxn>
                </a:cxnLst>
                <a:rect l="0" t="0" r="r" b="b"/>
                <a:pathLst>
                  <a:path w="73" h="250">
                    <a:moveTo>
                      <a:pt x="73" y="6"/>
                    </a:moveTo>
                    <a:lnTo>
                      <a:pt x="44" y="250"/>
                    </a:lnTo>
                    <a:lnTo>
                      <a:pt x="0" y="244"/>
                    </a:lnTo>
                    <a:lnTo>
                      <a:pt x="31" y="0"/>
                    </a:lnTo>
                    <a:lnTo>
                      <a:pt x="73"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14" name="Freeform 186">
                <a:extLst>
                  <a:ext uri="{FF2B5EF4-FFF2-40B4-BE49-F238E27FC236}">
                    <a16:creationId xmlns:a16="http://schemas.microsoft.com/office/drawing/2014/main" id="{38EB363B-FC28-4486-BF8E-110C0BDB7E9F}"/>
                  </a:ext>
                </a:extLst>
              </p:cNvPr>
              <p:cNvSpPr>
                <a:spLocks/>
              </p:cNvSpPr>
              <p:nvPr/>
            </p:nvSpPr>
            <p:spPr bwMode="auto">
              <a:xfrm>
                <a:off x="6286501" y="1792288"/>
                <a:ext cx="36513" cy="131763"/>
              </a:xfrm>
              <a:custGeom>
                <a:avLst/>
                <a:gdLst>
                  <a:gd name="T0" fmla="*/ 67 w 67"/>
                  <a:gd name="T1" fmla="*/ 4 h 249"/>
                  <a:gd name="T2" fmla="*/ 42 w 67"/>
                  <a:gd name="T3" fmla="*/ 249 h 249"/>
                  <a:gd name="T4" fmla="*/ 0 w 67"/>
                  <a:gd name="T5" fmla="*/ 245 h 249"/>
                  <a:gd name="T6" fmla="*/ 24 w 67"/>
                  <a:gd name="T7" fmla="*/ 0 h 249"/>
                  <a:gd name="T8" fmla="*/ 67 w 67"/>
                  <a:gd name="T9" fmla="*/ 4 h 249"/>
                </a:gdLst>
                <a:ahLst/>
                <a:cxnLst>
                  <a:cxn ang="0">
                    <a:pos x="T0" y="T1"/>
                  </a:cxn>
                  <a:cxn ang="0">
                    <a:pos x="T2" y="T3"/>
                  </a:cxn>
                  <a:cxn ang="0">
                    <a:pos x="T4" y="T5"/>
                  </a:cxn>
                  <a:cxn ang="0">
                    <a:pos x="T6" y="T7"/>
                  </a:cxn>
                  <a:cxn ang="0">
                    <a:pos x="T8" y="T9"/>
                  </a:cxn>
                </a:cxnLst>
                <a:rect l="0" t="0" r="r" b="b"/>
                <a:pathLst>
                  <a:path w="67" h="249">
                    <a:moveTo>
                      <a:pt x="67" y="4"/>
                    </a:moveTo>
                    <a:lnTo>
                      <a:pt x="42" y="249"/>
                    </a:lnTo>
                    <a:lnTo>
                      <a:pt x="0" y="245"/>
                    </a:lnTo>
                    <a:lnTo>
                      <a:pt x="24" y="0"/>
                    </a:lnTo>
                    <a:lnTo>
                      <a:pt x="67"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15" name="Freeform 187">
                <a:extLst>
                  <a:ext uri="{FF2B5EF4-FFF2-40B4-BE49-F238E27FC236}">
                    <a16:creationId xmlns:a16="http://schemas.microsoft.com/office/drawing/2014/main" id="{4A19D0B6-03A8-41A7-8681-0587512D70EB}"/>
                  </a:ext>
                </a:extLst>
              </p:cNvPr>
              <p:cNvSpPr>
                <a:spLocks/>
              </p:cNvSpPr>
              <p:nvPr/>
            </p:nvSpPr>
            <p:spPr bwMode="auto">
              <a:xfrm>
                <a:off x="6245226" y="1785938"/>
                <a:ext cx="31750" cy="133350"/>
              </a:xfrm>
              <a:custGeom>
                <a:avLst/>
                <a:gdLst>
                  <a:gd name="T0" fmla="*/ 61 w 61"/>
                  <a:gd name="T1" fmla="*/ 3 h 250"/>
                  <a:gd name="T2" fmla="*/ 43 w 61"/>
                  <a:gd name="T3" fmla="*/ 250 h 250"/>
                  <a:gd name="T4" fmla="*/ 0 w 61"/>
                  <a:gd name="T5" fmla="*/ 246 h 250"/>
                  <a:gd name="T6" fmla="*/ 18 w 61"/>
                  <a:gd name="T7" fmla="*/ 0 h 250"/>
                  <a:gd name="T8" fmla="*/ 61 w 61"/>
                  <a:gd name="T9" fmla="*/ 3 h 250"/>
                </a:gdLst>
                <a:ahLst/>
                <a:cxnLst>
                  <a:cxn ang="0">
                    <a:pos x="T0" y="T1"/>
                  </a:cxn>
                  <a:cxn ang="0">
                    <a:pos x="T2" y="T3"/>
                  </a:cxn>
                  <a:cxn ang="0">
                    <a:pos x="T4" y="T5"/>
                  </a:cxn>
                  <a:cxn ang="0">
                    <a:pos x="T6" y="T7"/>
                  </a:cxn>
                  <a:cxn ang="0">
                    <a:pos x="T8" y="T9"/>
                  </a:cxn>
                </a:cxnLst>
                <a:rect l="0" t="0" r="r" b="b"/>
                <a:pathLst>
                  <a:path w="61" h="250">
                    <a:moveTo>
                      <a:pt x="61" y="3"/>
                    </a:moveTo>
                    <a:lnTo>
                      <a:pt x="43" y="250"/>
                    </a:lnTo>
                    <a:lnTo>
                      <a:pt x="0" y="246"/>
                    </a:lnTo>
                    <a:lnTo>
                      <a:pt x="18" y="0"/>
                    </a:lnTo>
                    <a:lnTo>
                      <a:pt x="6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16" name="Freeform 188">
                <a:extLst>
                  <a:ext uri="{FF2B5EF4-FFF2-40B4-BE49-F238E27FC236}">
                    <a16:creationId xmlns:a16="http://schemas.microsoft.com/office/drawing/2014/main" id="{17A801ED-BFDD-4337-B82F-B44577BD5149}"/>
                  </a:ext>
                </a:extLst>
              </p:cNvPr>
              <p:cNvSpPr>
                <a:spLocks/>
              </p:cNvSpPr>
              <p:nvPr/>
            </p:nvSpPr>
            <p:spPr bwMode="auto">
              <a:xfrm>
                <a:off x="6202363" y="1782763"/>
                <a:ext cx="28575" cy="131763"/>
              </a:xfrm>
              <a:custGeom>
                <a:avLst/>
                <a:gdLst>
                  <a:gd name="T0" fmla="*/ 54 w 54"/>
                  <a:gd name="T1" fmla="*/ 3 h 249"/>
                  <a:gd name="T2" fmla="*/ 42 w 54"/>
                  <a:gd name="T3" fmla="*/ 249 h 249"/>
                  <a:gd name="T4" fmla="*/ 0 w 54"/>
                  <a:gd name="T5" fmla="*/ 246 h 249"/>
                  <a:gd name="T6" fmla="*/ 12 w 54"/>
                  <a:gd name="T7" fmla="*/ 0 h 249"/>
                  <a:gd name="T8" fmla="*/ 54 w 54"/>
                  <a:gd name="T9" fmla="*/ 3 h 249"/>
                </a:gdLst>
                <a:ahLst/>
                <a:cxnLst>
                  <a:cxn ang="0">
                    <a:pos x="T0" y="T1"/>
                  </a:cxn>
                  <a:cxn ang="0">
                    <a:pos x="T2" y="T3"/>
                  </a:cxn>
                  <a:cxn ang="0">
                    <a:pos x="T4" y="T5"/>
                  </a:cxn>
                  <a:cxn ang="0">
                    <a:pos x="T6" y="T7"/>
                  </a:cxn>
                  <a:cxn ang="0">
                    <a:pos x="T8" y="T9"/>
                  </a:cxn>
                </a:cxnLst>
                <a:rect l="0" t="0" r="r" b="b"/>
                <a:pathLst>
                  <a:path w="54" h="249">
                    <a:moveTo>
                      <a:pt x="54" y="3"/>
                    </a:moveTo>
                    <a:lnTo>
                      <a:pt x="42" y="249"/>
                    </a:lnTo>
                    <a:lnTo>
                      <a:pt x="0" y="246"/>
                    </a:lnTo>
                    <a:lnTo>
                      <a:pt x="12" y="0"/>
                    </a:lnTo>
                    <a:lnTo>
                      <a:pt x="54"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17" name="Freeform 189">
                <a:extLst>
                  <a:ext uri="{FF2B5EF4-FFF2-40B4-BE49-F238E27FC236}">
                    <a16:creationId xmlns:a16="http://schemas.microsoft.com/office/drawing/2014/main" id="{C09CE358-13C5-499B-9F12-22F15E1E82D0}"/>
                  </a:ext>
                </a:extLst>
              </p:cNvPr>
              <p:cNvSpPr>
                <a:spLocks/>
              </p:cNvSpPr>
              <p:nvPr/>
            </p:nvSpPr>
            <p:spPr bwMode="auto">
              <a:xfrm>
                <a:off x="6159501" y="1779588"/>
                <a:ext cx="26988" cy="131763"/>
              </a:xfrm>
              <a:custGeom>
                <a:avLst/>
                <a:gdLst>
                  <a:gd name="T0" fmla="*/ 49 w 49"/>
                  <a:gd name="T1" fmla="*/ 1 h 249"/>
                  <a:gd name="T2" fmla="*/ 44 w 49"/>
                  <a:gd name="T3" fmla="*/ 249 h 249"/>
                  <a:gd name="T4" fmla="*/ 0 w 49"/>
                  <a:gd name="T5" fmla="*/ 247 h 249"/>
                  <a:gd name="T6" fmla="*/ 5 w 49"/>
                  <a:gd name="T7" fmla="*/ 0 h 249"/>
                  <a:gd name="T8" fmla="*/ 49 w 49"/>
                  <a:gd name="T9" fmla="*/ 1 h 249"/>
                </a:gdLst>
                <a:ahLst/>
                <a:cxnLst>
                  <a:cxn ang="0">
                    <a:pos x="T0" y="T1"/>
                  </a:cxn>
                  <a:cxn ang="0">
                    <a:pos x="T2" y="T3"/>
                  </a:cxn>
                  <a:cxn ang="0">
                    <a:pos x="T4" y="T5"/>
                  </a:cxn>
                  <a:cxn ang="0">
                    <a:pos x="T6" y="T7"/>
                  </a:cxn>
                  <a:cxn ang="0">
                    <a:pos x="T8" y="T9"/>
                  </a:cxn>
                </a:cxnLst>
                <a:rect l="0" t="0" r="r" b="b"/>
                <a:pathLst>
                  <a:path w="49" h="249">
                    <a:moveTo>
                      <a:pt x="49" y="1"/>
                    </a:moveTo>
                    <a:lnTo>
                      <a:pt x="44" y="249"/>
                    </a:lnTo>
                    <a:lnTo>
                      <a:pt x="0" y="247"/>
                    </a:lnTo>
                    <a:lnTo>
                      <a:pt x="5" y="0"/>
                    </a:lnTo>
                    <a:lnTo>
                      <a:pt x="49"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18" name="Freeform 190">
                <a:extLst>
                  <a:ext uri="{FF2B5EF4-FFF2-40B4-BE49-F238E27FC236}">
                    <a16:creationId xmlns:a16="http://schemas.microsoft.com/office/drawing/2014/main" id="{CB0D41F2-AA33-4F82-8CAB-5F6E8AED2A8D}"/>
                  </a:ext>
                </a:extLst>
              </p:cNvPr>
              <p:cNvSpPr>
                <a:spLocks/>
              </p:cNvSpPr>
              <p:nvPr/>
            </p:nvSpPr>
            <p:spPr bwMode="auto">
              <a:xfrm>
                <a:off x="6118226" y="1779588"/>
                <a:ext cx="22225" cy="130175"/>
              </a:xfrm>
              <a:custGeom>
                <a:avLst/>
                <a:gdLst>
                  <a:gd name="T0" fmla="*/ 43 w 43"/>
                  <a:gd name="T1" fmla="*/ 0 h 247"/>
                  <a:gd name="T2" fmla="*/ 43 w 43"/>
                  <a:gd name="T3" fmla="*/ 247 h 247"/>
                  <a:gd name="T4" fmla="*/ 1 w 43"/>
                  <a:gd name="T5" fmla="*/ 247 h 247"/>
                  <a:gd name="T6" fmla="*/ 0 w 43"/>
                  <a:gd name="T7" fmla="*/ 1 h 247"/>
                  <a:gd name="T8" fmla="*/ 43 w 43"/>
                  <a:gd name="T9" fmla="*/ 0 h 247"/>
                </a:gdLst>
                <a:ahLst/>
                <a:cxnLst>
                  <a:cxn ang="0">
                    <a:pos x="T0" y="T1"/>
                  </a:cxn>
                  <a:cxn ang="0">
                    <a:pos x="T2" y="T3"/>
                  </a:cxn>
                  <a:cxn ang="0">
                    <a:pos x="T4" y="T5"/>
                  </a:cxn>
                  <a:cxn ang="0">
                    <a:pos x="T6" y="T7"/>
                  </a:cxn>
                  <a:cxn ang="0">
                    <a:pos x="T8" y="T9"/>
                  </a:cxn>
                </a:cxnLst>
                <a:rect l="0" t="0" r="r" b="b"/>
                <a:pathLst>
                  <a:path w="43" h="247">
                    <a:moveTo>
                      <a:pt x="43" y="0"/>
                    </a:moveTo>
                    <a:lnTo>
                      <a:pt x="43" y="247"/>
                    </a:lnTo>
                    <a:lnTo>
                      <a:pt x="1" y="247"/>
                    </a:lnTo>
                    <a:lnTo>
                      <a:pt x="0" y="1"/>
                    </a:lnTo>
                    <a:lnTo>
                      <a:pt x="4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19" name="Freeform 191">
                <a:extLst>
                  <a:ext uri="{FF2B5EF4-FFF2-40B4-BE49-F238E27FC236}">
                    <a16:creationId xmlns:a16="http://schemas.microsoft.com/office/drawing/2014/main" id="{C631DE43-DBA5-40DA-9D0A-33709602F9F3}"/>
                  </a:ext>
                </a:extLst>
              </p:cNvPr>
              <p:cNvSpPr>
                <a:spLocks/>
              </p:cNvSpPr>
              <p:nvPr/>
            </p:nvSpPr>
            <p:spPr bwMode="auto">
              <a:xfrm>
                <a:off x="6072188" y="1779588"/>
                <a:ext cx="26988" cy="130175"/>
              </a:xfrm>
              <a:custGeom>
                <a:avLst/>
                <a:gdLst>
                  <a:gd name="T0" fmla="*/ 42 w 50"/>
                  <a:gd name="T1" fmla="*/ 0 h 247"/>
                  <a:gd name="T2" fmla="*/ 50 w 50"/>
                  <a:gd name="T3" fmla="*/ 246 h 247"/>
                  <a:gd name="T4" fmla="*/ 7 w 50"/>
                  <a:gd name="T5" fmla="*/ 247 h 247"/>
                  <a:gd name="T6" fmla="*/ 0 w 50"/>
                  <a:gd name="T7" fmla="*/ 1 h 247"/>
                  <a:gd name="T8" fmla="*/ 42 w 50"/>
                  <a:gd name="T9" fmla="*/ 0 h 247"/>
                </a:gdLst>
                <a:ahLst/>
                <a:cxnLst>
                  <a:cxn ang="0">
                    <a:pos x="T0" y="T1"/>
                  </a:cxn>
                  <a:cxn ang="0">
                    <a:pos x="T2" y="T3"/>
                  </a:cxn>
                  <a:cxn ang="0">
                    <a:pos x="T4" y="T5"/>
                  </a:cxn>
                  <a:cxn ang="0">
                    <a:pos x="T6" y="T7"/>
                  </a:cxn>
                  <a:cxn ang="0">
                    <a:pos x="T8" y="T9"/>
                  </a:cxn>
                </a:cxnLst>
                <a:rect l="0" t="0" r="r" b="b"/>
                <a:pathLst>
                  <a:path w="50" h="247">
                    <a:moveTo>
                      <a:pt x="42" y="0"/>
                    </a:moveTo>
                    <a:lnTo>
                      <a:pt x="50" y="246"/>
                    </a:lnTo>
                    <a:lnTo>
                      <a:pt x="7" y="247"/>
                    </a:lnTo>
                    <a:lnTo>
                      <a:pt x="0" y="1"/>
                    </a:lnTo>
                    <a:lnTo>
                      <a:pt x="4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20" name="Freeform 192">
                <a:extLst>
                  <a:ext uri="{FF2B5EF4-FFF2-40B4-BE49-F238E27FC236}">
                    <a16:creationId xmlns:a16="http://schemas.microsoft.com/office/drawing/2014/main" id="{AEA47BA6-4495-49C1-8CF7-B947714C9EC3}"/>
                  </a:ext>
                </a:extLst>
              </p:cNvPr>
              <p:cNvSpPr>
                <a:spLocks/>
              </p:cNvSpPr>
              <p:nvPr/>
            </p:nvSpPr>
            <p:spPr bwMode="auto">
              <a:xfrm>
                <a:off x="6026151" y="1779588"/>
                <a:ext cx="30163" cy="130175"/>
              </a:xfrm>
              <a:custGeom>
                <a:avLst/>
                <a:gdLst>
                  <a:gd name="T0" fmla="*/ 42 w 56"/>
                  <a:gd name="T1" fmla="*/ 0 h 248"/>
                  <a:gd name="T2" fmla="*/ 56 w 56"/>
                  <a:gd name="T3" fmla="*/ 247 h 248"/>
                  <a:gd name="T4" fmla="*/ 14 w 56"/>
                  <a:gd name="T5" fmla="*/ 248 h 248"/>
                  <a:gd name="T6" fmla="*/ 0 w 56"/>
                  <a:gd name="T7" fmla="*/ 2 h 248"/>
                  <a:gd name="T8" fmla="*/ 42 w 56"/>
                  <a:gd name="T9" fmla="*/ 0 h 248"/>
                </a:gdLst>
                <a:ahLst/>
                <a:cxnLst>
                  <a:cxn ang="0">
                    <a:pos x="T0" y="T1"/>
                  </a:cxn>
                  <a:cxn ang="0">
                    <a:pos x="T2" y="T3"/>
                  </a:cxn>
                  <a:cxn ang="0">
                    <a:pos x="T4" y="T5"/>
                  </a:cxn>
                  <a:cxn ang="0">
                    <a:pos x="T6" y="T7"/>
                  </a:cxn>
                  <a:cxn ang="0">
                    <a:pos x="T8" y="T9"/>
                  </a:cxn>
                </a:cxnLst>
                <a:rect l="0" t="0" r="r" b="b"/>
                <a:pathLst>
                  <a:path w="56" h="248">
                    <a:moveTo>
                      <a:pt x="42" y="0"/>
                    </a:moveTo>
                    <a:lnTo>
                      <a:pt x="56" y="247"/>
                    </a:lnTo>
                    <a:lnTo>
                      <a:pt x="14" y="248"/>
                    </a:lnTo>
                    <a:lnTo>
                      <a:pt x="0" y="2"/>
                    </a:lnTo>
                    <a:lnTo>
                      <a:pt x="4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21" name="Freeform 193">
                <a:extLst>
                  <a:ext uri="{FF2B5EF4-FFF2-40B4-BE49-F238E27FC236}">
                    <a16:creationId xmlns:a16="http://schemas.microsoft.com/office/drawing/2014/main" id="{B5DB539B-A5F1-4662-9020-CAF43E5673A1}"/>
                  </a:ext>
                </a:extLst>
              </p:cNvPr>
              <p:cNvSpPr>
                <a:spLocks/>
              </p:cNvSpPr>
              <p:nvPr/>
            </p:nvSpPr>
            <p:spPr bwMode="auto">
              <a:xfrm>
                <a:off x="5981701" y="1781176"/>
                <a:ext cx="33338" cy="131763"/>
              </a:xfrm>
              <a:custGeom>
                <a:avLst/>
                <a:gdLst>
                  <a:gd name="T0" fmla="*/ 42 w 63"/>
                  <a:gd name="T1" fmla="*/ 0 h 250"/>
                  <a:gd name="T2" fmla="*/ 63 w 63"/>
                  <a:gd name="T3" fmla="*/ 246 h 250"/>
                  <a:gd name="T4" fmla="*/ 19 w 63"/>
                  <a:gd name="T5" fmla="*/ 250 h 250"/>
                  <a:gd name="T6" fmla="*/ 0 w 63"/>
                  <a:gd name="T7" fmla="*/ 4 h 250"/>
                  <a:gd name="T8" fmla="*/ 42 w 63"/>
                  <a:gd name="T9" fmla="*/ 0 h 250"/>
                </a:gdLst>
                <a:ahLst/>
                <a:cxnLst>
                  <a:cxn ang="0">
                    <a:pos x="T0" y="T1"/>
                  </a:cxn>
                  <a:cxn ang="0">
                    <a:pos x="T2" y="T3"/>
                  </a:cxn>
                  <a:cxn ang="0">
                    <a:pos x="T4" y="T5"/>
                  </a:cxn>
                  <a:cxn ang="0">
                    <a:pos x="T6" y="T7"/>
                  </a:cxn>
                  <a:cxn ang="0">
                    <a:pos x="T8" y="T9"/>
                  </a:cxn>
                </a:cxnLst>
                <a:rect l="0" t="0" r="r" b="b"/>
                <a:pathLst>
                  <a:path w="63" h="250">
                    <a:moveTo>
                      <a:pt x="42" y="0"/>
                    </a:moveTo>
                    <a:lnTo>
                      <a:pt x="63" y="246"/>
                    </a:lnTo>
                    <a:lnTo>
                      <a:pt x="19" y="250"/>
                    </a:lnTo>
                    <a:lnTo>
                      <a:pt x="0" y="4"/>
                    </a:lnTo>
                    <a:lnTo>
                      <a:pt x="4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22" name="Freeform 194">
                <a:extLst>
                  <a:ext uri="{FF2B5EF4-FFF2-40B4-BE49-F238E27FC236}">
                    <a16:creationId xmlns:a16="http://schemas.microsoft.com/office/drawing/2014/main" id="{966FB847-A93C-4B95-ABA1-CBB70D062AE8}"/>
                  </a:ext>
                </a:extLst>
              </p:cNvPr>
              <p:cNvSpPr>
                <a:spLocks/>
              </p:cNvSpPr>
              <p:nvPr/>
            </p:nvSpPr>
            <p:spPr bwMode="auto">
              <a:xfrm>
                <a:off x="5935663" y="1784351"/>
                <a:ext cx="36513" cy="131763"/>
              </a:xfrm>
              <a:custGeom>
                <a:avLst/>
                <a:gdLst>
                  <a:gd name="T0" fmla="*/ 42 w 68"/>
                  <a:gd name="T1" fmla="*/ 0 h 250"/>
                  <a:gd name="T2" fmla="*/ 68 w 68"/>
                  <a:gd name="T3" fmla="*/ 245 h 250"/>
                  <a:gd name="T4" fmla="*/ 26 w 68"/>
                  <a:gd name="T5" fmla="*/ 250 h 250"/>
                  <a:gd name="T6" fmla="*/ 0 w 68"/>
                  <a:gd name="T7" fmla="*/ 4 h 250"/>
                  <a:gd name="T8" fmla="*/ 42 w 68"/>
                  <a:gd name="T9" fmla="*/ 0 h 250"/>
                </a:gdLst>
                <a:ahLst/>
                <a:cxnLst>
                  <a:cxn ang="0">
                    <a:pos x="T0" y="T1"/>
                  </a:cxn>
                  <a:cxn ang="0">
                    <a:pos x="T2" y="T3"/>
                  </a:cxn>
                  <a:cxn ang="0">
                    <a:pos x="T4" y="T5"/>
                  </a:cxn>
                  <a:cxn ang="0">
                    <a:pos x="T6" y="T7"/>
                  </a:cxn>
                  <a:cxn ang="0">
                    <a:pos x="T8" y="T9"/>
                  </a:cxn>
                </a:cxnLst>
                <a:rect l="0" t="0" r="r" b="b"/>
                <a:pathLst>
                  <a:path w="68" h="250">
                    <a:moveTo>
                      <a:pt x="42" y="0"/>
                    </a:moveTo>
                    <a:lnTo>
                      <a:pt x="68" y="245"/>
                    </a:lnTo>
                    <a:lnTo>
                      <a:pt x="26" y="250"/>
                    </a:lnTo>
                    <a:lnTo>
                      <a:pt x="0" y="4"/>
                    </a:lnTo>
                    <a:lnTo>
                      <a:pt x="4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23" name="Freeform 195">
                <a:extLst>
                  <a:ext uri="{FF2B5EF4-FFF2-40B4-BE49-F238E27FC236}">
                    <a16:creationId xmlns:a16="http://schemas.microsoft.com/office/drawing/2014/main" id="{6704ED84-F734-4236-B79E-87DCF641457F}"/>
                  </a:ext>
                </a:extLst>
              </p:cNvPr>
              <p:cNvSpPr>
                <a:spLocks/>
              </p:cNvSpPr>
              <p:nvPr/>
            </p:nvSpPr>
            <p:spPr bwMode="auto">
              <a:xfrm>
                <a:off x="5889626" y="1787526"/>
                <a:ext cx="39688" cy="133350"/>
              </a:xfrm>
              <a:custGeom>
                <a:avLst/>
                <a:gdLst>
                  <a:gd name="T0" fmla="*/ 43 w 75"/>
                  <a:gd name="T1" fmla="*/ 0 h 250"/>
                  <a:gd name="T2" fmla="*/ 75 w 75"/>
                  <a:gd name="T3" fmla="*/ 245 h 250"/>
                  <a:gd name="T4" fmla="*/ 32 w 75"/>
                  <a:gd name="T5" fmla="*/ 250 h 250"/>
                  <a:gd name="T6" fmla="*/ 0 w 75"/>
                  <a:gd name="T7" fmla="*/ 6 h 250"/>
                  <a:gd name="T8" fmla="*/ 43 w 75"/>
                  <a:gd name="T9" fmla="*/ 0 h 250"/>
                </a:gdLst>
                <a:ahLst/>
                <a:cxnLst>
                  <a:cxn ang="0">
                    <a:pos x="T0" y="T1"/>
                  </a:cxn>
                  <a:cxn ang="0">
                    <a:pos x="T2" y="T3"/>
                  </a:cxn>
                  <a:cxn ang="0">
                    <a:pos x="T4" y="T5"/>
                  </a:cxn>
                  <a:cxn ang="0">
                    <a:pos x="T6" y="T7"/>
                  </a:cxn>
                  <a:cxn ang="0">
                    <a:pos x="T8" y="T9"/>
                  </a:cxn>
                </a:cxnLst>
                <a:rect l="0" t="0" r="r" b="b"/>
                <a:pathLst>
                  <a:path w="75" h="250">
                    <a:moveTo>
                      <a:pt x="43" y="0"/>
                    </a:moveTo>
                    <a:lnTo>
                      <a:pt x="75" y="245"/>
                    </a:lnTo>
                    <a:lnTo>
                      <a:pt x="32" y="250"/>
                    </a:lnTo>
                    <a:lnTo>
                      <a:pt x="0" y="6"/>
                    </a:lnTo>
                    <a:lnTo>
                      <a:pt x="4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24" name="Freeform 196">
                <a:extLst>
                  <a:ext uri="{FF2B5EF4-FFF2-40B4-BE49-F238E27FC236}">
                    <a16:creationId xmlns:a16="http://schemas.microsoft.com/office/drawing/2014/main" id="{42C4D06F-B3FF-4E27-AFBB-F5883092CFFA}"/>
                  </a:ext>
                </a:extLst>
              </p:cNvPr>
              <p:cNvSpPr>
                <a:spLocks/>
              </p:cNvSpPr>
              <p:nvPr/>
            </p:nvSpPr>
            <p:spPr bwMode="auto">
              <a:xfrm>
                <a:off x="5845176" y="1793876"/>
                <a:ext cx="42863" cy="131763"/>
              </a:xfrm>
              <a:custGeom>
                <a:avLst/>
                <a:gdLst>
                  <a:gd name="T0" fmla="*/ 43 w 81"/>
                  <a:gd name="T1" fmla="*/ 0 h 250"/>
                  <a:gd name="T2" fmla="*/ 81 w 81"/>
                  <a:gd name="T3" fmla="*/ 243 h 250"/>
                  <a:gd name="T4" fmla="*/ 39 w 81"/>
                  <a:gd name="T5" fmla="*/ 250 h 250"/>
                  <a:gd name="T6" fmla="*/ 0 w 81"/>
                  <a:gd name="T7" fmla="*/ 6 h 250"/>
                  <a:gd name="T8" fmla="*/ 43 w 81"/>
                  <a:gd name="T9" fmla="*/ 0 h 250"/>
                </a:gdLst>
                <a:ahLst/>
                <a:cxnLst>
                  <a:cxn ang="0">
                    <a:pos x="T0" y="T1"/>
                  </a:cxn>
                  <a:cxn ang="0">
                    <a:pos x="T2" y="T3"/>
                  </a:cxn>
                  <a:cxn ang="0">
                    <a:pos x="T4" y="T5"/>
                  </a:cxn>
                  <a:cxn ang="0">
                    <a:pos x="T6" y="T7"/>
                  </a:cxn>
                  <a:cxn ang="0">
                    <a:pos x="T8" y="T9"/>
                  </a:cxn>
                </a:cxnLst>
                <a:rect l="0" t="0" r="r" b="b"/>
                <a:pathLst>
                  <a:path w="81" h="250">
                    <a:moveTo>
                      <a:pt x="43" y="0"/>
                    </a:moveTo>
                    <a:lnTo>
                      <a:pt x="81" y="243"/>
                    </a:lnTo>
                    <a:lnTo>
                      <a:pt x="39" y="250"/>
                    </a:lnTo>
                    <a:lnTo>
                      <a:pt x="0" y="6"/>
                    </a:lnTo>
                    <a:lnTo>
                      <a:pt x="4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grpSp>
        <p:grpSp>
          <p:nvGrpSpPr>
            <p:cNvPr id="366" name="Group 365">
              <a:extLst>
                <a:ext uri="{FF2B5EF4-FFF2-40B4-BE49-F238E27FC236}">
                  <a16:creationId xmlns:a16="http://schemas.microsoft.com/office/drawing/2014/main" id="{8F4B1BBC-2003-4FAF-961A-6591688B5BB7}"/>
                </a:ext>
              </a:extLst>
            </p:cNvPr>
            <p:cNvGrpSpPr/>
            <p:nvPr/>
          </p:nvGrpSpPr>
          <p:grpSpPr>
            <a:xfrm>
              <a:off x="6384926" y="4635501"/>
              <a:ext cx="1019175" cy="657225"/>
              <a:chOff x="6384926" y="4635501"/>
              <a:chExt cx="1019175" cy="657225"/>
            </a:xfrm>
            <a:grpFill/>
          </p:grpSpPr>
          <p:sp>
            <p:nvSpPr>
              <p:cNvPr id="389" name="Freeform 94">
                <a:extLst>
                  <a:ext uri="{FF2B5EF4-FFF2-40B4-BE49-F238E27FC236}">
                    <a16:creationId xmlns:a16="http://schemas.microsoft.com/office/drawing/2014/main" id="{6D94EA7D-081D-438E-9B7A-7F491B378337}"/>
                  </a:ext>
                </a:extLst>
              </p:cNvPr>
              <p:cNvSpPr>
                <a:spLocks/>
              </p:cNvSpPr>
              <p:nvPr/>
            </p:nvSpPr>
            <p:spPr bwMode="auto">
              <a:xfrm>
                <a:off x="6384926" y="5160963"/>
                <a:ext cx="49213" cy="131763"/>
              </a:xfrm>
              <a:custGeom>
                <a:avLst/>
                <a:gdLst>
                  <a:gd name="T0" fmla="*/ 52 w 94"/>
                  <a:gd name="T1" fmla="*/ 250 h 250"/>
                  <a:gd name="T2" fmla="*/ 0 w 94"/>
                  <a:gd name="T3" fmla="*/ 9 h 250"/>
                  <a:gd name="T4" fmla="*/ 41 w 94"/>
                  <a:gd name="T5" fmla="*/ 0 h 250"/>
                  <a:gd name="T6" fmla="*/ 94 w 94"/>
                  <a:gd name="T7" fmla="*/ 241 h 250"/>
                  <a:gd name="T8" fmla="*/ 52 w 94"/>
                  <a:gd name="T9" fmla="*/ 250 h 250"/>
                </a:gdLst>
                <a:ahLst/>
                <a:cxnLst>
                  <a:cxn ang="0">
                    <a:pos x="T0" y="T1"/>
                  </a:cxn>
                  <a:cxn ang="0">
                    <a:pos x="T2" y="T3"/>
                  </a:cxn>
                  <a:cxn ang="0">
                    <a:pos x="T4" y="T5"/>
                  </a:cxn>
                  <a:cxn ang="0">
                    <a:pos x="T6" y="T7"/>
                  </a:cxn>
                  <a:cxn ang="0">
                    <a:pos x="T8" y="T9"/>
                  </a:cxn>
                </a:cxnLst>
                <a:rect l="0" t="0" r="r" b="b"/>
                <a:pathLst>
                  <a:path w="94" h="250">
                    <a:moveTo>
                      <a:pt x="52" y="250"/>
                    </a:moveTo>
                    <a:lnTo>
                      <a:pt x="0" y="9"/>
                    </a:lnTo>
                    <a:lnTo>
                      <a:pt x="41" y="0"/>
                    </a:lnTo>
                    <a:lnTo>
                      <a:pt x="94" y="241"/>
                    </a:lnTo>
                    <a:lnTo>
                      <a:pt x="52" y="2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90" name="Freeform 95">
                <a:extLst>
                  <a:ext uri="{FF2B5EF4-FFF2-40B4-BE49-F238E27FC236}">
                    <a16:creationId xmlns:a16="http://schemas.microsoft.com/office/drawing/2014/main" id="{C7B546E6-FF9F-4887-957B-C4D0190F9BC1}"/>
                  </a:ext>
                </a:extLst>
              </p:cNvPr>
              <p:cNvSpPr>
                <a:spLocks/>
              </p:cNvSpPr>
              <p:nvPr/>
            </p:nvSpPr>
            <p:spPr bwMode="auto">
              <a:xfrm>
                <a:off x="6426201" y="5153026"/>
                <a:ext cx="52388" cy="131763"/>
              </a:xfrm>
              <a:custGeom>
                <a:avLst/>
                <a:gdLst>
                  <a:gd name="T0" fmla="*/ 57 w 98"/>
                  <a:gd name="T1" fmla="*/ 249 h 249"/>
                  <a:gd name="T2" fmla="*/ 0 w 98"/>
                  <a:gd name="T3" fmla="*/ 10 h 249"/>
                  <a:gd name="T4" fmla="*/ 41 w 98"/>
                  <a:gd name="T5" fmla="*/ 0 h 249"/>
                  <a:gd name="T6" fmla="*/ 98 w 98"/>
                  <a:gd name="T7" fmla="*/ 239 h 249"/>
                  <a:gd name="T8" fmla="*/ 57 w 98"/>
                  <a:gd name="T9" fmla="*/ 249 h 249"/>
                </a:gdLst>
                <a:ahLst/>
                <a:cxnLst>
                  <a:cxn ang="0">
                    <a:pos x="T0" y="T1"/>
                  </a:cxn>
                  <a:cxn ang="0">
                    <a:pos x="T2" y="T3"/>
                  </a:cxn>
                  <a:cxn ang="0">
                    <a:pos x="T4" y="T5"/>
                  </a:cxn>
                  <a:cxn ang="0">
                    <a:pos x="T6" y="T7"/>
                  </a:cxn>
                  <a:cxn ang="0">
                    <a:pos x="T8" y="T9"/>
                  </a:cxn>
                </a:cxnLst>
                <a:rect l="0" t="0" r="r" b="b"/>
                <a:pathLst>
                  <a:path w="98" h="249">
                    <a:moveTo>
                      <a:pt x="57" y="249"/>
                    </a:moveTo>
                    <a:lnTo>
                      <a:pt x="0" y="10"/>
                    </a:lnTo>
                    <a:lnTo>
                      <a:pt x="41" y="0"/>
                    </a:lnTo>
                    <a:lnTo>
                      <a:pt x="98" y="239"/>
                    </a:lnTo>
                    <a:lnTo>
                      <a:pt x="57" y="2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91" name="Freeform 96">
                <a:extLst>
                  <a:ext uri="{FF2B5EF4-FFF2-40B4-BE49-F238E27FC236}">
                    <a16:creationId xmlns:a16="http://schemas.microsoft.com/office/drawing/2014/main" id="{9CC38255-F354-469A-97D3-00CEF47DCB36}"/>
                  </a:ext>
                </a:extLst>
              </p:cNvPr>
              <p:cNvSpPr>
                <a:spLocks/>
              </p:cNvSpPr>
              <p:nvPr/>
            </p:nvSpPr>
            <p:spPr bwMode="auto">
              <a:xfrm>
                <a:off x="6467476" y="5141913"/>
                <a:ext cx="55563" cy="131763"/>
              </a:xfrm>
              <a:custGeom>
                <a:avLst/>
                <a:gdLst>
                  <a:gd name="T0" fmla="*/ 64 w 105"/>
                  <a:gd name="T1" fmla="*/ 249 h 249"/>
                  <a:gd name="T2" fmla="*/ 0 w 105"/>
                  <a:gd name="T3" fmla="*/ 12 h 249"/>
                  <a:gd name="T4" fmla="*/ 41 w 105"/>
                  <a:gd name="T5" fmla="*/ 0 h 249"/>
                  <a:gd name="T6" fmla="*/ 105 w 105"/>
                  <a:gd name="T7" fmla="*/ 239 h 249"/>
                  <a:gd name="T8" fmla="*/ 64 w 105"/>
                  <a:gd name="T9" fmla="*/ 249 h 249"/>
                </a:gdLst>
                <a:ahLst/>
                <a:cxnLst>
                  <a:cxn ang="0">
                    <a:pos x="T0" y="T1"/>
                  </a:cxn>
                  <a:cxn ang="0">
                    <a:pos x="T2" y="T3"/>
                  </a:cxn>
                  <a:cxn ang="0">
                    <a:pos x="T4" y="T5"/>
                  </a:cxn>
                  <a:cxn ang="0">
                    <a:pos x="T6" y="T7"/>
                  </a:cxn>
                  <a:cxn ang="0">
                    <a:pos x="T8" y="T9"/>
                  </a:cxn>
                </a:cxnLst>
                <a:rect l="0" t="0" r="r" b="b"/>
                <a:pathLst>
                  <a:path w="105" h="249">
                    <a:moveTo>
                      <a:pt x="64" y="249"/>
                    </a:moveTo>
                    <a:lnTo>
                      <a:pt x="0" y="12"/>
                    </a:lnTo>
                    <a:lnTo>
                      <a:pt x="41" y="0"/>
                    </a:lnTo>
                    <a:lnTo>
                      <a:pt x="105" y="239"/>
                    </a:lnTo>
                    <a:lnTo>
                      <a:pt x="64" y="2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92" name="Freeform 97">
                <a:extLst>
                  <a:ext uri="{FF2B5EF4-FFF2-40B4-BE49-F238E27FC236}">
                    <a16:creationId xmlns:a16="http://schemas.microsoft.com/office/drawing/2014/main" id="{25979733-877F-4E84-A451-AEEDB6C44162}"/>
                  </a:ext>
                </a:extLst>
              </p:cNvPr>
              <p:cNvSpPr>
                <a:spLocks/>
              </p:cNvSpPr>
              <p:nvPr/>
            </p:nvSpPr>
            <p:spPr bwMode="auto">
              <a:xfrm>
                <a:off x="6508751" y="5130801"/>
                <a:ext cx="58738" cy="131763"/>
              </a:xfrm>
              <a:custGeom>
                <a:avLst/>
                <a:gdLst>
                  <a:gd name="T0" fmla="*/ 70 w 111"/>
                  <a:gd name="T1" fmla="*/ 248 h 248"/>
                  <a:gd name="T2" fmla="*/ 0 w 111"/>
                  <a:gd name="T3" fmla="*/ 11 h 248"/>
                  <a:gd name="T4" fmla="*/ 41 w 111"/>
                  <a:gd name="T5" fmla="*/ 0 h 248"/>
                  <a:gd name="T6" fmla="*/ 111 w 111"/>
                  <a:gd name="T7" fmla="*/ 236 h 248"/>
                  <a:gd name="T8" fmla="*/ 70 w 111"/>
                  <a:gd name="T9" fmla="*/ 248 h 248"/>
                </a:gdLst>
                <a:ahLst/>
                <a:cxnLst>
                  <a:cxn ang="0">
                    <a:pos x="T0" y="T1"/>
                  </a:cxn>
                  <a:cxn ang="0">
                    <a:pos x="T2" y="T3"/>
                  </a:cxn>
                  <a:cxn ang="0">
                    <a:pos x="T4" y="T5"/>
                  </a:cxn>
                  <a:cxn ang="0">
                    <a:pos x="T6" y="T7"/>
                  </a:cxn>
                  <a:cxn ang="0">
                    <a:pos x="T8" y="T9"/>
                  </a:cxn>
                </a:cxnLst>
                <a:rect l="0" t="0" r="r" b="b"/>
                <a:pathLst>
                  <a:path w="111" h="248">
                    <a:moveTo>
                      <a:pt x="70" y="248"/>
                    </a:moveTo>
                    <a:lnTo>
                      <a:pt x="0" y="11"/>
                    </a:lnTo>
                    <a:lnTo>
                      <a:pt x="41" y="0"/>
                    </a:lnTo>
                    <a:lnTo>
                      <a:pt x="111" y="236"/>
                    </a:lnTo>
                    <a:lnTo>
                      <a:pt x="70" y="2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93" name="Freeform 98">
                <a:extLst>
                  <a:ext uri="{FF2B5EF4-FFF2-40B4-BE49-F238E27FC236}">
                    <a16:creationId xmlns:a16="http://schemas.microsoft.com/office/drawing/2014/main" id="{DA367BF7-3C20-4798-9A1D-72456E74E876}"/>
                  </a:ext>
                </a:extLst>
              </p:cNvPr>
              <p:cNvSpPr>
                <a:spLocks/>
              </p:cNvSpPr>
              <p:nvPr/>
            </p:nvSpPr>
            <p:spPr bwMode="auto">
              <a:xfrm>
                <a:off x="6548438" y="5119688"/>
                <a:ext cx="61913" cy="130175"/>
              </a:xfrm>
              <a:custGeom>
                <a:avLst/>
                <a:gdLst>
                  <a:gd name="T0" fmla="*/ 75 w 116"/>
                  <a:gd name="T1" fmla="*/ 247 h 247"/>
                  <a:gd name="T2" fmla="*/ 0 w 116"/>
                  <a:gd name="T3" fmla="*/ 13 h 247"/>
                  <a:gd name="T4" fmla="*/ 41 w 116"/>
                  <a:gd name="T5" fmla="*/ 0 h 247"/>
                  <a:gd name="T6" fmla="*/ 116 w 116"/>
                  <a:gd name="T7" fmla="*/ 233 h 247"/>
                  <a:gd name="T8" fmla="*/ 75 w 116"/>
                  <a:gd name="T9" fmla="*/ 247 h 247"/>
                </a:gdLst>
                <a:ahLst/>
                <a:cxnLst>
                  <a:cxn ang="0">
                    <a:pos x="T0" y="T1"/>
                  </a:cxn>
                  <a:cxn ang="0">
                    <a:pos x="T2" y="T3"/>
                  </a:cxn>
                  <a:cxn ang="0">
                    <a:pos x="T4" y="T5"/>
                  </a:cxn>
                  <a:cxn ang="0">
                    <a:pos x="T6" y="T7"/>
                  </a:cxn>
                  <a:cxn ang="0">
                    <a:pos x="T8" y="T9"/>
                  </a:cxn>
                </a:cxnLst>
                <a:rect l="0" t="0" r="r" b="b"/>
                <a:pathLst>
                  <a:path w="116" h="247">
                    <a:moveTo>
                      <a:pt x="75" y="247"/>
                    </a:moveTo>
                    <a:lnTo>
                      <a:pt x="0" y="13"/>
                    </a:lnTo>
                    <a:lnTo>
                      <a:pt x="41" y="0"/>
                    </a:lnTo>
                    <a:lnTo>
                      <a:pt x="116" y="233"/>
                    </a:lnTo>
                    <a:lnTo>
                      <a:pt x="75" y="2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94" name="Freeform 99">
                <a:extLst>
                  <a:ext uri="{FF2B5EF4-FFF2-40B4-BE49-F238E27FC236}">
                    <a16:creationId xmlns:a16="http://schemas.microsoft.com/office/drawing/2014/main" id="{48E1EC09-6E0B-44F4-A692-EDCFEDCED326}"/>
                  </a:ext>
                </a:extLst>
              </p:cNvPr>
              <p:cNvSpPr>
                <a:spLocks/>
              </p:cNvSpPr>
              <p:nvPr/>
            </p:nvSpPr>
            <p:spPr bwMode="auto">
              <a:xfrm>
                <a:off x="6589713" y="5105401"/>
                <a:ext cx="63500" cy="130175"/>
              </a:xfrm>
              <a:custGeom>
                <a:avLst/>
                <a:gdLst>
                  <a:gd name="T0" fmla="*/ 82 w 122"/>
                  <a:gd name="T1" fmla="*/ 247 h 247"/>
                  <a:gd name="T2" fmla="*/ 0 w 122"/>
                  <a:gd name="T3" fmla="*/ 16 h 247"/>
                  <a:gd name="T4" fmla="*/ 40 w 122"/>
                  <a:gd name="T5" fmla="*/ 0 h 247"/>
                  <a:gd name="T6" fmla="*/ 122 w 122"/>
                  <a:gd name="T7" fmla="*/ 232 h 247"/>
                  <a:gd name="T8" fmla="*/ 82 w 122"/>
                  <a:gd name="T9" fmla="*/ 247 h 247"/>
                </a:gdLst>
                <a:ahLst/>
                <a:cxnLst>
                  <a:cxn ang="0">
                    <a:pos x="T0" y="T1"/>
                  </a:cxn>
                  <a:cxn ang="0">
                    <a:pos x="T2" y="T3"/>
                  </a:cxn>
                  <a:cxn ang="0">
                    <a:pos x="T4" y="T5"/>
                  </a:cxn>
                  <a:cxn ang="0">
                    <a:pos x="T6" y="T7"/>
                  </a:cxn>
                  <a:cxn ang="0">
                    <a:pos x="T8" y="T9"/>
                  </a:cxn>
                </a:cxnLst>
                <a:rect l="0" t="0" r="r" b="b"/>
                <a:pathLst>
                  <a:path w="122" h="247">
                    <a:moveTo>
                      <a:pt x="82" y="247"/>
                    </a:moveTo>
                    <a:lnTo>
                      <a:pt x="0" y="16"/>
                    </a:lnTo>
                    <a:lnTo>
                      <a:pt x="40" y="0"/>
                    </a:lnTo>
                    <a:lnTo>
                      <a:pt x="122" y="232"/>
                    </a:lnTo>
                    <a:lnTo>
                      <a:pt x="82" y="2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95" name="Freeform 100">
                <a:extLst>
                  <a:ext uri="{FF2B5EF4-FFF2-40B4-BE49-F238E27FC236}">
                    <a16:creationId xmlns:a16="http://schemas.microsoft.com/office/drawing/2014/main" id="{A688F68B-07D9-4419-95AC-8D1160B715A2}"/>
                  </a:ext>
                </a:extLst>
              </p:cNvPr>
              <p:cNvSpPr>
                <a:spLocks/>
              </p:cNvSpPr>
              <p:nvPr/>
            </p:nvSpPr>
            <p:spPr bwMode="auto">
              <a:xfrm>
                <a:off x="6629401" y="5091113"/>
                <a:ext cx="68263" cy="130175"/>
              </a:xfrm>
              <a:custGeom>
                <a:avLst/>
                <a:gdLst>
                  <a:gd name="T0" fmla="*/ 87 w 128"/>
                  <a:gd name="T1" fmla="*/ 246 h 246"/>
                  <a:gd name="T2" fmla="*/ 0 w 128"/>
                  <a:gd name="T3" fmla="*/ 16 h 246"/>
                  <a:gd name="T4" fmla="*/ 40 w 128"/>
                  <a:gd name="T5" fmla="*/ 0 h 246"/>
                  <a:gd name="T6" fmla="*/ 128 w 128"/>
                  <a:gd name="T7" fmla="*/ 231 h 246"/>
                  <a:gd name="T8" fmla="*/ 87 w 128"/>
                  <a:gd name="T9" fmla="*/ 246 h 246"/>
                </a:gdLst>
                <a:ahLst/>
                <a:cxnLst>
                  <a:cxn ang="0">
                    <a:pos x="T0" y="T1"/>
                  </a:cxn>
                  <a:cxn ang="0">
                    <a:pos x="T2" y="T3"/>
                  </a:cxn>
                  <a:cxn ang="0">
                    <a:pos x="T4" y="T5"/>
                  </a:cxn>
                  <a:cxn ang="0">
                    <a:pos x="T6" y="T7"/>
                  </a:cxn>
                  <a:cxn ang="0">
                    <a:pos x="T8" y="T9"/>
                  </a:cxn>
                </a:cxnLst>
                <a:rect l="0" t="0" r="r" b="b"/>
                <a:pathLst>
                  <a:path w="128" h="246">
                    <a:moveTo>
                      <a:pt x="87" y="246"/>
                    </a:moveTo>
                    <a:lnTo>
                      <a:pt x="0" y="16"/>
                    </a:lnTo>
                    <a:lnTo>
                      <a:pt x="40" y="0"/>
                    </a:lnTo>
                    <a:lnTo>
                      <a:pt x="128" y="231"/>
                    </a:lnTo>
                    <a:lnTo>
                      <a:pt x="87" y="2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96" name="Freeform 101">
                <a:extLst>
                  <a:ext uri="{FF2B5EF4-FFF2-40B4-BE49-F238E27FC236}">
                    <a16:creationId xmlns:a16="http://schemas.microsoft.com/office/drawing/2014/main" id="{FD472D6F-C77B-4B9D-8E76-849593748FE5}"/>
                  </a:ext>
                </a:extLst>
              </p:cNvPr>
              <p:cNvSpPr>
                <a:spLocks/>
              </p:cNvSpPr>
              <p:nvPr/>
            </p:nvSpPr>
            <p:spPr bwMode="auto">
              <a:xfrm>
                <a:off x="6669088" y="5076826"/>
                <a:ext cx="69850" cy="128588"/>
              </a:xfrm>
              <a:custGeom>
                <a:avLst/>
                <a:gdLst>
                  <a:gd name="T0" fmla="*/ 95 w 134"/>
                  <a:gd name="T1" fmla="*/ 244 h 244"/>
                  <a:gd name="T2" fmla="*/ 0 w 134"/>
                  <a:gd name="T3" fmla="*/ 17 h 244"/>
                  <a:gd name="T4" fmla="*/ 40 w 134"/>
                  <a:gd name="T5" fmla="*/ 0 h 244"/>
                  <a:gd name="T6" fmla="*/ 134 w 134"/>
                  <a:gd name="T7" fmla="*/ 227 h 244"/>
                  <a:gd name="T8" fmla="*/ 95 w 134"/>
                  <a:gd name="T9" fmla="*/ 244 h 244"/>
                </a:gdLst>
                <a:ahLst/>
                <a:cxnLst>
                  <a:cxn ang="0">
                    <a:pos x="T0" y="T1"/>
                  </a:cxn>
                  <a:cxn ang="0">
                    <a:pos x="T2" y="T3"/>
                  </a:cxn>
                  <a:cxn ang="0">
                    <a:pos x="T4" y="T5"/>
                  </a:cxn>
                  <a:cxn ang="0">
                    <a:pos x="T6" y="T7"/>
                  </a:cxn>
                  <a:cxn ang="0">
                    <a:pos x="T8" y="T9"/>
                  </a:cxn>
                </a:cxnLst>
                <a:rect l="0" t="0" r="r" b="b"/>
                <a:pathLst>
                  <a:path w="134" h="244">
                    <a:moveTo>
                      <a:pt x="95" y="244"/>
                    </a:moveTo>
                    <a:lnTo>
                      <a:pt x="0" y="17"/>
                    </a:lnTo>
                    <a:lnTo>
                      <a:pt x="40" y="0"/>
                    </a:lnTo>
                    <a:lnTo>
                      <a:pt x="134" y="227"/>
                    </a:lnTo>
                    <a:lnTo>
                      <a:pt x="95"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97" name="Freeform 102">
                <a:extLst>
                  <a:ext uri="{FF2B5EF4-FFF2-40B4-BE49-F238E27FC236}">
                    <a16:creationId xmlns:a16="http://schemas.microsoft.com/office/drawing/2014/main" id="{976004A6-AE07-422F-B908-A98EA7BA9655}"/>
                  </a:ext>
                </a:extLst>
              </p:cNvPr>
              <p:cNvSpPr>
                <a:spLocks/>
              </p:cNvSpPr>
              <p:nvPr/>
            </p:nvSpPr>
            <p:spPr bwMode="auto">
              <a:xfrm>
                <a:off x="6708776" y="5059363"/>
                <a:ext cx="73025" cy="128588"/>
              </a:xfrm>
              <a:custGeom>
                <a:avLst/>
                <a:gdLst>
                  <a:gd name="T0" fmla="*/ 100 w 139"/>
                  <a:gd name="T1" fmla="*/ 243 h 243"/>
                  <a:gd name="T2" fmla="*/ 0 w 139"/>
                  <a:gd name="T3" fmla="*/ 18 h 243"/>
                  <a:gd name="T4" fmla="*/ 39 w 139"/>
                  <a:gd name="T5" fmla="*/ 0 h 243"/>
                  <a:gd name="T6" fmla="*/ 139 w 139"/>
                  <a:gd name="T7" fmla="*/ 226 h 243"/>
                  <a:gd name="T8" fmla="*/ 100 w 139"/>
                  <a:gd name="T9" fmla="*/ 243 h 243"/>
                </a:gdLst>
                <a:ahLst/>
                <a:cxnLst>
                  <a:cxn ang="0">
                    <a:pos x="T0" y="T1"/>
                  </a:cxn>
                  <a:cxn ang="0">
                    <a:pos x="T2" y="T3"/>
                  </a:cxn>
                  <a:cxn ang="0">
                    <a:pos x="T4" y="T5"/>
                  </a:cxn>
                  <a:cxn ang="0">
                    <a:pos x="T6" y="T7"/>
                  </a:cxn>
                  <a:cxn ang="0">
                    <a:pos x="T8" y="T9"/>
                  </a:cxn>
                </a:cxnLst>
                <a:rect l="0" t="0" r="r" b="b"/>
                <a:pathLst>
                  <a:path w="139" h="243">
                    <a:moveTo>
                      <a:pt x="100" y="243"/>
                    </a:moveTo>
                    <a:lnTo>
                      <a:pt x="0" y="18"/>
                    </a:lnTo>
                    <a:lnTo>
                      <a:pt x="39" y="0"/>
                    </a:lnTo>
                    <a:lnTo>
                      <a:pt x="139" y="226"/>
                    </a:lnTo>
                    <a:lnTo>
                      <a:pt x="100" y="2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98" name="Freeform 103">
                <a:extLst>
                  <a:ext uri="{FF2B5EF4-FFF2-40B4-BE49-F238E27FC236}">
                    <a16:creationId xmlns:a16="http://schemas.microsoft.com/office/drawing/2014/main" id="{04E9C48C-E743-4800-90BE-A1F6A7188212}"/>
                  </a:ext>
                </a:extLst>
              </p:cNvPr>
              <p:cNvSpPr>
                <a:spLocks/>
              </p:cNvSpPr>
              <p:nvPr/>
            </p:nvSpPr>
            <p:spPr bwMode="auto">
              <a:xfrm>
                <a:off x="6746876" y="5041901"/>
                <a:ext cx="76200" cy="128588"/>
              </a:xfrm>
              <a:custGeom>
                <a:avLst/>
                <a:gdLst>
                  <a:gd name="T0" fmla="*/ 105 w 143"/>
                  <a:gd name="T1" fmla="*/ 241 h 241"/>
                  <a:gd name="T2" fmla="*/ 0 w 143"/>
                  <a:gd name="T3" fmla="*/ 19 h 241"/>
                  <a:gd name="T4" fmla="*/ 38 w 143"/>
                  <a:gd name="T5" fmla="*/ 0 h 241"/>
                  <a:gd name="T6" fmla="*/ 143 w 143"/>
                  <a:gd name="T7" fmla="*/ 222 h 241"/>
                  <a:gd name="T8" fmla="*/ 105 w 143"/>
                  <a:gd name="T9" fmla="*/ 241 h 241"/>
                </a:gdLst>
                <a:ahLst/>
                <a:cxnLst>
                  <a:cxn ang="0">
                    <a:pos x="T0" y="T1"/>
                  </a:cxn>
                  <a:cxn ang="0">
                    <a:pos x="T2" y="T3"/>
                  </a:cxn>
                  <a:cxn ang="0">
                    <a:pos x="T4" y="T5"/>
                  </a:cxn>
                  <a:cxn ang="0">
                    <a:pos x="T6" y="T7"/>
                  </a:cxn>
                  <a:cxn ang="0">
                    <a:pos x="T8" y="T9"/>
                  </a:cxn>
                </a:cxnLst>
                <a:rect l="0" t="0" r="r" b="b"/>
                <a:pathLst>
                  <a:path w="143" h="241">
                    <a:moveTo>
                      <a:pt x="105" y="241"/>
                    </a:moveTo>
                    <a:lnTo>
                      <a:pt x="0" y="19"/>
                    </a:lnTo>
                    <a:lnTo>
                      <a:pt x="38" y="0"/>
                    </a:lnTo>
                    <a:lnTo>
                      <a:pt x="143" y="222"/>
                    </a:lnTo>
                    <a:lnTo>
                      <a:pt x="105" y="2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99" name="Freeform 104">
                <a:extLst>
                  <a:ext uri="{FF2B5EF4-FFF2-40B4-BE49-F238E27FC236}">
                    <a16:creationId xmlns:a16="http://schemas.microsoft.com/office/drawing/2014/main" id="{1907B0A1-1207-4DF9-BF9D-38F8405ABCF3}"/>
                  </a:ext>
                </a:extLst>
              </p:cNvPr>
              <p:cNvSpPr>
                <a:spLocks/>
              </p:cNvSpPr>
              <p:nvPr/>
            </p:nvSpPr>
            <p:spPr bwMode="auto">
              <a:xfrm>
                <a:off x="6784976" y="5024438"/>
                <a:ext cx="79375" cy="125413"/>
              </a:xfrm>
              <a:custGeom>
                <a:avLst/>
                <a:gdLst>
                  <a:gd name="T0" fmla="*/ 111 w 150"/>
                  <a:gd name="T1" fmla="*/ 239 h 239"/>
                  <a:gd name="T2" fmla="*/ 0 w 150"/>
                  <a:gd name="T3" fmla="*/ 20 h 239"/>
                  <a:gd name="T4" fmla="*/ 38 w 150"/>
                  <a:gd name="T5" fmla="*/ 0 h 239"/>
                  <a:gd name="T6" fmla="*/ 150 w 150"/>
                  <a:gd name="T7" fmla="*/ 219 h 239"/>
                  <a:gd name="T8" fmla="*/ 111 w 150"/>
                  <a:gd name="T9" fmla="*/ 239 h 239"/>
                </a:gdLst>
                <a:ahLst/>
                <a:cxnLst>
                  <a:cxn ang="0">
                    <a:pos x="T0" y="T1"/>
                  </a:cxn>
                  <a:cxn ang="0">
                    <a:pos x="T2" y="T3"/>
                  </a:cxn>
                  <a:cxn ang="0">
                    <a:pos x="T4" y="T5"/>
                  </a:cxn>
                  <a:cxn ang="0">
                    <a:pos x="T6" y="T7"/>
                  </a:cxn>
                  <a:cxn ang="0">
                    <a:pos x="T8" y="T9"/>
                  </a:cxn>
                </a:cxnLst>
                <a:rect l="0" t="0" r="r" b="b"/>
                <a:pathLst>
                  <a:path w="150" h="239">
                    <a:moveTo>
                      <a:pt x="111" y="239"/>
                    </a:moveTo>
                    <a:lnTo>
                      <a:pt x="0" y="20"/>
                    </a:lnTo>
                    <a:lnTo>
                      <a:pt x="38" y="0"/>
                    </a:lnTo>
                    <a:lnTo>
                      <a:pt x="150" y="219"/>
                    </a:lnTo>
                    <a:lnTo>
                      <a:pt x="111" y="2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00" name="Freeform 105">
                <a:extLst>
                  <a:ext uri="{FF2B5EF4-FFF2-40B4-BE49-F238E27FC236}">
                    <a16:creationId xmlns:a16="http://schemas.microsoft.com/office/drawing/2014/main" id="{50ACCF39-C442-4DFF-AED8-50847EE79229}"/>
                  </a:ext>
                </a:extLst>
              </p:cNvPr>
              <p:cNvSpPr>
                <a:spLocks/>
              </p:cNvSpPr>
              <p:nvPr/>
            </p:nvSpPr>
            <p:spPr bwMode="auto">
              <a:xfrm>
                <a:off x="6823076" y="5003801"/>
                <a:ext cx="82550" cy="125413"/>
              </a:xfrm>
              <a:custGeom>
                <a:avLst/>
                <a:gdLst>
                  <a:gd name="T0" fmla="*/ 117 w 156"/>
                  <a:gd name="T1" fmla="*/ 237 h 237"/>
                  <a:gd name="T2" fmla="*/ 0 w 156"/>
                  <a:gd name="T3" fmla="*/ 21 h 237"/>
                  <a:gd name="T4" fmla="*/ 39 w 156"/>
                  <a:gd name="T5" fmla="*/ 0 h 237"/>
                  <a:gd name="T6" fmla="*/ 156 w 156"/>
                  <a:gd name="T7" fmla="*/ 217 h 237"/>
                  <a:gd name="T8" fmla="*/ 117 w 156"/>
                  <a:gd name="T9" fmla="*/ 237 h 237"/>
                </a:gdLst>
                <a:ahLst/>
                <a:cxnLst>
                  <a:cxn ang="0">
                    <a:pos x="T0" y="T1"/>
                  </a:cxn>
                  <a:cxn ang="0">
                    <a:pos x="T2" y="T3"/>
                  </a:cxn>
                  <a:cxn ang="0">
                    <a:pos x="T4" y="T5"/>
                  </a:cxn>
                  <a:cxn ang="0">
                    <a:pos x="T6" y="T7"/>
                  </a:cxn>
                  <a:cxn ang="0">
                    <a:pos x="T8" y="T9"/>
                  </a:cxn>
                </a:cxnLst>
                <a:rect l="0" t="0" r="r" b="b"/>
                <a:pathLst>
                  <a:path w="156" h="237">
                    <a:moveTo>
                      <a:pt x="117" y="237"/>
                    </a:moveTo>
                    <a:lnTo>
                      <a:pt x="0" y="21"/>
                    </a:lnTo>
                    <a:lnTo>
                      <a:pt x="39" y="0"/>
                    </a:lnTo>
                    <a:lnTo>
                      <a:pt x="156" y="217"/>
                    </a:lnTo>
                    <a:lnTo>
                      <a:pt x="117" y="2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01" name="Freeform 106">
                <a:extLst>
                  <a:ext uri="{FF2B5EF4-FFF2-40B4-BE49-F238E27FC236}">
                    <a16:creationId xmlns:a16="http://schemas.microsoft.com/office/drawing/2014/main" id="{316241A1-3BA7-4E30-8C96-B32830F9112F}"/>
                  </a:ext>
                </a:extLst>
              </p:cNvPr>
              <p:cNvSpPr>
                <a:spLocks/>
              </p:cNvSpPr>
              <p:nvPr/>
            </p:nvSpPr>
            <p:spPr bwMode="auto">
              <a:xfrm>
                <a:off x="6861176" y="4984751"/>
                <a:ext cx="84138" cy="123825"/>
              </a:xfrm>
              <a:custGeom>
                <a:avLst/>
                <a:gdLst>
                  <a:gd name="T0" fmla="*/ 123 w 160"/>
                  <a:gd name="T1" fmla="*/ 234 h 234"/>
                  <a:gd name="T2" fmla="*/ 0 w 160"/>
                  <a:gd name="T3" fmla="*/ 21 h 234"/>
                  <a:gd name="T4" fmla="*/ 37 w 160"/>
                  <a:gd name="T5" fmla="*/ 0 h 234"/>
                  <a:gd name="T6" fmla="*/ 160 w 160"/>
                  <a:gd name="T7" fmla="*/ 212 h 234"/>
                  <a:gd name="T8" fmla="*/ 123 w 160"/>
                  <a:gd name="T9" fmla="*/ 234 h 234"/>
                </a:gdLst>
                <a:ahLst/>
                <a:cxnLst>
                  <a:cxn ang="0">
                    <a:pos x="T0" y="T1"/>
                  </a:cxn>
                  <a:cxn ang="0">
                    <a:pos x="T2" y="T3"/>
                  </a:cxn>
                  <a:cxn ang="0">
                    <a:pos x="T4" y="T5"/>
                  </a:cxn>
                  <a:cxn ang="0">
                    <a:pos x="T6" y="T7"/>
                  </a:cxn>
                  <a:cxn ang="0">
                    <a:pos x="T8" y="T9"/>
                  </a:cxn>
                </a:cxnLst>
                <a:rect l="0" t="0" r="r" b="b"/>
                <a:pathLst>
                  <a:path w="160" h="234">
                    <a:moveTo>
                      <a:pt x="123" y="234"/>
                    </a:moveTo>
                    <a:lnTo>
                      <a:pt x="0" y="21"/>
                    </a:lnTo>
                    <a:lnTo>
                      <a:pt x="37" y="0"/>
                    </a:lnTo>
                    <a:lnTo>
                      <a:pt x="160" y="212"/>
                    </a:lnTo>
                    <a:lnTo>
                      <a:pt x="123" y="2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02" name="Freeform 107">
                <a:extLst>
                  <a:ext uri="{FF2B5EF4-FFF2-40B4-BE49-F238E27FC236}">
                    <a16:creationId xmlns:a16="http://schemas.microsoft.com/office/drawing/2014/main" id="{A338500A-9845-48ED-8ED0-16863BA19B43}"/>
                  </a:ext>
                </a:extLst>
              </p:cNvPr>
              <p:cNvSpPr>
                <a:spLocks/>
              </p:cNvSpPr>
              <p:nvPr/>
            </p:nvSpPr>
            <p:spPr bwMode="auto">
              <a:xfrm>
                <a:off x="6897688" y="4962526"/>
                <a:ext cx="87313" cy="123825"/>
              </a:xfrm>
              <a:custGeom>
                <a:avLst/>
                <a:gdLst>
                  <a:gd name="T0" fmla="*/ 129 w 164"/>
                  <a:gd name="T1" fmla="*/ 233 h 233"/>
                  <a:gd name="T2" fmla="*/ 0 w 164"/>
                  <a:gd name="T3" fmla="*/ 23 h 233"/>
                  <a:gd name="T4" fmla="*/ 36 w 164"/>
                  <a:gd name="T5" fmla="*/ 0 h 233"/>
                  <a:gd name="T6" fmla="*/ 164 w 164"/>
                  <a:gd name="T7" fmla="*/ 210 h 233"/>
                  <a:gd name="T8" fmla="*/ 129 w 164"/>
                  <a:gd name="T9" fmla="*/ 233 h 233"/>
                </a:gdLst>
                <a:ahLst/>
                <a:cxnLst>
                  <a:cxn ang="0">
                    <a:pos x="T0" y="T1"/>
                  </a:cxn>
                  <a:cxn ang="0">
                    <a:pos x="T2" y="T3"/>
                  </a:cxn>
                  <a:cxn ang="0">
                    <a:pos x="T4" y="T5"/>
                  </a:cxn>
                  <a:cxn ang="0">
                    <a:pos x="T6" y="T7"/>
                  </a:cxn>
                  <a:cxn ang="0">
                    <a:pos x="T8" y="T9"/>
                  </a:cxn>
                </a:cxnLst>
                <a:rect l="0" t="0" r="r" b="b"/>
                <a:pathLst>
                  <a:path w="164" h="233">
                    <a:moveTo>
                      <a:pt x="129" y="233"/>
                    </a:moveTo>
                    <a:lnTo>
                      <a:pt x="0" y="23"/>
                    </a:lnTo>
                    <a:lnTo>
                      <a:pt x="36" y="0"/>
                    </a:lnTo>
                    <a:lnTo>
                      <a:pt x="164" y="210"/>
                    </a:lnTo>
                    <a:lnTo>
                      <a:pt x="129" y="2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03" name="Freeform 108">
                <a:extLst>
                  <a:ext uri="{FF2B5EF4-FFF2-40B4-BE49-F238E27FC236}">
                    <a16:creationId xmlns:a16="http://schemas.microsoft.com/office/drawing/2014/main" id="{B5824FD3-0022-420A-800D-F5F8F2535F85}"/>
                  </a:ext>
                </a:extLst>
              </p:cNvPr>
              <p:cNvSpPr>
                <a:spLocks/>
              </p:cNvSpPr>
              <p:nvPr/>
            </p:nvSpPr>
            <p:spPr bwMode="auto">
              <a:xfrm>
                <a:off x="6934201" y="4940301"/>
                <a:ext cx="88900" cy="122238"/>
              </a:xfrm>
              <a:custGeom>
                <a:avLst/>
                <a:gdLst>
                  <a:gd name="T0" fmla="*/ 132 w 167"/>
                  <a:gd name="T1" fmla="*/ 231 h 231"/>
                  <a:gd name="T2" fmla="*/ 0 w 167"/>
                  <a:gd name="T3" fmla="*/ 25 h 231"/>
                  <a:gd name="T4" fmla="*/ 36 w 167"/>
                  <a:gd name="T5" fmla="*/ 0 h 231"/>
                  <a:gd name="T6" fmla="*/ 167 w 167"/>
                  <a:gd name="T7" fmla="*/ 207 h 231"/>
                  <a:gd name="T8" fmla="*/ 132 w 167"/>
                  <a:gd name="T9" fmla="*/ 231 h 231"/>
                </a:gdLst>
                <a:ahLst/>
                <a:cxnLst>
                  <a:cxn ang="0">
                    <a:pos x="T0" y="T1"/>
                  </a:cxn>
                  <a:cxn ang="0">
                    <a:pos x="T2" y="T3"/>
                  </a:cxn>
                  <a:cxn ang="0">
                    <a:pos x="T4" y="T5"/>
                  </a:cxn>
                  <a:cxn ang="0">
                    <a:pos x="T6" y="T7"/>
                  </a:cxn>
                  <a:cxn ang="0">
                    <a:pos x="T8" y="T9"/>
                  </a:cxn>
                </a:cxnLst>
                <a:rect l="0" t="0" r="r" b="b"/>
                <a:pathLst>
                  <a:path w="167" h="231">
                    <a:moveTo>
                      <a:pt x="132" y="231"/>
                    </a:moveTo>
                    <a:lnTo>
                      <a:pt x="0" y="25"/>
                    </a:lnTo>
                    <a:lnTo>
                      <a:pt x="36" y="0"/>
                    </a:lnTo>
                    <a:lnTo>
                      <a:pt x="167" y="207"/>
                    </a:lnTo>
                    <a:lnTo>
                      <a:pt x="132" y="2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04" name="Freeform 109">
                <a:extLst>
                  <a:ext uri="{FF2B5EF4-FFF2-40B4-BE49-F238E27FC236}">
                    <a16:creationId xmlns:a16="http://schemas.microsoft.com/office/drawing/2014/main" id="{0A902D9A-7E6C-43A8-99DE-01044D04853D}"/>
                  </a:ext>
                </a:extLst>
              </p:cNvPr>
              <p:cNvSpPr>
                <a:spLocks/>
              </p:cNvSpPr>
              <p:nvPr/>
            </p:nvSpPr>
            <p:spPr bwMode="auto">
              <a:xfrm>
                <a:off x="6969126" y="4916488"/>
                <a:ext cx="93663" cy="120650"/>
              </a:xfrm>
              <a:custGeom>
                <a:avLst/>
                <a:gdLst>
                  <a:gd name="T0" fmla="*/ 139 w 175"/>
                  <a:gd name="T1" fmla="*/ 227 h 227"/>
                  <a:gd name="T2" fmla="*/ 0 w 175"/>
                  <a:gd name="T3" fmla="*/ 24 h 227"/>
                  <a:gd name="T4" fmla="*/ 36 w 175"/>
                  <a:gd name="T5" fmla="*/ 0 h 227"/>
                  <a:gd name="T6" fmla="*/ 175 w 175"/>
                  <a:gd name="T7" fmla="*/ 202 h 227"/>
                  <a:gd name="T8" fmla="*/ 139 w 175"/>
                  <a:gd name="T9" fmla="*/ 227 h 227"/>
                </a:gdLst>
                <a:ahLst/>
                <a:cxnLst>
                  <a:cxn ang="0">
                    <a:pos x="T0" y="T1"/>
                  </a:cxn>
                  <a:cxn ang="0">
                    <a:pos x="T2" y="T3"/>
                  </a:cxn>
                  <a:cxn ang="0">
                    <a:pos x="T4" y="T5"/>
                  </a:cxn>
                  <a:cxn ang="0">
                    <a:pos x="T6" y="T7"/>
                  </a:cxn>
                  <a:cxn ang="0">
                    <a:pos x="T8" y="T9"/>
                  </a:cxn>
                </a:cxnLst>
                <a:rect l="0" t="0" r="r" b="b"/>
                <a:pathLst>
                  <a:path w="175" h="227">
                    <a:moveTo>
                      <a:pt x="139" y="227"/>
                    </a:moveTo>
                    <a:lnTo>
                      <a:pt x="0" y="24"/>
                    </a:lnTo>
                    <a:lnTo>
                      <a:pt x="36" y="0"/>
                    </a:lnTo>
                    <a:lnTo>
                      <a:pt x="175" y="202"/>
                    </a:lnTo>
                    <a:lnTo>
                      <a:pt x="139" y="2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05" name="Freeform 110">
                <a:extLst>
                  <a:ext uri="{FF2B5EF4-FFF2-40B4-BE49-F238E27FC236}">
                    <a16:creationId xmlns:a16="http://schemas.microsoft.com/office/drawing/2014/main" id="{E2B3A591-175A-41F7-B597-E7BECF68C02E}"/>
                  </a:ext>
                </a:extLst>
              </p:cNvPr>
              <p:cNvSpPr>
                <a:spLocks/>
              </p:cNvSpPr>
              <p:nvPr/>
            </p:nvSpPr>
            <p:spPr bwMode="auto">
              <a:xfrm>
                <a:off x="7005638" y="4892676"/>
                <a:ext cx="93663" cy="119063"/>
              </a:xfrm>
              <a:custGeom>
                <a:avLst/>
                <a:gdLst>
                  <a:gd name="T0" fmla="*/ 143 w 178"/>
                  <a:gd name="T1" fmla="*/ 224 h 224"/>
                  <a:gd name="T2" fmla="*/ 0 w 178"/>
                  <a:gd name="T3" fmla="*/ 25 h 224"/>
                  <a:gd name="T4" fmla="*/ 34 w 178"/>
                  <a:gd name="T5" fmla="*/ 0 h 224"/>
                  <a:gd name="T6" fmla="*/ 178 w 178"/>
                  <a:gd name="T7" fmla="*/ 198 h 224"/>
                  <a:gd name="T8" fmla="*/ 143 w 178"/>
                  <a:gd name="T9" fmla="*/ 224 h 224"/>
                </a:gdLst>
                <a:ahLst/>
                <a:cxnLst>
                  <a:cxn ang="0">
                    <a:pos x="T0" y="T1"/>
                  </a:cxn>
                  <a:cxn ang="0">
                    <a:pos x="T2" y="T3"/>
                  </a:cxn>
                  <a:cxn ang="0">
                    <a:pos x="T4" y="T5"/>
                  </a:cxn>
                  <a:cxn ang="0">
                    <a:pos x="T6" y="T7"/>
                  </a:cxn>
                  <a:cxn ang="0">
                    <a:pos x="T8" y="T9"/>
                  </a:cxn>
                </a:cxnLst>
                <a:rect l="0" t="0" r="r" b="b"/>
                <a:pathLst>
                  <a:path w="178" h="224">
                    <a:moveTo>
                      <a:pt x="143" y="224"/>
                    </a:moveTo>
                    <a:lnTo>
                      <a:pt x="0" y="25"/>
                    </a:lnTo>
                    <a:lnTo>
                      <a:pt x="34" y="0"/>
                    </a:lnTo>
                    <a:lnTo>
                      <a:pt x="178" y="198"/>
                    </a:lnTo>
                    <a:lnTo>
                      <a:pt x="143" y="2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06" name="Freeform 114">
                <a:extLst>
                  <a:ext uri="{FF2B5EF4-FFF2-40B4-BE49-F238E27FC236}">
                    <a16:creationId xmlns:a16="http://schemas.microsoft.com/office/drawing/2014/main" id="{9F9BCF52-15E2-41CC-96DF-144CD4178C7D}"/>
                  </a:ext>
                </a:extLst>
              </p:cNvPr>
              <p:cNvSpPr>
                <a:spLocks/>
              </p:cNvSpPr>
              <p:nvPr/>
            </p:nvSpPr>
            <p:spPr bwMode="auto">
              <a:xfrm>
                <a:off x="7138988" y="4786313"/>
                <a:ext cx="103188" cy="112713"/>
              </a:xfrm>
              <a:custGeom>
                <a:avLst/>
                <a:gdLst>
                  <a:gd name="T0" fmla="*/ 164 w 194"/>
                  <a:gd name="T1" fmla="*/ 211 h 211"/>
                  <a:gd name="T2" fmla="*/ 0 w 194"/>
                  <a:gd name="T3" fmla="*/ 28 h 211"/>
                  <a:gd name="T4" fmla="*/ 32 w 194"/>
                  <a:gd name="T5" fmla="*/ 0 h 211"/>
                  <a:gd name="T6" fmla="*/ 194 w 194"/>
                  <a:gd name="T7" fmla="*/ 182 h 211"/>
                  <a:gd name="T8" fmla="*/ 164 w 194"/>
                  <a:gd name="T9" fmla="*/ 211 h 211"/>
                </a:gdLst>
                <a:ahLst/>
                <a:cxnLst>
                  <a:cxn ang="0">
                    <a:pos x="T0" y="T1"/>
                  </a:cxn>
                  <a:cxn ang="0">
                    <a:pos x="T2" y="T3"/>
                  </a:cxn>
                  <a:cxn ang="0">
                    <a:pos x="T4" y="T5"/>
                  </a:cxn>
                  <a:cxn ang="0">
                    <a:pos x="T6" y="T7"/>
                  </a:cxn>
                  <a:cxn ang="0">
                    <a:pos x="T8" y="T9"/>
                  </a:cxn>
                </a:cxnLst>
                <a:rect l="0" t="0" r="r" b="b"/>
                <a:pathLst>
                  <a:path w="194" h="211">
                    <a:moveTo>
                      <a:pt x="164" y="211"/>
                    </a:moveTo>
                    <a:lnTo>
                      <a:pt x="0" y="28"/>
                    </a:lnTo>
                    <a:lnTo>
                      <a:pt x="32" y="0"/>
                    </a:lnTo>
                    <a:lnTo>
                      <a:pt x="194" y="182"/>
                    </a:lnTo>
                    <a:lnTo>
                      <a:pt x="164" y="2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07" name="Freeform 115">
                <a:extLst>
                  <a:ext uri="{FF2B5EF4-FFF2-40B4-BE49-F238E27FC236}">
                    <a16:creationId xmlns:a16="http://schemas.microsoft.com/office/drawing/2014/main" id="{BBA96899-2AD4-47AF-8916-59FBCF0F1D1B}"/>
                  </a:ext>
                </a:extLst>
              </p:cNvPr>
              <p:cNvSpPr>
                <a:spLocks/>
              </p:cNvSpPr>
              <p:nvPr/>
            </p:nvSpPr>
            <p:spPr bwMode="auto">
              <a:xfrm>
                <a:off x="7170738" y="4757738"/>
                <a:ext cx="104775" cy="111125"/>
              </a:xfrm>
              <a:custGeom>
                <a:avLst/>
                <a:gdLst>
                  <a:gd name="T0" fmla="*/ 168 w 198"/>
                  <a:gd name="T1" fmla="*/ 209 h 209"/>
                  <a:gd name="T2" fmla="*/ 0 w 198"/>
                  <a:gd name="T3" fmla="*/ 30 h 209"/>
                  <a:gd name="T4" fmla="*/ 31 w 198"/>
                  <a:gd name="T5" fmla="*/ 0 h 209"/>
                  <a:gd name="T6" fmla="*/ 198 w 198"/>
                  <a:gd name="T7" fmla="*/ 178 h 209"/>
                  <a:gd name="T8" fmla="*/ 168 w 198"/>
                  <a:gd name="T9" fmla="*/ 209 h 209"/>
                </a:gdLst>
                <a:ahLst/>
                <a:cxnLst>
                  <a:cxn ang="0">
                    <a:pos x="T0" y="T1"/>
                  </a:cxn>
                  <a:cxn ang="0">
                    <a:pos x="T2" y="T3"/>
                  </a:cxn>
                  <a:cxn ang="0">
                    <a:pos x="T4" y="T5"/>
                  </a:cxn>
                  <a:cxn ang="0">
                    <a:pos x="T6" y="T7"/>
                  </a:cxn>
                  <a:cxn ang="0">
                    <a:pos x="T8" y="T9"/>
                  </a:cxn>
                </a:cxnLst>
                <a:rect l="0" t="0" r="r" b="b"/>
                <a:pathLst>
                  <a:path w="198" h="209">
                    <a:moveTo>
                      <a:pt x="168" y="209"/>
                    </a:moveTo>
                    <a:lnTo>
                      <a:pt x="0" y="30"/>
                    </a:lnTo>
                    <a:lnTo>
                      <a:pt x="31" y="0"/>
                    </a:lnTo>
                    <a:lnTo>
                      <a:pt x="198" y="178"/>
                    </a:lnTo>
                    <a:lnTo>
                      <a:pt x="168" y="2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08" name="Freeform 116">
                <a:extLst>
                  <a:ext uri="{FF2B5EF4-FFF2-40B4-BE49-F238E27FC236}">
                    <a16:creationId xmlns:a16="http://schemas.microsoft.com/office/drawing/2014/main" id="{E427F2D9-19E2-4E1B-BBA6-1986A41072F1}"/>
                  </a:ext>
                </a:extLst>
              </p:cNvPr>
              <p:cNvSpPr>
                <a:spLocks/>
              </p:cNvSpPr>
              <p:nvPr/>
            </p:nvSpPr>
            <p:spPr bwMode="auto">
              <a:xfrm>
                <a:off x="7202488" y="4729163"/>
                <a:ext cx="106363" cy="106363"/>
              </a:xfrm>
              <a:custGeom>
                <a:avLst/>
                <a:gdLst>
                  <a:gd name="T0" fmla="*/ 173 w 202"/>
                  <a:gd name="T1" fmla="*/ 203 h 203"/>
                  <a:gd name="T2" fmla="*/ 0 w 202"/>
                  <a:gd name="T3" fmla="*/ 30 h 203"/>
                  <a:gd name="T4" fmla="*/ 31 w 202"/>
                  <a:gd name="T5" fmla="*/ 0 h 203"/>
                  <a:gd name="T6" fmla="*/ 202 w 202"/>
                  <a:gd name="T7" fmla="*/ 173 h 203"/>
                  <a:gd name="T8" fmla="*/ 173 w 202"/>
                  <a:gd name="T9" fmla="*/ 203 h 203"/>
                </a:gdLst>
                <a:ahLst/>
                <a:cxnLst>
                  <a:cxn ang="0">
                    <a:pos x="T0" y="T1"/>
                  </a:cxn>
                  <a:cxn ang="0">
                    <a:pos x="T2" y="T3"/>
                  </a:cxn>
                  <a:cxn ang="0">
                    <a:pos x="T4" y="T5"/>
                  </a:cxn>
                  <a:cxn ang="0">
                    <a:pos x="T6" y="T7"/>
                  </a:cxn>
                  <a:cxn ang="0">
                    <a:pos x="T8" y="T9"/>
                  </a:cxn>
                </a:cxnLst>
                <a:rect l="0" t="0" r="r" b="b"/>
                <a:pathLst>
                  <a:path w="202" h="203">
                    <a:moveTo>
                      <a:pt x="173" y="203"/>
                    </a:moveTo>
                    <a:lnTo>
                      <a:pt x="0" y="30"/>
                    </a:lnTo>
                    <a:lnTo>
                      <a:pt x="31" y="0"/>
                    </a:lnTo>
                    <a:lnTo>
                      <a:pt x="202" y="173"/>
                    </a:lnTo>
                    <a:lnTo>
                      <a:pt x="173" y="2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09" name="Freeform 117">
                <a:extLst>
                  <a:ext uri="{FF2B5EF4-FFF2-40B4-BE49-F238E27FC236}">
                    <a16:creationId xmlns:a16="http://schemas.microsoft.com/office/drawing/2014/main" id="{756AF900-9E1A-4713-82BD-CABB45E46F59}"/>
                  </a:ext>
                </a:extLst>
              </p:cNvPr>
              <p:cNvSpPr>
                <a:spLocks/>
              </p:cNvSpPr>
              <p:nvPr/>
            </p:nvSpPr>
            <p:spPr bwMode="auto">
              <a:xfrm>
                <a:off x="7232651" y="4697413"/>
                <a:ext cx="109538" cy="106363"/>
              </a:xfrm>
              <a:custGeom>
                <a:avLst/>
                <a:gdLst>
                  <a:gd name="T0" fmla="*/ 177 w 207"/>
                  <a:gd name="T1" fmla="*/ 201 h 201"/>
                  <a:gd name="T2" fmla="*/ 0 w 207"/>
                  <a:gd name="T3" fmla="*/ 32 h 201"/>
                  <a:gd name="T4" fmla="*/ 30 w 207"/>
                  <a:gd name="T5" fmla="*/ 0 h 201"/>
                  <a:gd name="T6" fmla="*/ 207 w 207"/>
                  <a:gd name="T7" fmla="*/ 169 h 201"/>
                  <a:gd name="T8" fmla="*/ 177 w 207"/>
                  <a:gd name="T9" fmla="*/ 201 h 201"/>
                </a:gdLst>
                <a:ahLst/>
                <a:cxnLst>
                  <a:cxn ang="0">
                    <a:pos x="T0" y="T1"/>
                  </a:cxn>
                  <a:cxn ang="0">
                    <a:pos x="T2" y="T3"/>
                  </a:cxn>
                  <a:cxn ang="0">
                    <a:pos x="T4" y="T5"/>
                  </a:cxn>
                  <a:cxn ang="0">
                    <a:pos x="T6" y="T7"/>
                  </a:cxn>
                  <a:cxn ang="0">
                    <a:pos x="T8" y="T9"/>
                  </a:cxn>
                </a:cxnLst>
                <a:rect l="0" t="0" r="r" b="b"/>
                <a:pathLst>
                  <a:path w="207" h="201">
                    <a:moveTo>
                      <a:pt x="177" y="201"/>
                    </a:moveTo>
                    <a:lnTo>
                      <a:pt x="0" y="32"/>
                    </a:lnTo>
                    <a:lnTo>
                      <a:pt x="30" y="0"/>
                    </a:lnTo>
                    <a:lnTo>
                      <a:pt x="207" y="169"/>
                    </a:lnTo>
                    <a:lnTo>
                      <a:pt x="177" y="2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10" name="Freeform 118">
                <a:extLst>
                  <a:ext uri="{FF2B5EF4-FFF2-40B4-BE49-F238E27FC236}">
                    <a16:creationId xmlns:a16="http://schemas.microsoft.com/office/drawing/2014/main" id="{33D7D292-DDBA-40DB-8BF2-26543844F257}"/>
                  </a:ext>
                </a:extLst>
              </p:cNvPr>
              <p:cNvSpPr>
                <a:spLocks/>
              </p:cNvSpPr>
              <p:nvPr/>
            </p:nvSpPr>
            <p:spPr bwMode="auto">
              <a:xfrm>
                <a:off x="7262813" y="4667251"/>
                <a:ext cx="111125" cy="103188"/>
              </a:xfrm>
              <a:custGeom>
                <a:avLst/>
                <a:gdLst>
                  <a:gd name="T0" fmla="*/ 180 w 209"/>
                  <a:gd name="T1" fmla="*/ 197 h 197"/>
                  <a:gd name="T2" fmla="*/ 0 w 209"/>
                  <a:gd name="T3" fmla="*/ 32 h 197"/>
                  <a:gd name="T4" fmla="*/ 28 w 209"/>
                  <a:gd name="T5" fmla="*/ 0 h 197"/>
                  <a:gd name="T6" fmla="*/ 209 w 209"/>
                  <a:gd name="T7" fmla="*/ 164 h 197"/>
                  <a:gd name="T8" fmla="*/ 180 w 209"/>
                  <a:gd name="T9" fmla="*/ 197 h 197"/>
                </a:gdLst>
                <a:ahLst/>
                <a:cxnLst>
                  <a:cxn ang="0">
                    <a:pos x="T0" y="T1"/>
                  </a:cxn>
                  <a:cxn ang="0">
                    <a:pos x="T2" y="T3"/>
                  </a:cxn>
                  <a:cxn ang="0">
                    <a:pos x="T4" y="T5"/>
                  </a:cxn>
                  <a:cxn ang="0">
                    <a:pos x="T6" y="T7"/>
                  </a:cxn>
                  <a:cxn ang="0">
                    <a:pos x="T8" y="T9"/>
                  </a:cxn>
                </a:cxnLst>
                <a:rect l="0" t="0" r="r" b="b"/>
                <a:pathLst>
                  <a:path w="209" h="197">
                    <a:moveTo>
                      <a:pt x="180" y="197"/>
                    </a:moveTo>
                    <a:lnTo>
                      <a:pt x="0" y="32"/>
                    </a:lnTo>
                    <a:lnTo>
                      <a:pt x="28" y="0"/>
                    </a:lnTo>
                    <a:lnTo>
                      <a:pt x="209" y="164"/>
                    </a:lnTo>
                    <a:lnTo>
                      <a:pt x="180" y="1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11" name="Freeform 119">
                <a:extLst>
                  <a:ext uri="{FF2B5EF4-FFF2-40B4-BE49-F238E27FC236}">
                    <a16:creationId xmlns:a16="http://schemas.microsoft.com/office/drawing/2014/main" id="{01DDC7D6-8CAE-4AD1-BD73-5FB864D99A64}"/>
                  </a:ext>
                </a:extLst>
              </p:cNvPr>
              <p:cNvSpPr>
                <a:spLocks/>
              </p:cNvSpPr>
              <p:nvPr/>
            </p:nvSpPr>
            <p:spPr bwMode="auto">
              <a:xfrm>
                <a:off x="7291388" y="4635501"/>
                <a:ext cx="112713" cy="101600"/>
              </a:xfrm>
              <a:custGeom>
                <a:avLst/>
                <a:gdLst>
                  <a:gd name="T0" fmla="*/ 185 w 212"/>
                  <a:gd name="T1" fmla="*/ 192 h 192"/>
                  <a:gd name="T2" fmla="*/ 0 w 212"/>
                  <a:gd name="T3" fmla="*/ 33 h 192"/>
                  <a:gd name="T4" fmla="*/ 28 w 212"/>
                  <a:gd name="T5" fmla="*/ 0 h 192"/>
                  <a:gd name="T6" fmla="*/ 212 w 212"/>
                  <a:gd name="T7" fmla="*/ 159 h 192"/>
                  <a:gd name="T8" fmla="*/ 185 w 212"/>
                  <a:gd name="T9" fmla="*/ 192 h 192"/>
                </a:gdLst>
                <a:ahLst/>
                <a:cxnLst>
                  <a:cxn ang="0">
                    <a:pos x="T0" y="T1"/>
                  </a:cxn>
                  <a:cxn ang="0">
                    <a:pos x="T2" y="T3"/>
                  </a:cxn>
                  <a:cxn ang="0">
                    <a:pos x="T4" y="T5"/>
                  </a:cxn>
                  <a:cxn ang="0">
                    <a:pos x="T6" y="T7"/>
                  </a:cxn>
                  <a:cxn ang="0">
                    <a:pos x="T8" y="T9"/>
                  </a:cxn>
                </a:cxnLst>
                <a:rect l="0" t="0" r="r" b="b"/>
                <a:pathLst>
                  <a:path w="212" h="192">
                    <a:moveTo>
                      <a:pt x="185" y="192"/>
                    </a:moveTo>
                    <a:lnTo>
                      <a:pt x="0" y="33"/>
                    </a:lnTo>
                    <a:lnTo>
                      <a:pt x="28" y="0"/>
                    </a:lnTo>
                    <a:lnTo>
                      <a:pt x="212" y="159"/>
                    </a:lnTo>
                    <a:lnTo>
                      <a:pt x="185" y="1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grpSp>
        <p:grpSp>
          <p:nvGrpSpPr>
            <p:cNvPr id="367" name="Group 366">
              <a:extLst>
                <a:ext uri="{FF2B5EF4-FFF2-40B4-BE49-F238E27FC236}">
                  <a16:creationId xmlns:a16="http://schemas.microsoft.com/office/drawing/2014/main" id="{01BD7D67-1533-4B4F-A509-5F2858B168E1}"/>
                </a:ext>
              </a:extLst>
            </p:cNvPr>
            <p:cNvGrpSpPr/>
            <p:nvPr/>
          </p:nvGrpSpPr>
          <p:grpSpPr>
            <a:xfrm>
              <a:off x="7038976" y="4814888"/>
              <a:ext cx="168275" cy="169863"/>
              <a:chOff x="7038976" y="4814888"/>
              <a:chExt cx="168275" cy="169863"/>
            </a:xfrm>
            <a:grpFill/>
          </p:grpSpPr>
          <p:sp>
            <p:nvSpPr>
              <p:cNvPr id="386" name="Freeform 111">
                <a:extLst>
                  <a:ext uri="{FF2B5EF4-FFF2-40B4-BE49-F238E27FC236}">
                    <a16:creationId xmlns:a16="http://schemas.microsoft.com/office/drawing/2014/main" id="{776D6646-A88C-48DE-9C87-484154B93473}"/>
                  </a:ext>
                </a:extLst>
              </p:cNvPr>
              <p:cNvSpPr>
                <a:spLocks/>
              </p:cNvSpPr>
              <p:nvPr/>
            </p:nvSpPr>
            <p:spPr bwMode="auto">
              <a:xfrm>
                <a:off x="7038976" y="4867276"/>
                <a:ext cx="96838" cy="117475"/>
              </a:xfrm>
              <a:custGeom>
                <a:avLst/>
                <a:gdLst>
                  <a:gd name="T0" fmla="*/ 149 w 183"/>
                  <a:gd name="T1" fmla="*/ 222 h 222"/>
                  <a:gd name="T2" fmla="*/ 0 w 183"/>
                  <a:gd name="T3" fmla="*/ 27 h 222"/>
                  <a:gd name="T4" fmla="*/ 35 w 183"/>
                  <a:gd name="T5" fmla="*/ 0 h 222"/>
                  <a:gd name="T6" fmla="*/ 183 w 183"/>
                  <a:gd name="T7" fmla="*/ 195 h 222"/>
                  <a:gd name="T8" fmla="*/ 149 w 183"/>
                  <a:gd name="T9" fmla="*/ 222 h 222"/>
                </a:gdLst>
                <a:ahLst/>
                <a:cxnLst>
                  <a:cxn ang="0">
                    <a:pos x="T0" y="T1"/>
                  </a:cxn>
                  <a:cxn ang="0">
                    <a:pos x="T2" y="T3"/>
                  </a:cxn>
                  <a:cxn ang="0">
                    <a:pos x="T4" y="T5"/>
                  </a:cxn>
                  <a:cxn ang="0">
                    <a:pos x="T6" y="T7"/>
                  </a:cxn>
                  <a:cxn ang="0">
                    <a:pos x="T8" y="T9"/>
                  </a:cxn>
                </a:cxnLst>
                <a:rect l="0" t="0" r="r" b="b"/>
                <a:pathLst>
                  <a:path w="183" h="222">
                    <a:moveTo>
                      <a:pt x="149" y="222"/>
                    </a:moveTo>
                    <a:lnTo>
                      <a:pt x="0" y="27"/>
                    </a:lnTo>
                    <a:lnTo>
                      <a:pt x="35" y="0"/>
                    </a:lnTo>
                    <a:lnTo>
                      <a:pt x="183" y="195"/>
                    </a:lnTo>
                    <a:lnTo>
                      <a:pt x="149"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87" name="Freeform 112">
                <a:extLst>
                  <a:ext uri="{FF2B5EF4-FFF2-40B4-BE49-F238E27FC236}">
                    <a16:creationId xmlns:a16="http://schemas.microsoft.com/office/drawing/2014/main" id="{CEB15D35-5E02-49E4-987C-D94D275D27E8}"/>
                  </a:ext>
                </a:extLst>
              </p:cNvPr>
              <p:cNvSpPr>
                <a:spLocks/>
              </p:cNvSpPr>
              <p:nvPr/>
            </p:nvSpPr>
            <p:spPr bwMode="auto">
              <a:xfrm>
                <a:off x="7073901" y="4840288"/>
                <a:ext cx="98425" cy="115888"/>
              </a:xfrm>
              <a:custGeom>
                <a:avLst/>
                <a:gdLst>
                  <a:gd name="T0" fmla="*/ 154 w 187"/>
                  <a:gd name="T1" fmla="*/ 219 h 219"/>
                  <a:gd name="T2" fmla="*/ 0 w 187"/>
                  <a:gd name="T3" fmla="*/ 28 h 219"/>
                  <a:gd name="T4" fmla="*/ 34 w 187"/>
                  <a:gd name="T5" fmla="*/ 0 h 219"/>
                  <a:gd name="T6" fmla="*/ 187 w 187"/>
                  <a:gd name="T7" fmla="*/ 191 h 219"/>
                  <a:gd name="T8" fmla="*/ 154 w 187"/>
                  <a:gd name="T9" fmla="*/ 219 h 219"/>
                </a:gdLst>
                <a:ahLst/>
                <a:cxnLst>
                  <a:cxn ang="0">
                    <a:pos x="T0" y="T1"/>
                  </a:cxn>
                  <a:cxn ang="0">
                    <a:pos x="T2" y="T3"/>
                  </a:cxn>
                  <a:cxn ang="0">
                    <a:pos x="T4" y="T5"/>
                  </a:cxn>
                  <a:cxn ang="0">
                    <a:pos x="T6" y="T7"/>
                  </a:cxn>
                  <a:cxn ang="0">
                    <a:pos x="T8" y="T9"/>
                  </a:cxn>
                </a:cxnLst>
                <a:rect l="0" t="0" r="r" b="b"/>
                <a:pathLst>
                  <a:path w="187" h="219">
                    <a:moveTo>
                      <a:pt x="154" y="219"/>
                    </a:moveTo>
                    <a:lnTo>
                      <a:pt x="0" y="28"/>
                    </a:lnTo>
                    <a:lnTo>
                      <a:pt x="34" y="0"/>
                    </a:lnTo>
                    <a:lnTo>
                      <a:pt x="187" y="191"/>
                    </a:lnTo>
                    <a:lnTo>
                      <a:pt x="154" y="2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88" name="Freeform 113">
                <a:extLst>
                  <a:ext uri="{FF2B5EF4-FFF2-40B4-BE49-F238E27FC236}">
                    <a16:creationId xmlns:a16="http://schemas.microsoft.com/office/drawing/2014/main" id="{EAC1E12A-C820-4ED6-907E-091F7AD7E9BA}"/>
                  </a:ext>
                </a:extLst>
              </p:cNvPr>
              <p:cNvSpPr>
                <a:spLocks/>
              </p:cNvSpPr>
              <p:nvPr/>
            </p:nvSpPr>
            <p:spPr bwMode="auto">
              <a:xfrm>
                <a:off x="7107238" y="4814888"/>
                <a:ext cx="100013" cy="114300"/>
              </a:xfrm>
              <a:custGeom>
                <a:avLst/>
                <a:gdLst>
                  <a:gd name="T0" fmla="*/ 159 w 191"/>
                  <a:gd name="T1" fmla="*/ 216 h 216"/>
                  <a:gd name="T2" fmla="*/ 0 w 191"/>
                  <a:gd name="T3" fmla="*/ 28 h 216"/>
                  <a:gd name="T4" fmla="*/ 33 w 191"/>
                  <a:gd name="T5" fmla="*/ 0 h 216"/>
                  <a:gd name="T6" fmla="*/ 191 w 191"/>
                  <a:gd name="T7" fmla="*/ 186 h 216"/>
                  <a:gd name="T8" fmla="*/ 159 w 191"/>
                  <a:gd name="T9" fmla="*/ 216 h 216"/>
                </a:gdLst>
                <a:ahLst/>
                <a:cxnLst>
                  <a:cxn ang="0">
                    <a:pos x="T0" y="T1"/>
                  </a:cxn>
                  <a:cxn ang="0">
                    <a:pos x="T2" y="T3"/>
                  </a:cxn>
                  <a:cxn ang="0">
                    <a:pos x="T4" y="T5"/>
                  </a:cxn>
                  <a:cxn ang="0">
                    <a:pos x="T6" y="T7"/>
                  </a:cxn>
                  <a:cxn ang="0">
                    <a:pos x="T8" y="T9"/>
                  </a:cxn>
                </a:cxnLst>
                <a:rect l="0" t="0" r="r" b="b"/>
                <a:pathLst>
                  <a:path w="191" h="216">
                    <a:moveTo>
                      <a:pt x="159" y="216"/>
                    </a:moveTo>
                    <a:lnTo>
                      <a:pt x="0" y="28"/>
                    </a:lnTo>
                    <a:lnTo>
                      <a:pt x="33" y="0"/>
                    </a:lnTo>
                    <a:lnTo>
                      <a:pt x="191" y="186"/>
                    </a:lnTo>
                    <a:lnTo>
                      <a:pt x="159" y="2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grpSp>
        <p:grpSp>
          <p:nvGrpSpPr>
            <p:cNvPr id="368" name="Group 367">
              <a:extLst>
                <a:ext uri="{FF2B5EF4-FFF2-40B4-BE49-F238E27FC236}">
                  <a16:creationId xmlns:a16="http://schemas.microsoft.com/office/drawing/2014/main" id="{968809E6-253C-4536-B6DF-1C14D8A9832A}"/>
                </a:ext>
              </a:extLst>
            </p:cNvPr>
            <p:cNvGrpSpPr/>
            <p:nvPr/>
          </p:nvGrpSpPr>
          <p:grpSpPr>
            <a:xfrm>
              <a:off x="5911851" y="5168901"/>
              <a:ext cx="476250" cy="153988"/>
              <a:chOff x="5911851" y="5168901"/>
              <a:chExt cx="476250" cy="153988"/>
            </a:xfrm>
            <a:grpFill/>
          </p:grpSpPr>
          <p:sp>
            <p:nvSpPr>
              <p:cNvPr id="369" name="Freeform 83">
                <a:extLst>
                  <a:ext uri="{FF2B5EF4-FFF2-40B4-BE49-F238E27FC236}">
                    <a16:creationId xmlns:a16="http://schemas.microsoft.com/office/drawing/2014/main" id="{FCDC0359-C0DB-4CB7-BE29-3DA86F831A99}"/>
                  </a:ext>
                </a:extLst>
              </p:cNvPr>
              <p:cNvSpPr>
                <a:spLocks/>
              </p:cNvSpPr>
              <p:nvPr/>
            </p:nvSpPr>
            <p:spPr bwMode="auto">
              <a:xfrm>
                <a:off x="5911851" y="5183188"/>
                <a:ext cx="31750" cy="131763"/>
              </a:xfrm>
              <a:custGeom>
                <a:avLst/>
                <a:gdLst>
                  <a:gd name="T0" fmla="*/ 0 w 61"/>
                  <a:gd name="T1" fmla="*/ 246 h 250"/>
                  <a:gd name="T2" fmla="*/ 18 w 61"/>
                  <a:gd name="T3" fmla="*/ 0 h 250"/>
                  <a:gd name="T4" fmla="*/ 61 w 61"/>
                  <a:gd name="T5" fmla="*/ 4 h 250"/>
                  <a:gd name="T6" fmla="*/ 43 w 61"/>
                  <a:gd name="T7" fmla="*/ 250 h 250"/>
                  <a:gd name="T8" fmla="*/ 0 w 61"/>
                  <a:gd name="T9" fmla="*/ 246 h 250"/>
                </a:gdLst>
                <a:ahLst/>
                <a:cxnLst>
                  <a:cxn ang="0">
                    <a:pos x="T0" y="T1"/>
                  </a:cxn>
                  <a:cxn ang="0">
                    <a:pos x="T2" y="T3"/>
                  </a:cxn>
                  <a:cxn ang="0">
                    <a:pos x="T4" y="T5"/>
                  </a:cxn>
                  <a:cxn ang="0">
                    <a:pos x="T6" y="T7"/>
                  </a:cxn>
                  <a:cxn ang="0">
                    <a:pos x="T8" y="T9"/>
                  </a:cxn>
                </a:cxnLst>
                <a:rect l="0" t="0" r="r" b="b"/>
                <a:pathLst>
                  <a:path w="61" h="250">
                    <a:moveTo>
                      <a:pt x="0" y="246"/>
                    </a:moveTo>
                    <a:lnTo>
                      <a:pt x="18" y="0"/>
                    </a:lnTo>
                    <a:lnTo>
                      <a:pt x="61" y="4"/>
                    </a:lnTo>
                    <a:lnTo>
                      <a:pt x="43" y="250"/>
                    </a:lnTo>
                    <a:lnTo>
                      <a:pt x="0" y="2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70" name="Freeform 84">
                <a:extLst>
                  <a:ext uri="{FF2B5EF4-FFF2-40B4-BE49-F238E27FC236}">
                    <a16:creationId xmlns:a16="http://schemas.microsoft.com/office/drawing/2014/main" id="{81D4AEAC-7016-4DD1-96A0-DC04389CBA23}"/>
                  </a:ext>
                </a:extLst>
              </p:cNvPr>
              <p:cNvSpPr>
                <a:spLocks/>
              </p:cNvSpPr>
              <p:nvPr/>
            </p:nvSpPr>
            <p:spPr bwMode="auto">
              <a:xfrm>
                <a:off x="5957888" y="5186363"/>
                <a:ext cx="28575" cy="131763"/>
              </a:xfrm>
              <a:custGeom>
                <a:avLst/>
                <a:gdLst>
                  <a:gd name="T0" fmla="*/ 0 w 54"/>
                  <a:gd name="T1" fmla="*/ 247 h 249"/>
                  <a:gd name="T2" fmla="*/ 12 w 54"/>
                  <a:gd name="T3" fmla="*/ 0 h 249"/>
                  <a:gd name="T4" fmla="*/ 54 w 54"/>
                  <a:gd name="T5" fmla="*/ 2 h 249"/>
                  <a:gd name="T6" fmla="*/ 42 w 54"/>
                  <a:gd name="T7" fmla="*/ 249 h 249"/>
                  <a:gd name="T8" fmla="*/ 0 w 54"/>
                  <a:gd name="T9" fmla="*/ 247 h 249"/>
                </a:gdLst>
                <a:ahLst/>
                <a:cxnLst>
                  <a:cxn ang="0">
                    <a:pos x="T0" y="T1"/>
                  </a:cxn>
                  <a:cxn ang="0">
                    <a:pos x="T2" y="T3"/>
                  </a:cxn>
                  <a:cxn ang="0">
                    <a:pos x="T4" y="T5"/>
                  </a:cxn>
                  <a:cxn ang="0">
                    <a:pos x="T6" y="T7"/>
                  </a:cxn>
                  <a:cxn ang="0">
                    <a:pos x="T8" y="T9"/>
                  </a:cxn>
                </a:cxnLst>
                <a:rect l="0" t="0" r="r" b="b"/>
                <a:pathLst>
                  <a:path w="54" h="249">
                    <a:moveTo>
                      <a:pt x="0" y="247"/>
                    </a:moveTo>
                    <a:lnTo>
                      <a:pt x="12" y="0"/>
                    </a:lnTo>
                    <a:lnTo>
                      <a:pt x="54" y="2"/>
                    </a:lnTo>
                    <a:lnTo>
                      <a:pt x="42" y="249"/>
                    </a:lnTo>
                    <a:lnTo>
                      <a:pt x="0" y="2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71" name="Freeform 85">
                <a:extLst>
                  <a:ext uri="{FF2B5EF4-FFF2-40B4-BE49-F238E27FC236}">
                    <a16:creationId xmlns:a16="http://schemas.microsoft.com/office/drawing/2014/main" id="{1BCA2652-C7F8-49A6-A4D6-11A59387B9CA}"/>
                  </a:ext>
                </a:extLst>
              </p:cNvPr>
              <p:cNvSpPr>
                <a:spLocks/>
              </p:cNvSpPr>
              <p:nvPr/>
            </p:nvSpPr>
            <p:spPr bwMode="auto">
              <a:xfrm>
                <a:off x="6002338" y="5189538"/>
                <a:ext cx="25400" cy="131763"/>
              </a:xfrm>
              <a:custGeom>
                <a:avLst/>
                <a:gdLst>
                  <a:gd name="T0" fmla="*/ 0 w 47"/>
                  <a:gd name="T1" fmla="*/ 246 h 248"/>
                  <a:gd name="T2" fmla="*/ 5 w 47"/>
                  <a:gd name="T3" fmla="*/ 0 h 248"/>
                  <a:gd name="T4" fmla="*/ 47 w 47"/>
                  <a:gd name="T5" fmla="*/ 0 h 248"/>
                  <a:gd name="T6" fmla="*/ 42 w 47"/>
                  <a:gd name="T7" fmla="*/ 248 h 248"/>
                  <a:gd name="T8" fmla="*/ 0 w 47"/>
                  <a:gd name="T9" fmla="*/ 246 h 248"/>
                </a:gdLst>
                <a:ahLst/>
                <a:cxnLst>
                  <a:cxn ang="0">
                    <a:pos x="T0" y="T1"/>
                  </a:cxn>
                  <a:cxn ang="0">
                    <a:pos x="T2" y="T3"/>
                  </a:cxn>
                  <a:cxn ang="0">
                    <a:pos x="T4" y="T5"/>
                  </a:cxn>
                  <a:cxn ang="0">
                    <a:pos x="T6" y="T7"/>
                  </a:cxn>
                  <a:cxn ang="0">
                    <a:pos x="T8" y="T9"/>
                  </a:cxn>
                </a:cxnLst>
                <a:rect l="0" t="0" r="r" b="b"/>
                <a:pathLst>
                  <a:path w="47" h="248">
                    <a:moveTo>
                      <a:pt x="0" y="246"/>
                    </a:moveTo>
                    <a:lnTo>
                      <a:pt x="5" y="0"/>
                    </a:lnTo>
                    <a:lnTo>
                      <a:pt x="47" y="0"/>
                    </a:lnTo>
                    <a:lnTo>
                      <a:pt x="42" y="248"/>
                    </a:lnTo>
                    <a:lnTo>
                      <a:pt x="0" y="2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72" name="Freeform 86">
                <a:extLst>
                  <a:ext uri="{FF2B5EF4-FFF2-40B4-BE49-F238E27FC236}">
                    <a16:creationId xmlns:a16="http://schemas.microsoft.com/office/drawing/2014/main" id="{56727C5A-3A11-4161-80E6-B2291E28A3F4}"/>
                  </a:ext>
                </a:extLst>
              </p:cNvPr>
              <p:cNvSpPr>
                <a:spLocks/>
              </p:cNvSpPr>
              <p:nvPr/>
            </p:nvSpPr>
            <p:spPr bwMode="auto">
              <a:xfrm>
                <a:off x="6048376" y="5191126"/>
                <a:ext cx="22225" cy="131763"/>
              </a:xfrm>
              <a:custGeom>
                <a:avLst/>
                <a:gdLst>
                  <a:gd name="T0" fmla="*/ 1 w 44"/>
                  <a:gd name="T1" fmla="*/ 247 h 247"/>
                  <a:gd name="T2" fmla="*/ 0 w 44"/>
                  <a:gd name="T3" fmla="*/ 0 h 247"/>
                  <a:gd name="T4" fmla="*/ 43 w 44"/>
                  <a:gd name="T5" fmla="*/ 0 h 247"/>
                  <a:gd name="T6" fmla="*/ 44 w 44"/>
                  <a:gd name="T7" fmla="*/ 247 h 247"/>
                  <a:gd name="T8" fmla="*/ 1 w 44"/>
                  <a:gd name="T9" fmla="*/ 247 h 247"/>
                </a:gdLst>
                <a:ahLst/>
                <a:cxnLst>
                  <a:cxn ang="0">
                    <a:pos x="T0" y="T1"/>
                  </a:cxn>
                  <a:cxn ang="0">
                    <a:pos x="T2" y="T3"/>
                  </a:cxn>
                  <a:cxn ang="0">
                    <a:pos x="T4" y="T5"/>
                  </a:cxn>
                  <a:cxn ang="0">
                    <a:pos x="T6" y="T7"/>
                  </a:cxn>
                  <a:cxn ang="0">
                    <a:pos x="T8" y="T9"/>
                  </a:cxn>
                </a:cxnLst>
                <a:rect l="0" t="0" r="r" b="b"/>
                <a:pathLst>
                  <a:path w="44" h="247">
                    <a:moveTo>
                      <a:pt x="1" y="247"/>
                    </a:moveTo>
                    <a:lnTo>
                      <a:pt x="0" y="0"/>
                    </a:lnTo>
                    <a:lnTo>
                      <a:pt x="43" y="0"/>
                    </a:lnTo>
                    <a:lnTo>
                      <a:pt x="44" y="247"/>
                    </a:lnTo>
                    <a:lnTo>
                      <a:pt x="1" y="2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73" name="Freeform 87">
                <a:extLst>
                  <a:ext uri="{FF2B5EF4-FFF2-40B4-BE49-F238E27FC236}">
                    <a16:creationId xmlns:a16="http://schemas.microsoft.com/office/drawing/2014/main" id="{818EA99F-E610-4B4F-8618-DC089EEAB3C8}"/>
                  </a:ext>
                </a:extLst>
              </p:cNvPr>
              <p:cNvSpPr>
                <a:spLocks/>
              </p:cNvSpPr>
              <p:nvPr/>
            </p:nvSpPr>
            <p:spPr bwMode="auto">
              <a:xfrm>
                <a:off x="6089651" y="5191126"/>
                <a:ext cx="26988" cy="131763"/>
              </a:xfrm>
              <a:custGeom>
                <a:avLst/>
                <a:gdLst>
                  <a:gd name="T0" fmla="*/ 8 w 50"/>
                  <a:gd name="T1" fmla="*/ 249 h 249"/>
                  <a:gd name="T2" fmla="*/ 0 w 50"/>
                  <a:gd name="T3" fmla="*/ 1 h 249"/>
                  <a:gd name="T4" fmla="*/ 43 w 50"/>
                  <a:gd name="T5" fmla="*/ 0 h 249"/>
                  <a:gd name="T6" fmla="*/ 50 w 50"/>
                  <a:gd name="T7" fmla="*/ 247 h 249"/>
                  <a:gd name="T8" fmla="*/ 8 w 50"/>
                  <a:gd name="T9" fmla="*/ 249 h 249"/>
                </a:gdLst>
                <a:ahLst/>
                <a:cxnLst>
                  <a:cxn ang="0">
                    <a:pos x="T0" y="T1"/>
                  </a:cxn>
                  <a:cxn ang="0">
                    <a:pos x="T2" y="T3"/>
                  </a:cxn>
                  <a:cxn ang="0">
                    <a:pos x="T4" y="T5"/>
                  </a:cxn>
                  <a:cxn ang="0">
                    <a:pos x="T6" y="T7"/>
                  </a:cxn>
                  <a:cxn ang="0">
                    <a:pos x="T8" y="T9"/>
                  </a:cxn>
                </a:cxnLst>
                <a:rect l="0" t="0" r="r" b="b"/>
                <a:pathLst>
                  <a:path w="50" h="249">
                    <a:moveTo>
                      <a:pt x="8" y="249"/>
                    </a:moveTo>
                    <a:lnTo>
                      <a:pt x="0" y="1"/>
                    </a:lnTo>
                    <a:lnTo>
                      <a:pt x="43" y="0"/>
                    </a:lnTo>
                    <a:lnTo>
                      <a:pt x="50" y="247"/>
                    </a:lnTo>
                    <a:lnTo>
                      <a:pt x="8" y="2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74" name="Freeform 88">
                <a:extLst>
                  <a:ext uri="{FF2B5EF4-FFF2-40B4-BE49-F238E27FC236}">
                    <a16:creationId xmlns:a16="http://schemas.microsoft.com/office/drawing/2014/main" id="{B9BDA904-1611-4FE9-B046-7849D3B3E9EE}"/>
                  </a:ext>
                </a:extLst>
              </p:cNvPr>
              <p:cNvSpPr>
                <a:spLocks/>
              </p:cNvSpPr>
              <p:nvPr/>
            </p:nvSpPr>
            <p:spPr bwMode="auto">
              <a:xfrm>
                <a:off x="6132513" y="5191126"/>
                <a:ext cx="30163" cy="131763"/>
              </a:xfrm>
              <a:custGeom>
                <a:avLst/>
                <a:gdLst>
                  <a:gd name="T0" fmla="*/ 14 w 56"/>
                  <a:gd name="T1" fmla="*/ 248 h 248"/>
                  <a:gd name="T2" fmla="*/ 0 w 56"/>
                  <a:gd name="T3" fmla="*/ 2 h 248"/>
                  <a:gd name="T4" fmla="*/ 42 w 56"/>
                  <a:gd name="T5" fmla="*/ 0 h 248"/>
                  <a:gd name="T6" fmla="*/ 56 w 56"/>
                  <a:gd name="T7" fmla="*/ 246 h 248"/>
                  <a:gd name="T8" fmla="*/ 14 w 56"/>
                  <a:gd name="T9" fmla="*/ 248 h 248"/>
                </a:gdLst>
                <a:ahLst/>
                <a:cxnLst>
                  <a:cxn ang="0">
                    <a:pos x="T0" y="T1"/>
                  </a:cxn>
                  <a:cxn ang="0">
                    <a:pos x="T2" y="T3"/>
                  </a:cxn>
                  <a:cxn ang="0">
                    <a:pos x="T4" y="T5"/>
                  </a:cxn>
                  <a:cxn ang="0">
                    <a:pos x="T6" y="T7"/>
                  </a:cxn>
                  <a:cxn ang="0">
                    <a:pos x="T8" y="T9"/>
                  </a:cxn>
                </a:cxnLst>
                <a:rect l="0" t="0" r="r" b="b"/>
                <a:pathLst>
                  <a:path w="56" h="248">
                    <a:moveTo>
                      <a:pt x="14" y="248"/>
                    </a:moveTo>
                    <a:lnTo>
                      <a:pt x="0" y="2"/>
                    </a:lnTo>
                    <a:lnTo>
                      <a:pt x="42" y="0"/>
                    </a:lnTo>
                    <a:lnTo>
                      <a:pt x="56" y="246"/>
                    </a:lnTo>
                    <a:lnTo>
                      <a:pt x="14" y="2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75" name="Freeform 89">
                <a:extLst>
                  <a:ext uri="{FF2B5EF4-FFF2-40B4-BE49-F238E27FC236}">
                    <a16:creationId xmlns:a16="http://schemas.microsoft.com/office/drawing/2014/main" id="{DF1CC3E0-AB72-4542-8296-C3DD32CCC980}"/>
                  </a:ext>
                </a:extLst>
              </p:cNvPr>
              <p:cNvSpPr>
                <a:spLocks/>
              </p:cNvSpPr>
              <p:nvPr/>
            </p:nvSpPr>
            <p:spPr bwMode="auto">
              <a:xfrm>
                <a:off x="6173788" y="5187951"/>
                <a:ext cx="33338" cy="131763"/>
              </a:xfrm>
              <a:custGeom>
                <a:avLst/>
                <a:gdLst>
                  <a:gd name="T0" fmla="*/ 21 w 63"/>
                  <a:gd name="T1" fmla="*/ 250 h 250"/>
                  <a:gd name="T2" fmla="*/ 0 w 63"/>
                  <a:gd name="T3" fmla="*/ 4 h 250"/>
                  <a:gd name="T4" fmla="*/ 44 w 63"/>
                  <a:gd name="T5" fmla="*/ 0 h 250"/>
                  <a:gd name="T6" fmla="*/ 63 w 63"/>
                  <a:gd name="T7" fmla="*/ 247 h 250"/>
                  <a:gd name="T8" fmla="*/ 21 w 63"/>
                  <a:gd name="T9" fmla="*/ 250 h 250"/>
                </a:gdLst>
                <a:ahLst/>
                <a:cxnLst>
                  <a:cxn ang="0">
                    <a:pos x="T0" y="T1"/>
                  </a:cxn>
                  <a:cxn ang="0">
                    <a:pos x="T2" y="T3"/>
                  </a:cxn>
                  <a:cxn ang="0">
                    <a:pos x="T4" y="T5"/>
                  </a:cxn>
                  <a:cxn ang="0">
                    <a:pos x="T6" y="T7"/>
                  </a:cxn>
                  <a:cxn ang="0">
                    <a:pos x="T8" y="T9"/>
                  </a:cxn>
                </a:cxnLst>
                <a:rect l="0" t="0" r="r" b="b"/>
                <a:pathLst>
                  <a:path w="63" h="250">
                    <a:moveTo>
                      <a:pt x="21" y="250"/>
                    </a:moveTo>
                    <a:lnTo>
                      <a:pt x="0" y="4"/>
                    </a:lnTo>
                    <a:lnTo>
                      <a:pt x="44" y="0"/>
                    </a:lnTo>
                    <a:lnTo>
                      <a:pt x="63" y="247"/>
                    </a:lnTo>
                    <a:lnTo>
                      <a:pt x="21" y="2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76" name="Freeform 90">
                <a:extLst>
                  <a:ext uri="{FF2B5EF4-FFF2-40B4-BE49-F238E27FC236}">
                    <a16:creationId xmlns:a16="http://schemas.microsoft.com/office/drawing/2014/main" id="{F55F60C3-F96C-4D61-8B8C-04538A4257E2}"/>
                  </a:ext>
                </a:extLst>
              </p:cNvPr>
              <p:cNvSpPr>
                <a:spLocks/>
              </p:cNvSpPr>
              <p:nvPr/>
            </p:nvSpPr>
            <p:spPr bwMode="auto">
              <a:xfrm>
                <a:off x="6216651" y="5184776"/>
                <a:ext cx="36513" cy="133350"/>
              </a:xfrm>
              <a:custGeom>
                <a:avLst/>
                <a:gdLst>
                  <a:gd name="T0" fmla="*/ 26 w 68"/>
                  <a:gd name="T1" fmla="*/ 250 h 250"/>
                  <a:gd name="T2" fmla="*/ 0 w 68"/>
                  <a:gd name="T3" fmla="*/ 4 h 250"/>
                  <a:gd name="T4" fmla="*/ 42 w 68"/>
                  <a:gd name="T5" fmla="*/ 0 h 250"/>
                  <a:gd name="T6" fmla="*/ 68 w 68"/>
                  <a:gd name="T7" fmla="*/ 245 h 250"/>
                  <a:gd name="T8" fmla="*/ 26 w 68"/>
                  <a:gd name="T9" fmla="*/ 250 h 250"/>
                </a:gdLst>
                <a:ahLst/>
                <a:cxnLst>
                  <a:cxn ang="0">
                    <a:pos x="T0" y="T1"/>
                  </a:cxn>
                  <a:cxn ang="0">
                    <a:pos x="T2" y="T3"/>
                  </a:cxn>
                  <a:cxn ang="0">
                    <a:pos x="T4" y="T5"/>
                  </a:cxn>
                  <a:cxn ang="0">
                    <a:pos x="T6" y="T7"/>
                  </a:cxn>
                  <a:cxn ang="0">
                    <a:pos x="T8" y="T9"/>
                  </a:cxn>
                </a:cxnLst>
                <a:rect l="0" t="0" r="r" b="b"/>
                <a:pathLst>
                  <a:path w="68" h="250">
                    <a:moveTo>
                      <a:pt x="26" y="250"/>
                    </a:moveTo>
                    <a:lnTo>
                      <a:pt x="0" y="4"/>
                    </a:lnTo>
                    <a:lnTo>
                      <a:pt x="42" y="0"/>
                    </a:lnTo>
                    <a:lnTo>
                      <a:pt x="68" y="245"/>
                    </a:lnTo>
                    <a:lnTo>
                      <a:pt x="26" y="2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77" name="Freeform 91">
                <a:extLst>
                  <a:ext uri="{FF2B5EF4-FFF2-40B4-BE49-F238E27FC236}">
                    <a16:creationId xmlns:a16="http://schemas.microsoft.com/office/drawing/2014/main" id="{CEAD6DD3-94CD-4E9E-8484-2B449E4DD849}"/>
                  </a:ext>
                </a:extLst>
              </p:cNvPr>
              <p:cNvSpPr>
                <a:spLocks/>
              </p:cNvSpPr>
              <p:nvPr/>
            </p:nvSpPr>
            <p:spPr bwMode="auto">
              <a:xfrm>
                <a:off x="6259513" y="5180013"/>
                <a:ext cx="39688" cy="133350"/>
              </a:xfrm>
              <a:custGeom>
                <a:avLst/>
                <a:gdLst>
                  <a:gd name="T0" fmla="*/ 32 w 75"/>
                  <a:gd name="T1" fmla="*/ 250 h 250"/>
                  <a:gd name="T2" fmla="*/ 0 w 75"/>
                  <a:gd name="T3" fmla="*/ 7 h 250"/>
                  <a:gd name="T4" fmla="*/ 43 w 75"/>
                  <a:gd name="T5" fmla="*/ 0 h 250"/>
                  <a:gd name="T6" fmla="*/ 75 w 75"/>
                  <a:gd name="T7" fmla="*/ 245 h 250"/>
                  <a:gd name="T8" fmla="*/ 32 w 75"/>
                  <a:gd name="T9" fmla="*/ 250 h 250"/>
                </a:gdLst>
                <a:ahLst/>
                <a:cxnLst>
                  <a:cxn ang="0">
                    <a:pos x="T0" y="T1"/>
                  </a:cxn>
                  <a:cxn ang="0">
                    <a:pos x="T2" y="T3"/>
                  </a:cxn>
                  <a:cxn ang="0">
                    <a:pos x="T4" y="T5"/>
                  </a:cxn>
                  <a:cxn ang="0">
                    <a:pos x="T6" y="T7"/>
                  </a:cxn>
                  <a:cxn ang="0">
                    <a:pos x="T8" y="T9"/>
                  </a:cxn>
                </a:cxnLst>
                <a:rect l="0" t="0" r="r" b="b"/>
                <a:pathLst>
                  <a:path w="75" h="250">
                    <a:moveTo>
                      <a:pt x="32" y="250"/>
                    </a:moveTo>
                    <a:lnTo>
                      <a:pt x="0" y="7"/>
                    </a:lnTo>
                    <a:lnTo>
                      <a:pt x="43" y="0"/>
                    </a:lnTo>
                    <a:lnTo>
                      <a:pt x="75" y="245"/>
                    </a:lnTo>
                    <a:lnTo>
                      <a:pt x="32" y="2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78" name="Freeform 92">
                <a:extLst>
                  <a:ext uri="{FF2B5EF4-FFF2-40B4-BE49-F238E27FC236}">
                    <a16:creationId xmlns:a16="http://schemas.microsoft.com/office/drawing/2014/main" id="{E7B05296-8960-4AFF-9AEA-EA1CA151245F}"/>
                  </a:ext>
                </a:extLst>
              </p:cNvPr>
              <p:cNvSpPr>
                <a:spLocks/>
              </p:cNvSpPr>
              <p:nvPr/>
            </p:nvSpPr>
            <p:spPr bwMode="auto">
              <a:xfrm>
                <a:off x="6300788" y="5175251"/>
                <a:ext cx="42863" cy="131763"/>
              </a:xfrm>
              <a:custGeom>
                <a:avLst/>
                <a:gdLst>
                  <a:gd name="T0" fmla="*/ 38 w 81"/>
                  <a:gd name="T1" fmla="*/ 250 h 250"/>
                  <a:gd name="T2" fmla="*/ 0 w 81"/>
                  <a:gd name="T3" fmla="*/ 7 h 250"/>
                  <a:gd name="T4" fmla="*/ 41 w 81"/>
                  <a:gd name="T5" fmla="*/ 0 h 250"/>
                  <a:gd name="T6" fmla="*/ 81 w 81"/>
                  <a:gd name="T7" fmla="*/ 244 h 250"/>
                  <a:gd name="T8" fmla="*/ 38 w 81"/>
                  <a:gd name="T9" fmla="*/ 250 h 250"/>
                </a:gdLst>
                <a:ahLst/>
                <a:cxnLst>
                  <a:cxn ang="0">
                    <a:pos x="T0" y="T1"/>
                  </a:cxn>
                  <a:cxn ang="0">
                    <a:pos x="T2" y="T3"/>
                  </a:cxn>
                  <a:cxn ang="0">
                    <a:pos x="T4" y="T5"/>
                  </a:cxn>
                  <a:cxn ang="0">
                    <a:pos x="T6" y="T7"/>
                  </a:cxn>
                  <a:cxn ang="0">
                    <a:pos x="T8" y="T9"/>
                  </a:cxn>
                </a:cxnLst>
                <a:rect l="0" t="0" r="r" b="b"/>
                <a:pathLst>
                  <a:path w="81" h="250">
                    <a:moveTo>
                      <a:pt x="38" y="250"/>
                    </a:moveTo>
                    <a:lnTo>
                      <a:pt x="0" y="7"/>
                    </a:lnTo>
                    <a:lnTo>
                      <a:pt x="41" y="0"/>
                    </a:lnTo>
                    <a:lnTo>
                      <a:pt x="81" y="244"/>
                    </a:lnTo>
                    <a:lnTo>
                      <a:pt x="38" y="2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79" name="Freeform 93">
                <a:extLst>
                  <a:ext uri="{FF2B5EF4-FFF2-40B4-BE49-F238E27FC236}">
                    <a16:creationId xmlns:a16="http://schemas.microsoft.com/office/drawing/2014/main" id="{BCF0CFD3-7372-4E89-98D6-5EF053D6DAA6}"/>
                  </a:ext>
                </a:extLst>
              </p:cNvPr>
              <p:cNvSpPr>
                <a:spLocks/>
              </p:cNvSpPr>
              <p:nvPr/>
            </p:nvSpPr>
            <p:spPr bwMode="auto">
              <a:xfrm>
                <a:off x="6342063" y="5168901"/>
                <a:ext cx="46038" cy="131763"/>
              </a:xfrm>
              <a:custGeom>
                <a:avLst/>
                <a:gdLst>
                  <a:gd name="T0" fmla="*/ 46 w 87"/>
                  <a:gd name="T1" fmla="*/ 250 h 250"/>
                  <a:gd name="T2" fmla="*/ 0 w 87"/>
                  <a:gd name="T3" fmla="*/ 8 h 250"/>
                  <a:gd name="T4" fmla="*/ 42 w 87"/>
                  <a:gd name="T5" fmla="*/ 0 h 250"/>
                  <a:gd name="T6" fmla="*/ 87 w 87"/>
                  <a:gd name="T7" fmla="*/ 243 h 250"/>
                  <a:gd name="T8" fmla="*/ 46 w 87"/>
                  <a:gd name="T9" fmla="*/ 250 h 250"/>
                </a:gdLst>
                <a:ahLst/>
                <a:cxnLst>
                  <a:cxn ang="0">
                    <a:pos x="T0" y="T1"/>
                  </a:cxn>
                  <a:cxn ang="0">
                    <a:pos x="T2" y="T3"/>
                  </a:cxn>
                  <a:cxn ang="0">
                    <a:pos x="T4" y="T5"/>
                  </a:cxn>
                  <a:cxn ang="0">
                    <a:pos x="T6" y="T7"/>
                  </a:cxn>
                  <a:cxn ang="0">
                    <a:pos x="T8" y="T9"/>
                  </a:cxn>
                </a:cxnLst>
                <a:rect l="0" t="0" r="r" b="b"/>
                <a:pathLst>
                  <a:path w="87" h="250">
                    <a:moveTo>
                      <a:pt x="46" y="250"/>
                    </a:moveTo>
                    <a:lnTo>
                      <a:pt x="0" y="8"/>
                    </a:lnTo>
                    <a:lnTo>
                      <a:pt x="42" y="0"/>
                    </a:lnTo>
                    <a:lnTo>
                      <a:pt x="87" y="243"/>
                    </a:lnTo>
                    <a:lnTo>
                      <a:pt x="46" y="2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80" name="Freeform 269">
                <a:extLst>
                  <a:ext uri="{FF2B5EF4-FFF2-40B4-BE49-F238E27FC236}">
                    <a16:creationId xmlns:a16="http://schemas.microsoft.com/office/drawing/2014/main" id="{4772EBFB-10C8-4C5A-9670-20434BD8ED24}"/>
                  </a:ext>
                </a:extLst>
              </p:cNvPr>
              <p:cNvSpPr>
                <a:spLocks/>
              </p:cNvSpPr>
              <p:nvPr/>
            </p:nvSpPr>
            <p:spPr bwMode="auto">
              <a:xfrm>
                <a:off x="6002338" y="5189538"/>
                <a:ext cx="25400" cy="131763"/>
              </a:xfrm>
              <a:custGeom>
                <a:avLst/>
                <a:gdLst>
                  <a:gd name="T0" fmla="*/ 0 w 47"/>
                  <a:gd name="T1" fmla="*/ 246 h 248"/>
                  <a:gd name="T2" fmla="*/ 5 w 47"/>
                  <a:gd name="T3" fmla="*/ 0 h 248"/>
                  <a:gd name="T4" fmla="*/ 47 w 47"/>
                  <a:gd name="T5" fmla="*/ 0 h 248"/>
                  <a:gd name="T6" fmla="*/ 42 w 47"/>
                  <a:gd name="T7" fmla="*/ 248 h 248"/>
                  <a:gd name="T8" fmla="*/ 0 w 47"/>
                  <a:gd name="T9" fmla="*/ 246 h 248"/>
                </a:gdLst>
                <a:ahLst/>
                <a:cxnLst>
                  <a:cxn ang="0">
                    <a:pos x="T0" y="T1"/>
                  </a:cxn>
                  <a:cxn ang="0">
                    <a:pos x="T2" y="T3"/>
                  </a:cxn>
                  <a:cxn ang="0">
                    <a:pos x="T4" y="T5"/>
                  </a:cxn>
                  <a:cxn ang="0">
                    <a:pos x="T6" y="T7"/>
                  </a:cxn>
                  <a:cxn ang="0">
                    <a:pos x="T8" y="T9"/>
                  </a:cxn>
                </a:cxnLst>
                <a:rect l="0" t="0" r="r" b="b"/>
                <a:pathLst>
                  <a:path w="47" h="248">
                    <a:moveTo>
                      <a:pt x="0" y="246"/>
                    </a:moveTo>
                    <a:lnTo>
                      <a:pt x="5" y="0"/>
                    </a:lnTo>
                    <a:lnTo>
                      <a:pt x="47" y="0"/>
                    </a:lnTo>
                    <a:lnTo>
                      <a:pt x="42" y="248"/>
                    </a:lnTo>
                    <a:lnTo>
                      <a:pt x="0" y="2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81" name="Freeform 270">
                <a:extLst>
                  <a:ext uri="{FF2B5EF4-FFF2-40B4-BE49-F238E27FC236}">
                    <a16:creationId xmlns:a16="http://schemas.microsoft.com/office/drawing/2014/main" id="{74014FFD-4952-4441-AA72-8288ED714963}"/>
                  </a:ext>
                </a:extLst>
              </p:cNvPr>
              <p:cNvSpPr>
                <a:spLocks/>
              </p:cNvSpPr>
              <p:nvPr/>
            </p:nvSpPr>
            <p:spPr bwMode="auto">
              <a:xfrm>
                <a:off x="6048375" y="5191125"/>
                <a:ext cx="22225" cy="131763"/>
              </a:xfrm>
              <a:custGeom>
                <a:avLst/>
                <a:gdLst>
                  <a:gd name="T0" fmla="*/ 1 w 44"/>
                  <a:gd name="T1" fmla="*/ 247 h 247"/>
                  <a:gd name="T2" fmla="*/ 0 w 44"/>
                  <a:gd name="T3" fmla="*/ 0 h 247"/>
                  <a:gd name="T4" fmla="*/ 43 w 44"/>
                  <a:gd name="T5" fmla="*/ 0 h 247"/>
                  <a:gd name="T6" fmla="*/ 44 w 44"/>
                  <a:gd name="T7" fmla="*/ 247 h 247"/>
                  <a:gd name="T8" fmla="*/ 1 w 44"/>
                  <a:gd name="T9" fmla="*/ 247 h 247"/>
                </a:gdLst>
                <a:ahLst/>
                <a:cxnLst>
                  <a:cxn ang="0">
                    <a:pos x="T0" y="T1"/>
                  </a:cxn>
                  <a:cxn ang="0">
                    <a:pos x="T2" y="T3"/>
                  </a:cxn>
                  <a:cxn ang="0">
                    <a:pos x="T4" y="T5"/>
                  </a:cxn>
                  <a:cxn ang="0">
                    <a:pos x="T6" y="T7"/>
                  </a:cxn>
                  <a:cxn ang="0">
                    <a:pos x="T8" y="T9"/>
                  </a:cxn>
                </a:cxnLst>
                <a:rect l="0" t="0" r="r" b="b"/>
                <a:pathLst>
                  <a:path w="44" h="247">
                    <a:moveTo>
                      <a:pt x="1" y="247"/>
                    </a:moveTo>
                    <a:lnTo>
                      <a:pt x="0" y="0"/>
                    </a:lnTo>
                    <a:lnTo>
                      <a:pt x="43" y="0"/>
                    </a:lnTo>
                    <a:lnTo>
                      <a:pt x="44" y="247"/>
                    </a:lnTo>
                    <a:lnTo>
                      <a:pt x="1" y="2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82" name="Freeform 271">
                <a:extLst>
                  <a:ext uri="{FF2B5EF4-FFF2-40B4-BE49-F238E27FC236}">
                    <a16:creationId xmlns:a16="http://schemas.microsoft.com/office/drawing/2014/main" id="{44BBC37D-8549-4B51-8788-6E85AD6B27DB}"/>
                  </a:ext>
                </a:extLst>
              </p:cNvPr>
              <p:cNvSpPr>
                <a:spLocks/>
              </p:cNvSpPr>
              <p:nvPr/>
            </p:nvSpPr>
            <p:spPr bwMode="auto">
              <a:xfrm>
                <a:off x="6089650" y="5191125"/>
                <a:ext cx="26988" cy="131763"/>
              </a:xfrm>
              <a:custGeom>
                <a:avLst/>
                <a:gdLst>
                  <a:gd name="T0" fmla="*/ 8 w 50"/>
                  <a:gd name="T1" fmla="*/ 249 h 249"/>
                  <a:gd name="T2" fmla="*/ 0 w 50"/>
                  <a:gd name="T3" fmla="*/ 1 h 249"/>
                  <a:gd name="T4" fmla="*/ 43 w 50"/>
                  <a:gd name="T5" fmla="*/ 0 h 249"/>
                  <a:gd name="T6" fmla="*/ 50 w 50"/>
                  <a:gd name="T7" fmla="*/ 247 h 249"/>
                  <a:gd name="T8" fmla="*/ 8 w 50"/>
                  <a:gd name="T9" fmla="*/ 249 h 249"/>
                </a:gdLst>
                <a:ahLst/>
                <a:cxnLst>
                  <a:cxn ang="0">
                    <a:pos x="T0" y="T1"/>
                  </a:cxn>
                  <a:cxn ang="0">
                    <a:pos x="T2" y="T3"/>
                  </a:cxn>
                  <a:cxn ang="0">
                    <a:pos x="T4" y="T5"/>
                  </a:cxn>
                  <a:cxn ang="0">
                    <a:pos x="T6" y="T7"/>
                  </a:cxn>
                  <a:cxn ang="0">
                    <a:pos x="T8" y="T9"/>
                  </a:cxn>
                </a:cxnLst>
                <a:rect l="0" t="0" r="r" b="b"/>
                <a:pathLst>
                  <a:path w="50" h="249">
                    <a:moveTo>
                      <a:pt x="8" y="249"/>
                    </a:moveTo>
                    <a:lnTo>
                      <a:pt x="0" y="1"/>
                    </a:lnTo>
                    <a:lnTo>
                      <a:pt x="43" y="0"/>
                    </a:lnTo>
                    <a:lnTo>
                      <a:pt x="50" y="247"/>
                    </a:lnTo>
                    <a:lnTo>
                      <a:pt x="8" y="2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83" name="Freeform 272">
                <a:extLst>
                  <a:ext uri="{FF2B5EF4-FFF2-40B4-BE49-F238E27FC236}">
                    <a16:creationId xmlns:a16="http://schemas.microsoft.com/office/drawing/2014/main" id="{E40BA1FE-F624-4F45-BC55-75CB17387530}"/>
                  </a:ext>
                </a:extLst>
              </p:cNvPr>
              <p:cNvSpPr>
                <a:spLocks/>
              </p:cNvSpPr>
              <p:nvPr/>
            </p:nvSpPr>
            <p:spPr bwMode="auto">
              <a:xfrm>
                <a:off x="6132513" y="5191125"/>
                <a:ext cx="30163" cy="131763"/>
              </a:xfrm>
              <a:custGeom>
                <a:avLst/>
                <a:gdLst>
                  <a:gd name="T0" fmla="*/ 14 w 56"/>
                  <a:gd name="T1" fmla="*/ 248 h 248"/>
                  <a:gd name="T2" fmla="*/ 0 w 56"/>
                  <a:gd name="T3" fmla="*/ 2 h 248"/>
                  <a:gd name="T4" fmla="*/ 42 w 56"/>
                  <a:gd name="T5" fmla="*/ 0 h 248"/>
                  <a:gd name="T6" fmla="*/ 56 w 56"/>
                  <a:gd name="T7" fmla="*/ 246 h 248"/>
                  <a:gd name="T8" fmla="*/ 14 w 56"/>
                  <a:gd name="T9" fmla="*/ 248 h 248"/>
                </a:gdLst>
                <a:ahLst/>
                <a:cxnLst>
                  <a:cxn ang="0">
                    <a:pos x="T0" y="T1"/>
                  </a:cxn>
                  <a:cxn ang="0">
                    <a:pos x="T2" y="T3"/>
                  </a:cxn>
                  <a:cxn ang="0">
                    <a:pos x="T4" y="T5"/>
                  </a:cxn>
                  <a:cxn ang="0">
                    <a:pos x="T6" y="T7"/>
                  </a:cxn>
                  <a:cxn ang="0">
                    <a:pos x="T8" y="T9"/>
                  </a:cxn>
                </a:cxnLst>
                <a:rect l="0" t="0" r="r" b="b"/>
                <a:pathLst>
                  <a:path w="56" h="248">
                    <a:moveTo>
                      <a:pt x="14" y="248"/>
                    </a:moveTo>
                    <a:lnTo>
                      <a:pt x="0" y="2"/>
                    </a:lnTo>
                    <a:lnTo>
                      <a:pt x="42" y="0"/>
                    </a:lnTo>
                    <a:lnTo>
                      <a:pt x="56" y="246"/>
                    </a:lnTo>
                    <a:lnTo>
                      <a:pt x="14" y="2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84" name="Freeform 273">
                <a:extLst>
                  <a:ext uri="{FF2B5EF4-FFF2-40B4-BE49-F238E27FC236}">
                    <a16:creationId xmlns:a16="http://schemas.microsoft.com/office/drawing/2014/main" id="{07D7D5A9-AEE6-4B71-B4D4-76E25403862E}"/>
                  </a:ext>
                </a:extLst>
              </p:cNvPr>
              <p:cNvSpPr>
                <a:spLocks/>
              </p:cNvSpPr>
              <p:nvPr/>
            </p:nvSpPr>
            <p:spPr bwMode="auto">
              <a:xfrm>
                <a:off x="6173788" y="5187950"/>
                <a:ext cx="33338" cy="131763"/>
              </a:xfrm>
              <a:custGeom>
                <a:avLst/>
                <a:gdLst>
                  <a:gd name="T0" fmla="*/ 21 w 63"/>
                  <a:gd name="T1" fmla="*/ 250 h 250"/>
                  <a:gd name="T2" fmla="*/ 0 w 63"/>
                  <a:gd name="T3" fmla="*/ 4 h 250"/>
                  <a:gd name="T4" fmla="*/ 44 w 63"/>
                  <a:gd name="T5" fmla="*/ 0 h 250"/>
                  <a:gd name="T6" fmla="*/ 63 w 63"/>
                  <a:gd name="T7" fmla="*/ 247 h 250"/>
                  <a:gd name="T8" fmla="*/ 21 w 63"/>
                  <a:gd name="T9" fmla="*/ 250 h 250"/>
                </a:gdLst>
                <a:ahLst/>
                <a:cxnLst>
                  <a:cxn ang="0">
                    <a:pos x="T0" y="T1"/>
                  </a:cxn>
                  <a:cxn ang="0">
                    <a:pos x="T2" y="T3"/>
                  </a:cxn>
                  <a:cxn ang="0">
                    <a:pos x="T4" y="T5"/>
                  </a:cxn>
                  <a:cxn ang="0">
                    <a:pos x="T6" y="T7"/>
                  </a:cxn>
                  <a:cxn ang="0">
                    <a:pos x="T8" y="T9"/>
                  </a:cxn>
                </a:cxnLst>
                <a:rect l="0" t="0" r="r" b="b"/>
                <a:pathLst>
                  <a:path w="63" h="250">
                    <a:moveTo>
                      <a:pt x="21" y="250"/>
                    </a:moveTo>
                    <a:lnTo>
                      <a:pt x="0" y="4"/>
                    </a:lnTo>
                    <a:lnTo>
                      <a:pt x="44" y="0"/>
                    </a:lnTo>
                    <a:lnTo>
                      <a:pt x="63" y="247"/>
                    </a:lnTo>
                    <a:lnTo>
                      <a:pt x="21" y="2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385" name="Freeform 274">
                <a:extLst>
                  <a:ext uri="{FF2B5EF4-FFF2-40B4-BE49-F238E27FC236}">
                    <a16:creationId xmlns:a16="http://schemas.microsoft.com/office/drawing/2014/main" id="{85B2F02F-26E6-4EBC-821D-D4200F45A2AF}"/>
                  </a:ext>
                </a:extLst>
              </p:cNvPr>
              <p:cNvSpPr>
                <a:spLocks/>
              </p:cNvSpPr>
              <p:nvPr/>
            </p:nvSpPr>
            <p:spPr bwMode="auto">
              <a:xfrm>
                <a:off x="6216650" y="5184775"/>
                <a:ext cx="36513" cy="133350"/>
              </a:xfrm>
              <a:custGeom>
                <a:avLst/>
                <a:gdLst>
                  <a:gd name="T0" fmla="*/ 26 w 68"/>
                  <a:gd name="T1" fmla="*/ 250 h 250"/>
                  <a:gd name="T2" fmla="*/ 0 w 68"/>
                  <a:gd name="T3" fmla="*/ 4 h 250"/>
                  <a:gd name="T4" fmla="*/ 42 w 68"/>
                  <a:gd name="T5" fmla="*/ 0 h 250"/>
                  <a:gd name="T6" fmla="*/ 68 w 68"/>
                  <a:gd name="T7" fmla="*/ 245 h 250"/>
                  <a:gd name="T8" fmla="*/ 26 w 68"/>
                  <a:gd name="T9" fmla="*/ 250 h 250"/>
                </a:gdLst>
                <a:ahLst/>
                <a:cxnLst>
                  <a:cxn ang="0">
                    <a:pos x="T0" y="T1"/>
                  </a:cxn>
                  <a:cxn ang="0">
                    <a:pos x="T2" y="T3"/>
                  </a:cxn>
                  <a:cxn ang="0">
                    <a:pos x="T4" y="T5"/>
                  </a:cxn>
                  <a:cxn ang="0">
                    <a:pos x="T6" y="T7"/>
                  </a:cxn>
                  <a:cxn ang="0">
                    <a:pos x="T8" y="T9"/>
                  </a:cxn>
                </a:cxnLst>
                <a:rect l="0" t="0" r="r" b="b"/>
                <a:pathLst>
                  <a:path w="68" h="250">
                    <a:moveTo>
                      <a:pt x="26" y="250"/>
                    </a:moveTo>
                    <a:lnTo>
                      <a:pt x="0" y="4"/>
                    </a:lnTo>
                    <a:lnTo>
                      <a:pt x="42" y="0"/>
                    </a:lnTo>
                    <a:lnTo>
                      <a:pt x="68" y="245"/>
                    </a:lnTo>
                    <a:lnTo>
                      <a:pt x="26" y="2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grpSp>
      </p:grpSp>
      <p:grpSp>
        <p:nvGrpSpPr>
          <p:cNvPr id="450" name="Group 449">
            <a:extLst>
              <a:ext uri="{FF2B5EF4-FFF2-40B4-BE49-F238E27FC236}">
                <a16:creationId xmlns:a16="http://schemas.microsoft.com/office/drawing/2014/main" id="{73B4FC63-E467-4703-A3C0-094958504BEC}"/>
              </a:ext>
            </a:extLst>
          </p:cNvPr>
          <p:cNvGrpSpPr/>
          <p:nvPr/>
        </p:nvGrpSpPr>
        <p:grpSpPr>
          <a:xfrm>
            <a:off x="4637282" y="1829563"/>
            <a:ext cx="2516066" cy="2613464"/>
            <a:chOff x="4652963" y="2068513"/>
            <a:chExt cx="2851151" cy="2957513"/>
          </a:xfrm>
        </p:grpSpPr>
        <p:sp>
          <p:nvSpPr>
            <p:cNvPr id="451" name="Freeform 63">
              <a:extLst>
                <a:ext uri="{FF2B5EF4-FFF2-40B4-BE49-F238E27FC236}">
                  <a16:creationId xmlns:a16="http://schemas.microsoft.com/office/drawing/2014/main" id="{D81D8316-61FD-4921-9751-9B5DB34A5767}"/>
                </a:ext>
              </a:extLst>
            </p:cNvPr>
            <p:cNvSpPr>
              <a:spLocks/>
            </p:cNvSpPr>
            <p:nvPr/>
          </p:nvSpPr>
          <p:spPr bwMode="auto">
            <a:xfrm>
              <a:off x="4719638" y="2354263"/>
              <a:ext cx="641350" cy="2181225"/>
            </a:xfrm>
            <a:custGeom>
              <a:avLst/>
              <a:gdLst>
                <a:gd name="T0" fmla="*/ 703 w 1214"/>
                <a:gd name="T1" fmla="*/ 4077 h 4122"/>
                <a:gd name="T2" fmla="*/ 621 w 1214"/>
                <a:gd name="T3" fmla="*/ 3982 h 4122"/>
                <a:gd name="T4" fmla="*/ 542 w 1214"/>
                <a:gd name="T5" fmla="*/ 3884 h 4122"/>
                <a:gd name="T6" fmla="*/ 469 w 1214"/>
                <a:gd name="T7" fmla="*/ 3782 h 4122"/>
                <a:gd name="T8" fmla="*/ 400 w 1214"/>
                <a:gd name="T9" fmla="*/ 3677 h 4122"/>
                <a:gd name="T10" fmla="*/ 337 w 1214"/>
                <a:gd name="T11" fmla="*/ 3567 h 4122"/>
                <a:gd name="T12" fmla="*/ 278 w 1214"/>
                <a:gd name="T13" fmla="*/ 3455 h 4122"/>
                <a:gd name="T14" fmla="*/ 225 w 1214"/>
                <a:gd name="T15" fmla="*/ 3340 h 4122"/>
                <a:gd name="T16" fmla="*/ 177 w 1214"/>
                <a:gd name="T17" fmla="*/ 3221 h 4122"/>
                <a:gd name="T18" fmla="*/ 134 w 1214"/>
                <a:gd name="T19" fmla="*/ 3099 h 4122"/>
                <a:gd name="T20" fmla="*/ 96 w 1214"/>
                <a:gd name="T21" fmla="*/ 2976 h 4122"/>
                <a:gd name="T22" fmla="*/ 66 w 1214"/>
                <a:gd name="T23" fmla="*/ 2849 h 4122"/>
                <a:gd name="T24" fmla="*/ 40 w 1214"/>
                <a:gd name="T25" fmla="*/ 2721 h 4122"/>
                <a:gd name="T26" fmla="*/ 21 w 1214"/>
                <a:gd name="T27" fmla="*/ 2589 h 4122"/>
                <a:gd name="T28" fmla="*/ 8 w 1214"/>
                <a:gd name="T29" fmla="*/ 2457 h 4122"/>
                <a:gd name="T30" fmla="*/ 2 w 1214"/>
                <a:gd name="T31" fmla="*/ 2322 h 4122"/>
                <a:gd name="T32" fmla="*/ 2 w 1214"/>
                <a:gd name="T33" fmla="*/ 2164 h 4122"/>
                <a:gd name="T34" fmla="*/ 13 w 1214"/>
                <a:gd name="T35" fmla="*/ 1990 h 4122"/>
                <a:gd name="T36" fmla="*/ 35 w 1214"/>
                <a:gd name="T37" fmla="*/ 1818 h 4122"/>
                <a:gd name="T38" fmla="*/ 67 w 1214"/>
                <a:gd name="T39" fmla="*/ 1650 h 4122"/>
                <a:gd name="T40" fmla="*/ 109 w 1214"/>
                <a:gd name="T41" fmla="*/ 1488 h 4122"/>
                <a:gd name="T42" fmla="*/ 162 w 1214"/>
                <a:gd name="T43" fmla="*/ 1329 h 4122"/>
                <a:gd name="T44" fmla="*/ 223 w 1214"/>
                <a:gd name="T45" fmla="*/ 1174 h 4122"/>
                <a:gd name="T46" fmla="*/ 294 w 1214"/>
                <a:gd name="T47" fmla="*/ 1025 h 4122"/>
                <a:gd name="T48" fmla="*/ 373 w 1214"/>
                <a:gd name="T49" fmla="*/ 880 h 4122"/>
                <a:gd name="T50" fmla="*/ 460 w 1214"/>
                <a:gd name="T51" fmla="*/ 742 h 4122"/>
                <a:gd name="T52" fmla="*/ 556 w 1214"/>
                <a:gd name="T53" fmla="*/ 610 h 4122"/>
                <a:gd name="T54" fmla="*/ 660 w 1214"/>
                <a:gd name="T55" fmla="*/ 483 h 4122"/>
                <a:gd name="T56" fmla="*/ 772 w 1214"/>
                <a:gd name="T57" fmla="*/ 362 h 4122"/>
                <a:gd name="T58" fmla="*/ 890 w 1214"/>
                <a:gd name="T59" fmla="*/ 250 h 4122"/>
                <a:gd name="T60" fmla="*/ 1014 w 1214"/>
                <a:gd name="T61" fmla="*/ 145 h 4122"/>
                <a:gd name="T62" fmla="*/ 1146 w 1214"/>
                <a:gd name="T63" fmla="*/ 46 h 4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14" h="4122">
                  <a:moveTo>
                    <a:pt x="745" y="4122"/>
                  </a:moveTo>
                  <a:lnTo>
                    <a:pt x="703" y="4077"/>
                  </a:lnTo>
                  <a:lnTo>
                    <a:pt x="660" y="4029"/>
                  </a:lnTo>
                  <a:lnTo>
                    <a:pt x="621" y="3982"/>
                  </a:lnTo>
                  <a:lnTo>
                    <a:pt x="581" y="3933"/>
                  </a:lnTo>
                  <a:lnTo>
                    <a:pt x="542" y="3884"/>
                  </a:lnTo>
                  <a:lnTo>
                    <a:pt x="505" y="3833"/>
                  </a:lnTo>
                  <a:lnTo>
                    <a:pt x="469" y="3782"/>
                  </a:lnTo>
                  <a:lnTo>
                    <a:pt x="435" y="3729"/>
                  </a:lnTo>
                  <a:lnTo>
                    <a:pt x="400" y="3677"/>
                  </a:lnTo>
                  <a:lnTo>
                    <a:pt x="368" y="3622"/>
                  </a:lnTo>
                  <a:lnTo>
                    <a:pt x="337" y="3567"/>
                  </a:lnTo>
                  <a:lnTo>
                    <a:pt x="307" y="3511"/>
                  </a:lnTo>
                  <a:lnTo>
                    <a:pt x="278" y="3455"/>
                  </a:lnTo>
                  <a:lnTo>
                    <a:pt x="252" y="3397"/>
                  </a:lnTo>
                  <a:lnTo>
                    <a:pt x="225" y="3340"/>
                  </a:lnTo>
                  <a:lnTo>
                    <a:pt x="200" y="3281"/>
                  </a:lnTo>
                  <a:lnTo>
                    <a:pt x="177" y="3221"/>
                  </a:lnTo>
                  <a:lnTo>
                    <a:pt x="154" y="3160"/>
                  </a:lnTo>
                  <a:lnTo>
                    <a:pt x="134" y="3099"/>
                  </a:lnTo>
                  <a:lnTo>
                    <a:pt x="114" y="3037"/>
                  </a:lnTo>
                  <a:lnTo>
                    <a:pt x="96" y="2976"/>
                  </a:lnTo>
                  <a:lnTo>
                    <a:pt x="81" y="2913"/>
                  </a:lnTo>
                  <a:lnTo>
                    <a:pt x="66" y="2849"/>
                  </a:lnTo>
                  <a:lnTo>
                    <a:pt x="52" y="2785"/>
                  </a:lnTo>
                  <a:lnTo>
                    <a:pt x="40" y="2721"/>
                  </a:lnTo>
                  <a:lnTo>
                    <a:pt x="30" y="2655"/>
                  </a:lnTo>
                  <a:lnTo>
                    <a:pt x="21" y="2589"/>
                  </a:lnTo>
                  <a:lnTo>
                    <a:pt x="13" y="2523"/>
                  </a:lnTo>
                  <a:lnTo>
                    <a:pt x="8" y="2457"/>
                  </a:lnTo>
                  <a:lnTo>
                    <a:pt x="4" y="2389"/>
                  </a:lnTo>
                  <a:lnTo>
                    <a:pt x="2" y="2322"/>
                  </a:lnTo>
                  <a:lnTo>
                    <a:pt x="0" y="2253"/>
                  </a:lnTo>
                  <a:lnTo>
                    <a:pt x="2" y="2164"/>
                  </a:lnTo>
                  <a:lnTo>
                    <a:pt x="5" y="2077"/>
                  </a:lnTo>
                  <a:lnTo>
                    <a:pt x="13" y="1990"/>
                  </a:lnTo>
                  <a:lnTo>
                    <a:pt x="22" y="1904"/>
                  </a:lnTo>
                  <a:lnTo>
                    <a:pt x="35" y="1818"/>
                  </a:lnTo>
                  <a:lnTo>
                    <a:pt x="49" y="1734"/>
                  </a:lnTo>
                  <a:lnTo>
                    <a:pt x="67" y="1650"/>
                  </a:lnTo>
                  <a:lnTo>
                    <a:pt x="86" y="1568"/>
                  </a:lnTo>
                  <a:lnTo>
                    <a:pt x="109" y="1488"/>
                  </a:lnTo>
                  <a:lnTo>
                    <a:pt x="134" y="1407"/>
                  </a:lnTo>
                  <a:lnTo>
                    <a:pt x="162" y="1329"/>
                  </a:lnTo>
                  <a:lnTo>
                    <a:pt x="191" y="1251"/>
                  </a:lnTo>
                  <a:lnTo>
                    <a:pt x="223" y="1174"/>
                  </a:lnTo>
                  <a:lnTo>
                    <a:pt x="257" y="1098"/>
                  </a:lnTo>
                  <a:lnTo>
                    <a:pt x="294" y="1025"/>
                  </a:lnTo>
                  <a:lnTo>
                    <a:pt x="332" y="952"/>
                  </a:lnTo>
                  <a:lnTo>
                    <a:pt x="373" y="880"/>
                  </a:lnTo>
                  <a:lnTo>
                    <a:pt x="416" y="811"/>
                  </a:lnTo>
                  <a:lnTo>
                    <a:pt x="460" y="742"/>
                  </a:lnTo>
                  <a:lnTo>
                    <a:pt x="508" y="675"/>
                  </a:lnTo>
                  <a:lnTo>
                    <a:pt x="556" y="610"/>
                  </a:lnTo>
                  <a:lnTo>
                    <a:pt x="608" y="546"/>
                  </a:lnTo>
                  <a:lnTo>
                    <a:pt x="660" y="483"/>
                  </a:lnTo>
                  <a:lnTo>
                    <a:pt x="714" y="423"/>
                  </a:lnTo>
                  <a:lnTo>
                    <a:pt x="772" y="362"/>
                  </a:lnTo>
                  <a:lnTo>
                    <a:pt x="829" y="306"/>
                  </a:lnTo>
                  <a:lnTo>
                    <a:pt x="890" y="250"/>
                  </a:lnTo>
                  <a:lnTo>
                    <a:pt x="951" y="196"/>
                  </a:lnTo>
                  <a:lnTo>
                    <a:pt x="1014" y="145"/>
                  </a:lnTo>
                  <a:lnTo>
                    <a:pt x="1079" y="95"/>
                  </a:lnTo>
                  <a:lnTo>
                    <a:pt x="1146" y="46"/>
                  </a:lnTo>
                  <a:lnTo>
                    <a:pt x="1214" y="0"/>
                  </a:lnTo>
                </a:path>
              </a:pathLst>
            </a:custGeom>
            <a:noFill/>
            <a:ln w="38100">
              <a:solidFill>
                <a:schemeClr val="accent4">
                  <a:alpha val="66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52" name="Freeform 64">
              <a:extLst>
                <a:ext uri="{FF2B5EF4-FFF2-40B4-BE49-F238E27FC236}">
                  <a16:creationId xmlns:a16="http://schemas.microsoft.com/office/drawing/2014/main" id="{44E3472D-6003-454D-A441-8F06943E5692}"/>
                </a:ext>
              </a:extLst>
            </p:cNvPr>
            <p:cNvSpPr>
              <a:spLocks/>
            </p:cNvSpPr>
            <p:nvPr/>
          </p:nvSpPr>
          <p:spPr bwMode="auto">
            <a:xfrm>
              <a:off x="5443538" y="3952876"/>
              <a:ext cx="1965325" cy="1004888"/>
            </a:xfrm>
            <a:custGeom>
              <a:avLst/>
              <a:gdLst>
                <a:gd name="T0" fmla="*/ 3714 w 3714"/>
                <a:gd name="T1" fmla="*/ 0 h 1901"/>
                <a:gd name="T2" fmla="*/ 3682 w 3714"/>
                <a:gd name="T3" fmla="*/ 102 h 1901"/>
                <a:gd name="T4" fmla="*/ 3646 w 3714"/>
                <a:gd name="T5" fmla="*/ 203 h 1901"/>
                <a:gd name="T6" fmla="*/ 3606 w 3714"/>
                <a:gd name="T7" fmla="*/ 301 h 1901"/>
                <a:gd name="T8" fmla="*/ 3564 w 3714"/>
                <a:gd name="T9" fmla="*/ 398 h 1901"/>
                <a:gd name="T10" fmla="*/ 3516 w 3714"/>
                <a:gd name="T11" fmla="*/ 491 h 1901"/>
                <a:gd name="T12" fmla="*/ 3466 w 3714"/>
                <a:gd name="T13" fmla="*/ 583 h 1901"/>
                <a:gd name="T14" fmla="*/ 3412 w 3714"/>
                <a:gd name="T15" fmla="*/ 673 h 1901"/>
                <a:gd name="T16" fmla="*/ 3355 w 3714"/>
                <a:gd name="T17" fmla="*/ 760 h 1901"/>
                <a:gd name="T18" fmla="*/ 3295 w 3714"/>
                <a:gd name="T19" fmla="*/ 846 h 1901"/>
                <a:gd name="T20" fmla="*/ 3232 w 3714"/>
                <a:gd name="T21" fmla="*/ 928 h 1901"/>
                <a:gd name="T22" fmla="*/ 3165 w 3714"/>
                <a:gd name="T23" fmla="*/ 1008 h 1901"/>
                <a:gd name="T24" fmla="*/ 3096 w 3714"/>
                <a:gd name="T25" fmla="*/ 1085 h 1901"/>
                <a:gd name="T26" fmla="*/ 3023 w 3714"/>
                <a:gd name="T27" fmla="*/ 1159 h 1901"/>
                <a:gd name="T28" fmla="*/ 2949 w 3714"/>
                <a:gd name="T29" fmla="*/ 1229 h 1901"/>
                <a:gd name="T30" fmla="*/ 2870 w 3714"/>
                <a:gd name="T31" fmla="*/ 1297 h 1901"/>
                <a:gd name="T32" fmla="*/ 2791 w 3714"/>
                <a:gd name="T33" fmla="*/ 1363 h 1901"/>
                <a:gd name="T34" fmla="*/ 2708 w 3714"/>
                <a:gd name="T35" fmla="*/ 1424 h 1901"/>
                <a:gd name="T36" fmla="*/ 2623 w 3714"/>
                <a:gd name="T37" fmla="*/ 1483 h 1901"/>
                <a:gd name="T38" fmla="*/ 2535 w 3714"/>
                <a:gd name="T39" fmla="*/ 1538 h 1901"/>
                <a:gd name="T40" fmla="*/ 2445 w 3714"/>
                <a:gd name="T41" fmla="*/ 1590 h 1901"/>
                <a:gd name="T42" fmla="*/ 2353 w 3714"/>
                <a:gd name="T43" fmla="*/ 1637 h 1901"/>
                <a:gd name="T44" fmla="*/ 2259 w 3714"/>
                <a:gd name="T45" fmla="*/ 1682 h 1901"/>
                <a:gd name="T46" fmla="*/ 2163 w 3714"/>
                <a:gd name="T47" fmla="*/ 1722 h 1901"/>
                <a:gd name="T48" fmla="*/ 2066 w 3714"/>
                <a:gd name="T49" fmla="*/ 1759 h 1901"/>
                <a:gd name="T50" fmla="*/ 1966 w 3714"/>
                <a:gd name="T51" fmla="*/ 1791 h 1901"/>
                <a:gd name="T52" fmla="*/ 1865 w 3714"/>
                <a:gd name="T53" fmla="*/ 1820 h 1901"/>
                <a:gd name="T54" fmla="*/ 1762 w 3714"/>
                <a:gd name="T55" fmla="*/ 1845 h 1901"/>
                <a:gd name="T56" fmla="*/ 1657 w 3714"/>
                <a:gd name="T57" fmla="*/ 1864 h 1901"/>
                <a:gd name="T58" fmla="*/ 1552 w 3714"/>
                <a:gd name="T59" fmla="*/ 1881 h 1901"/>
                <a:gd name="T60" fmla="*/ 1444 w 3714"/>
                <a:gd name="T61" fmla="*/ 1892 h 1901"/>
                <a:gd name="T62" fmla="*/ 1335 w 3714"/>
                <a:gd name="T63" fmla="*/ 1898 h 1901"/>
                <a:gd name="T64" fmla="*/ 1226 w 3714"/>
                <a:gd name="T65" fmla="*/ 1901 h 1901"/>
                <a:gd name="T66" fmla="*/ 1185 w 3714"/>
                <a:gd name="T67" fmla="*/ 1901 h 1901"/>
                <a:gd name="T68" fmla="*/ 1143 w 3714"/>
                <a:gd name="T69" fmla="*/ 1900 h 1901"/>
                <a:gd name="T70" fmla="*/ 1102 w 3714"/>
                <a:gd name="T71" fmla="*/ 1898 h 1901"/>
                <a:gd name="T72" fmla="*/ 1061 w 3714"/>
                <a:gd name="T73" fmla="*/ 1896 h 1901"/>
                <a:gd name="T74" fmla="*/ 1020 w 3714"/>
                <a:gd name="T75" fmla="*/ 1893 h 1901"/>
                <a:gd name="T76" fmla="*/ 980 w 3714"/>
                <a:gd name="T77" fmla="*/ 1889 h 1901"/>
                <a:gd name="T78" fmla="*/ 939 w 3714"/>
                <a:gd name="T79" fmla="*/ 1884 h 1901"/>
                <a:gd name="T80" fmla="*/ 900 w 3714"/>
                <a:gd name="T81" fmla="*/ 1881 h 1901"/>
                <a:gd name="T82" fmla="*/ 859 w 3714"/>
                <a:gd name="T83" fmla="*/ 1874 h 1901"/>
                <a:gd name="T84" fmla="*/ 819 w 3714"/>
                <a:gd name="T85" fmla="*/ 1869 h 1901"/>
                <a:gd name="T86" fmla="*/ 779 w 3714"/>
                <a:gd name="T87" fmla="*/ 1861 h 1901"/>
                <a:gd name="T88" fmla="*/ 740 w 3714"/>
                <a:gd name="T89" fmla="*/ 1855 h 1901"/>
                <a:gd name="T90" fmla="*/ 661 w 3714"/>
                <a:gd name="T91" fmla="*/ 1838 h 1901"/>
                <a:gd name="T92" fmla="*/ 584 w 3714"/>
                <a:gd name="T93" fmla="*/ 1819 h 1901"/>
                <a:gd name="T94" fmla="*/ 508 w 3714"/>
                <a:gd name="T95" fmla="*/ 1797 h 1901"/>
                <a:gd name="T96" fmla="*/ 432 w 3714"/>
                <a:gd name="T97" fmla="*/ 1774 h 1901"/>
                <a:gd name="T98" fmla="*/ 358 w 3714"/>
                <a:gd name="T99" fmla="*/ 1748 h 1901"/>
                <a:gd name="T100" fmla="*/ 283 w 3714"/>
                <a:gd name="T101" fmla="*/ 1720 h 1901"/>
                <a:gd name="T102" fmla="*/ 212 w 3714"/>
                <a:gd name="T103" fmla="*/ 1690 h 1901"/>
                <a:gd name="T104" fmla="*/ 140 w 3714"/>
                <a:gd name="T105" fmla="*/ 1657 h 1901"/>
                <a:gd name="T106" fmla="*/ 69 w 3714"/>
                <a:gd name="T107" fmla="*/ 1623 h 1901"/>
                <a:gd name="T108" fmla="*/ 0 w 3714"/>
                <a:gd name="T109" fmla="*/ 1586 h 1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714" h="1901">
                  <a:moveTo>
                    <a:pt x="3714" y="0"/>
                  </a:moveTo>
                  <a:lnTo>
                    <a:pt x="3682" y="102"/>
                  </a:lnTo>
                  <a:lnTo>
                    <a:pt x="3646" y="203"/>
                  </a:lnTo>
                  <a:lnTo>
                    <a:pt x="3606" y="301"/>
                  </a:lnTo>
                  <a:lnTo>
                    <a:pt x="3564" y="398"/>
                  </a:lnTo>
                  <a:lnTo>
                    <a:pt x="3516" y="491"/>
                  </a:lnTo>
                  <a:lnTo>
                    <a:pt x="3466" y="583"/>
                  </a:lnTo>
                  <a:lnTo>
                    <a:pt x="3412" y="673"/>
                  </a:lnTo>
                  <a:lnTo>
                    <a:pt x="3355" y="760"/>
                  </a:lnTo>
                  <a:lnTo>
                    <a:pt x="3295" y="846"/>
                  </a:lnTo>
                  <a:lnTo>
                    <a:pt x="3232" y="928"/>
                  </a:lnTo>
                  <a:lnTo>
                    <a:pt x="3165" y="1008"/>
                  </a:lnTo>
                  <a:lnTo>
                    <a:pt x="3096" y="1085"/>
                  </a:lnTo>
                  <a:lnTo>
                    <a:pt x="3023" y="1159"/>
                  </a:lnTo>
                  <a:lnTo>
                    <a:pt x="2949" y="1229"/>
                  </a:lnTo>
                  <a:lnTo>
                    <a:pt x="2870" y="1297"/>
                  </a:lnTo>
                  <a:lnTo>
                    <a:pt x="2791" y="1363"/>
                  </a:lnTo>
                  <a:lnTo>
                    <a:pt x="2708" y="1424"/>
                  </a:lnTo>
                  <a:lnTo>
                    <a:pt x="2623" y="1483"/>
                  </a:lnTo>
                  <a:lnTo>
                    <a:pt x="2535" y="1538"/>
                  </a:lnTo>
                  <a:lnTo>
                    <a:pt x="2445" y="1590"/>
                  </a:lnTo>
                  <a:lnTo>
                    <a:pt x="2353" y="1637"/>
                  </a:lnTo>
                  <a:lnTo>
                    <a:pt x="2259" y="1682"/>
                  </a:lnTo>
                  <a:lnTo>
                    <a:pt x="2163" y="1722"/>
                  </a:lnTo>
                  <a:lnTo>
                    <a:pt x="2066" y="1759"/>
                  </a:lnTo>
                  <a:lnTo>
                    <a:pt x="1966" y="1791"/>
                  </a:lnTo>
                  <a:lnTo>
                    <a:pt x="1865" y="1820"/>
                  </a:lnTo>
                  <a:lnTo>
                    <a:pt x="1762" y="1845"/>
                  </a:lnTo>
                  <a:lnTo>
                    <a:pt x="1657" y="1864"/>
                  </a:lnTo>
                  <a:lnTo>
                    <a:pt x="1552" y="1881"/>
                  </a:lnTo>
                  <a:lnTo>
                    <a:pt x="1444" y="1892"/>
                  </a:lnTo>
                  <a:lnTo>
                    <a:pt x="1335" y="1898"/>
                  </a:lnTo>
                  <a:lnTo>
                    <a:pt x="1226" y="1901"/>
                  </a:lnTo>
                  <a:lnTo>
                    <a:pt x="1185" y="1901"/>
                  </a:lnTo>
                  <a:lnTo>
                    <a:pt x="1143" y="1900"/>
                  </a:lnTo>
                  <a:lnTo>
                    <a:pt x="1102" y="1898"/>
                  </a:lnTo>
                  <a:lnTo>
                    <a:pt x="1061" y="1896"/>
                  </a:lnTo>
                  <a:lnTo>
                    <a:pt x="1020" y="1893"/>
                  </a:lnTo>
                  <a:lnTo>
                    <a:pt x="980" y="1889"/>
                  </a:lnTo>
                  <a:lnTo>
                    <a:pt x="939" y="1884"/>
                  </a:lnTo>
                  <a:lnTo>
                    <a:pt x="900" y="1881"/>
                  </a:lnTo>
                  <a:lnTo>
                    <a:pt x="859" y="1874"/>
                  </a:lnTo>
                  <a:lnTo>
                    <a:pt x="819" y="1869"/>
                  </a:lnTo>
                  <a:lnTo>
                    <a:pt x="779" y="1861"/>
                  </a:lnTo>
                  <a:lnTo>
                    <a:pt x="740" y="1855"/>
                  </a:lnTo>
                  <a:lnTo>
                    <a:pt x="661" y="1838"/>
                  </a:lnTo>
                  <a:lnTo>
                    <a:pt x="584" y="1819"/>
                  </a:lnTo>
                  <a:lnTo>
                    <a:pt x="508" y="1797"/>
                  </a:lnTo>
                  <a:lnTo>
                    <a:pt x="432" y="1774"/>
                  </a:lnTo>
                  <a:lnTo>
                    <a:pt x="358" y="1748"/>
                  </a:lnTo>
                  <a:lnTo>
                    <a:pt x="283" y="1720"/>
                  </a:lnTo>
                  <a:lnTo>
                    <a:pt x="212" y="1690"/>
                  </a:lnTo>
                  <a:lnTo>
                    <a:pt x="140" y="1657"/>
                  </a:lnTo>
                  <a:lnTo>
                    <a:pt x="69" y="1623"/>
                  </a:lnTo>
                  <a:lnTo>
                    <a:pt x="0" y="1586"/>
                  </a:lnTo>
                </a:path>
              </a:pathLst>
            </a:custGeom>
            <a:noFill/>
            <a:ln w="38100">
              <a:solidFill>
                <a:schemeClr val="accent4">
                  <a:alpha val="66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53" name="Freeform 65">
              <a:extLst>
                <a:ext uri="{FF2B5EF4-FFF2-40B4-BE49-F238E27FC236}">
                  <a16:creationId xmlns:a16="http://schemas.microsoft.com/office/drawing/2014/main" id="{EE5D9413-6697-4393-820E-E03F9A6AC739}"/>
                </a:ext>
              </a:extLst>
            </p:cNvPr>
            <p:cNvSpPr>
              <a:spLocks/>
            </p:cNvSpPr>
            <p:nvPr/>
          </p:nvSpPr>
          <p:spPr bwMode="auto">
            <a:xfrm>
              <a:off x="5761038" y="2136776"/>
              <a:ext cx="1687513" cy="1185863"/>
            </a:xfrm>
            <a:custGeom>
              <a:avLst/>
              <a:gdLst>
                <a:gd name="T0" fmla="*/ 0 w 3189"/>
                <a:gd name="T1" fmla="*/ 76 h 2243"/>
                <a:gd name="T2" fmla="*/ 75 w 3189"/>
                <a:gd name="T3" fmla="*/ 58 h 2243"/>
                <a:gd name="T4" fmla="*/ 152 w 3189"/>
                <a:gd name="T5" fmla="*/ 42 h 2243"/>
                <a:gd name="T6" fmla="*/ 229 w 3189"/>
                <a:gd name="T7" fmla="*/ 29 h 2243"/>
                <a:gd name="T8" fmla="*/ 307 w 3189"/>
                <a:gd name="T9" fmla="*/ 19 h 2243"/>
                <a:gd name="T10" fmla="*/ 387 w 3189"/>
                <a:gd name="T11" fmla="*/ 10 h 2243"/>
                <a:gd name="T12" fmla="*/ 466 w 3189"/>
                <a:gd name="T13" fmla="*/ 5 h 2243"/>
                <a:gd name="T14" fmla="*/ 546 w 3189"/>
                <a:gd name="T15" fmla="*/ 1 h 2243"/>
                <a:gd name="T16" fmla="*/ 626 w 3189"/>
                <a:gd name="T17" fmla="*/ 0 h 2243"/>
                <a:gd name="T18" fmla="*/ 747 w 3189"/>
                <a:gd name="T19" fmla="*/ 3 h 2243"/>
                <a:gd name="T20" fmla="*/ 866 w 3189"/>
                <a:gd name="T21" fmla="*/ 12 h 2243"/>
                <a:gd name="T22" fmla="*/ 984 w 3189"/>
                <a:gd name="T23" fmla="*/ 26 h 2243"/>
                <a:gd name="T24" fmla="*/ 1099 w 3189"/>
                <a:gd name="T25" fmla="*/ 45 h 2243"/>
                <a:gd name="T26" fmla="*/ 1213 w 3189"/>
                <a:gd name="T27" fmla="*/ 69 h 2243"/>
                <a:gd name="T28" fmla="*/ 1326 w 3189"/>
                <a:gd name="T29" fmla="*/ 97 h 2243"/>
                <a:gd name="T30" fmla="*/ 1436 w 3189"/>
                <a:gd name="T31" fmla="*/ 132 h 2243"/>
                <a:gd name="T32" fmla="*/ 1545 w 3189"/>
                <a:gd name="T33" fmla="*/ 172 h 2243"/>
                <a:gd name="T34" fmla="*/ 1650 w 3189"/>
                <a:gd name="T35" fmla="*/ 215 h 2243"/>
                <a:gd name="T36" fmla="*/ 1754 w 3189"/>
                <a:gd name="T37" fmla="*/ 264 h 2243"/>
                <a:gd name="T38" fmla="*/ 1855 w 3189"/>
                <a:gd name="T39" fmla="*/ 317 h 2243"/>
                <a:gd name="T40" fmla="*/ 1954 w 3189"/>
                <a:gd name="T41" fmla="*/ 374 h 2243"/>
                <a:gd name="T42" fmla="*/ 2049 w 3189"/>
                <a:gd name="T43" fmla="*/ 436 h 2243"/>
                <a:gd name="T44" fmla="*/ 2142 w 3189"/>
                <a:gd name="T45" fmla="*/ 501 h 2243"/>
                <a:gd name="T46" fmla="*/ 2232 w 3189"/>
                <a:gd name="T47" fmla="*/ 572 h 2243"/>
                <a:gd name="T48" fmla="*/ 2319 w 3189"/>
                <a:gd name="T49" fmla="*/ 645 h 2243"/>
                <a:gd name="T50" fmla="*/ 2402 w 3189"/>
                <a:gd name="T51" fmla="*/ 722 h 2243"/>
                <a:gd name="T52" fmla="*/ 2483 w 3189"/>
                <a:gd name="T53" fmla="*/ 802 h 2243"/>
                <a:gd name="T54" fmla="*/ 2560 w 3189"/>
                <a:gd name="T55" fmla="*/ 887 h 2243"/>
                <a:gd name="T56" fmla="*/ 2633 w 3189"/>
                <a:gd name="T57" fmla="*/ 974 h 2243"/>
                <a:gd name="T58" fmla="*/ 2702 w 3189"/>
                <a:gd name="T59" fmla="*/ 1065 h 2243"/>
                <a:gd name="T60" fmla="*/ 2768 w 3189"/>
                <a:gd name="T61" fmla="*/ 1159 h 2243"/>
                <a:gd name="T62" fmla="*/ 2830 w 3189"/>
                <a:gd name="T63" fmla="*/ 1256 h 2243"/>
                <a:gd name="T64" fmla="*/ 2888 w 3189"/>
                <a:gd name="T65" fmla="*/ 1356 h 2243"/>
                <a:gd name="T66" fmla="*/ 2941 w 3189"/>
                <a:gd name="T67" fmla="*/ 1459 h 2243"/>
                <a:gd name="T68" fmla="*/ 2991 w 3189"/>
                <a:gd name="T69" fmla="*/ 1564 h 2243"/>
                <a:gd name="T70" fmla="*/ 3035 w 3189"/>
                <a:gd name="T71" fmla="*/ 1671 h 2243"/>
                <a:gd name="T72" fmla="*/ 3076 w 3189"/>
                <a:gd name="T73" fmla="*/ 1782 h 2243"/>
                <a:gd name="T74" fmla="*/ 3111 w 3189"/>
                <a:gd name="T75" fmla="*/ 1893 h 2243"/>
                <a:gd name="T76" fmla="*/ 3143 w 3189"/>
                <a:gd name="T77" fmla="*/ 2008 h 2243"/>
                <a:gd name="T78" fmla="*/ 3169 w 3189"/>
                <a:gd name="T79" fmla="*/ 2124 h 2243"/>
                <a:gd name="T80" fmla="*/ 3189 w 3189"/>
                <a:gd name="T81" fmla="*/ 2243 h 2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189" h="2243">
                  <a:moveTo>
                    <a:pt x="0" y="76"/>
                  </a:moveTo>
                  <a:lnTo>
                    <a:pt x="75" y="58"/>
                  </a:lnTo>
                  <a:lnTo>
                    <a:pt x="152" y="42"/>
                  </a:lnTo>
                  <a:lnTo>
                    <a:pt x="229" y="29"/>
                  </a:lnTo>
                  <a:lnTo>
                    <a:pt x="307" y="19"/>
                  </a:lnTo>
                  <a:lnTo>
                    <a:pt x="387" y="10"/>
                  </a:lnTo>
                  <a:lnTo>
                    <a:pt x="466" y="5"/>
                  </a:lnTo>
                  <a:lnTo>
                    <a:pt x="546" y="1"/>
                  </a:lnTo>
                  <a:lnTo>
                    <a:pt x="626" y="0"/>
                  </a:lnTo>
                  <a:lnTo>
                    <a:pt x="747" y="3"/>
                  </a:lnTo>
                  <a:lnTo>
                    <a:pt x="866" y="12"/>
                  </a:lnTo>
                  <a:lnTo>
                    <a:pt x="984" y="26"/>
                  </a:lnTo>
                  <a:lnTo>
                    <a:pt x="1099" y="45"/>
                  </a:lnTo>
                  <a:lnTo>
                    <a:pt x="1213" y="69"/>
                  </a:lnTo>
                  <a:lnTo>
                    <a:pt x="1326" y="97"/>
                  </a:lnTo>
                  <a:lnTo>
                    <a:pt x="1436" y="132"/>
                  </a:lnTo>
                  <a:lnTo>
                    <a:pt x="1545" y="172"/>
                  </a:lnTo>
                  <a:lnTo>
                    <a:pt x="1650" y="215"/>
                  </a:lnTo>
                  <a:lnTo>
                    <a:pt x="1754" y="264"/>
                  </a:lnTo>
                  <a:lnTo>
                    <a:pt x="1855" y="317"/>
                  </a:lnTo>
                  <a:lnTo>
                    <a:pt x="1954" y="374"/>
                  </a:lnTo>
                  <a:lnTo>
                    <a:pt x="2049" y="436"/>
                  </a:lnTo>
                  <a:lnTo>
                    <a:pt x="2142" y="501"/>
                  </a:lnTo>
                  <a:lnTo>
                    <a:pt x="2232" y="572"/>
                  </a:lnTo>
                  <a:lnTo>
                    <a:pt x="2319" y="645"/>
                  </a:lnTo>
                  <a:lnTo>
                    <a:pt x="2402" y="722"/>
                  </a:lnTo>
                  <a:lnTo>
                    <a:pt x="2483" y="802"/>
                  </a:lnTo>
                  <a:lnTo>
                    <a:pt x="2560" y="887"/>
                  </a:lnTo>
                  <a:lnTo>
                    <a:pt x="2633" y="974"/>
                  </a:lnTo>
                  <a:lnTo>
                    <a:pt x="2702" y="1065"/>
                  </a:lnTo>
                  <a:lnTo>
                    <a:pt x="2768" y="1159"/>
                  </a:lnTo>
                  <a:lnTo>
                    <a:pt x="2830" y="1256"/>
                  </a:lnTo>
                  <a:lnTo>
                    <a:pt x="2888" y="1356"/>
                  </a:lnTo>
                  <a:lnTo>
                    <a:pt x="2941" y="1459"/>
                  </a:lnTo>
                  <a:lnTo>
                    <a:pt x="2991" y="1564"/>
                  </a:lnTo>
                  <a:lnTo>
                    <a:pt x="3035" y="1671"/>
                  </a:lnTo>
                  <a:lnTo>
                    <a:pt x="3076" y="1782"/>
                  </a:lnTo>
                  <a:lnTo>
                    <a:pt x="3111" y="1893"/>
                  </a:lnTo>
                  <a:lnTo>
                    <a:pt x="3143" y="2008"/>
                  </a:lnTo>
                  <a:lnTo>
                    <a:pt x="3169" y="2124"/>
                  </a:lnTo>
                  <a:lnTo>
                    <a:pt x="3189" y="2243"/>
                  </a:lnTo>
                </a:path>
              </a:pathLst>
            </a:custGeom>
            <a:noFill/>
            <a:ln w="38100">
              <a:solidFill>
                <a:schemeClr val="accent4">
                  <a:alpha val="66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54" name="Freeform 67">
              <a:extLst>
                <a:ext uri="{FF2B5EF4-FFF2-40B4-BE49-F238E27FC236}">
                  <a16:creationId xmlns:a16="http://schemas.microsoft.com/office/drawing/2014/main" id="{6B95FBE0-A2EE-4FE6-B05B-043946DC4633}"/>
                </a:ext>
              </a:extLst>
            </p:cNvPr>
            <p:cNvSpPr>
              <a:spLocks/>
            </p:cNvSpPr>
            <p:nvPr/>
          </p:nvSpPr>
          <p:spPr bwMode="auto">
            <a:xfrm>
              <a:off x="5778501" y="3841751"/>
              <a:ext cx="1725613" cy="1184275"/>
            </a:xfrm>
            <a:custGeom>
              <a:avLst/>
              <a:gdLst>
                <a:gd name="T0" fmla="*/ 3261 w 3261"/>
                <a:gd name="T1" fmla="*/ 0 h 2237"/>
                <a:gd name="T2" fmla="*/ 3235 w 3261"/>
                <a:gd name="T3" fmla="*/ 120 h 2237"/>
                <a:gd name="T4" fmla="*/ 3204 w 3261"/>
                <a:gd name="T5" fmla="*/ 236 h 2237"/>
                <a:gd name="T6" fmla="*/ 3168 w 3261"/>
                <a:gd name="T7" fmla="*/ 352 h 2237"/>
                <a:gd name="T8" fmla="*/ 3129 w 3261"/>
                <a:gd name="T9" fmla="*/ 463 h 2237"/>
                <a:gd name="T10" fmla="*/ 3084 w 3261"/>
                <a:gd name="T11" fmla="*/ 573 h 2237"/>
                <a:gd name="T12" fmla="*/ 3034 w 3261"/>
                <a:gd name="T13" fmla="*/ 681 h 2237"/>
                <a:gd name="T14" fmla="*/ 2981 w 3261"/>
                <a:gd name="T15" fmla="*/ 786 h 2237"/>
                <a:gd name="T16" fmla="*/ 2924 w 3261"/>
                <a:gd name="T17" fmla="*/ 889 h 2237"/>
                <a:gd name="T18" fmla="*/ 2862 w 3261"/>
                <a:gd name="T19" fmla="*/ 989 h 2237"/>
                <a:gd name="T20" fmla="*/ 2797 w 3261"/>
                <a:gd name="T21" fmla="*/ 1085 h 2237"/>
                <a:gd name="T22" fmla="*/ 2728 w 3261"/>
                <a:gd name="T23" fmla="*/ 1178 h 2237"/>
                <a:gd name="T24" fmla="*/ 2655 w 3261"/>
                <a:gd name="T25" fmla="*/ 1269 h 2237"/>
                <a:gd name="T26" fmla="*/ 2578 w 3261"/>
                <a:gd name="T27" fmla="*/ 1356 h 2237"/>
                <a:gd name="T28" fmla="*/ 2497 w 3261"/>
                <a:gd name="T29" fmla="*/ 1440 h 2237"/>
                <a:gd name="T30" fmla="*/ 2414 w 3261"/>
                <a:gd name="T31" fmla="*/ 1520 h 2237"/>
                <a:gd name="T32" fmla="*/ 2328 w 3261"/>
                <a:gd name="T33" fmla="*/ 1597 h 2237"/>
                <a:gd name="T34" fmla="*/ 2238 w 3261"/>
                <a:gd name="T35" fmla="*/ 1670 h 2237"/>
                <a:gd name="T36" fmla="*/ 2145 w 3261"/>
                <a:gd name="T37" fmla="*/ 1740 h 2237"/>
                <a:gd name="T38" fmla="*/ 2050 w 3261"/>
                <a:gd name="T39" fmla="*/ 1805 h 2237"/>
                <a:gd name="T40" fmla="*/ 1951 w 3261"/>
                <a:gd name="T41" fmla="*/ 1866 h 2237"/>
                <a:gd name="T42" fmla="*/ 1850 w 3261"/>
                <a:gd name="T43" fmla="*/ 1923 h 2237"/>
                <a:gd name="T44" fmla="*/ 1746 w 3261"/>
                <a:gd name="T45" fmla="*/ 1975 h 2237"/>
                <a:gd name="T46" fmla="*/ 1640 w 3261"/>
                <a:gd name="T47" fmla="*/ 2024 h 2237"/>
                <a:gd name="T48" fmla="*/ 1532 w 3261"/>
                <a:gd name="T49" fmla="*/ 2068 h 2237"/>
                <a:gd name="T50" fmla="*/ 1421 w 3261"/>
                <a:gd name="T51" fmla="*/ 2106 h 2237"/>
                <a:gd name="T52" fmla="*/ 1309 w 3261"/>
                <a:gd name="T53" fmla="*/ 2139 h 2237"/>
                <a:gd name="T54" fmla="*/ 1194 w 3261"/>
                <a:gd name="T55" fmla="*/ 2169 h 2237"/>
                <a:gd name="T56" fmla="*/ 1077 w 3261"/>
                <a:gd name="T57" fmla="*/ 2193 h 2237"/>
                <a:gd name="T58" fmla="*/ 959 w 3261"/>
                <a:gd name="T59" fmla="*/ 2213 h 2237"/>
                <a:gd name="T60" fmla="*/ 839 w 3261"/>
                <a:gd name="T61" fmla="*/ 2227 h 2237"/>
                <a:gd name="T62" fmla="*/ 718 w 3261"/>
                <a:gd name="T63" fmla="*/ 2234 h 2237"/>
                <a:gd name="T64" fmla="*/ 595 w 3261"/>
                <a:gd name="T65" fmla="*/ 2237 h 2237"/>
                <a:gd name="T66" fmla="*/ 519 w 3261"/>
                <a:gd name="T67" fmla="*/ 2236 h 2237"/>
                <a:gd name="T68" fmla="*/ 443 w 3261"/>
                <a:gd name="T69" fmla="*/ 2233 h 2237"/>
                <a:gd name="T70" fmla="*/ 367 w 3261"/>
                <a:gd name="T71" fmla="*/ 2228 h 2237"/>
                <a:gd name="T72" fmla="*/ 292 w 3261"/>
                <a:gd name="T73" fmla="*/ 2220 h 2237"/>
                <a:gd name="T74" fmla="*/ 217 w 3261"/>
                <a:gd name="T75" fmla="*/ 2210 h 2237"/>
                <a:gd name="T76" fmla="*/ 144 w 3261"/>
                <a:gd name="T77" fmla="*/ 2198 h 2237"/>
                <a:gd name="T78" fmla="*/ 71 w 3261"/>
                <a:gd name="T79" fmla="*/ 2186 h 2237"/>
                <a:gd name="T80" fmla="*/ 0 w 3261"/>
                <a:gd name="T81" fmla="*/ 2170 h 2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261" h="2237">
                  <a:moveTo>
                    <a:pt x="3261" y="0"/>
                  </a:moveTo>
                  <a:lnTo>
                    <a:pt x="3235" y="120"/>
                  </a:lnTo>
                  <a:lnTo>
                    <a:pt x="3204" y="236"/>
                  </a:lnTo>
                  <a:lnTo>
                    <a:pt x="3168" y="352"/>
                  </a:lnTo>
                  <a:lnTo>
                    <a:pt x="3129" y="463"/>
                  </a:lnTo>
                  <a:lnTo>
                    <a:pt x="3084" y="573"/>
                  </a:lnTo>
                  <a:lnTo>
                    <a:pt x="3034" y="681"/>
                  </a:lnTo>
                  <a:lnTo>
                    <a:pt x="2981" y="786"/>
                  </a:lnTo>
                  <a:lnTo>
                    <a:pt x="2924" y="889"/>
                  </a:lnTo>
                  <a:lnTo>
                    <a:pt x="2862" y="989"/>
                  </a:lnTo>
                  <a:lnTo>
                    <a:pt x="2797" y="1085"/>
                  </a:lnTo>
                  <a:lnTo>
                    <a:pt x="2728" y="1178"/>
                  </a:lnTo>
                  <a:lnTo>
                    <a:pt x="2655" y="1269"/>
                  </a:lnTo>
                  <a:lnTo>
                    <a:pt x="2578" y="1356"/>
                  </a:lnTo>
                  <a:lnTo>
                    <a:pt x="2497" y="1440"/>
                  </a:lnTo>
                  <a:lnTo>
                    <a:pt x="2414" y="1520"/>
                  </a:lnTo>
                  <a:lnTo>
                    <a:pt x="2328" y="1597"/>
                  </a:lnTo>
                  <a:lnTo>
                    <a:pt x="2238" y="1670"/>
                  </a:lnTo>
                  <a:lnTo>
                    <a:pt x="2145" y="1740"/>
                  </a:lnTo>
                  <a:lnTo>
                    <a:pt x="2050" y="1805"/>
                  </a:lnTo>
                  <a:lnTo>
                    <a:pt x="1951" y="1866"/>
                  </a:lnTo>
                  <a:lnTo>
                    <a:pt x="1850" y="1923"/>
                  </a:lnTo>
                  <a:lnTo>
                    <a:pt x="1746" y="1975"/>
                  </a:lnTo>
                  <a:lnTo>
                    <a:pt x="1640" y="2024"/>
                  </a:lnTo>
                  <a:lnTo>
                    <a:pt x="1532" y="2068"/>
                  </a:lnTo>
                  <a:lnTo>
                    <a:pt x="1421" y="2106"/>
                  </a:lnTo>
                  <a:lnTo>
                    <a:pt x="1309" y="2139"/>
                  </a:lnTo>
                  <a:lnTo>
                    <a:pt x="1194" y="2169"/>
                  </a:lnTo>
                  <a:lnTo>
                    <a:pt x="1077" y="2193"/>
                  </a:lnTo>
                  <a:lnTo>
                    <a:pt x="959" y="2213"/>
                  </a:lnTo>
                  <a:lnTo>
                    <a:pt x="839" y="2227"/>
                  </a:lnTo>
                  <a:lnTo>
                    <a:pt x="718" y="2234"/>
                  </a:lnTo>
                  <a:lnTo>
                    <a:pt x="595" y="2237"/>
                  </a:lnTo>
                  <a:lnTo>
                    <a:pt x="519" y="2236"/>
                  </a:lnTo>
                  <a:lnTo>
                    <a:pt x="443" y="2233"/>
                  </a:lnTo>
                  <a:lnTo>
                    <a:pt x="367" y="2228"/>
                  </a:lnTo>
                  <a:lnTo>
                    <a:pt x="292" y="2220"/>
                  </a:lnTo>
                  <a:lnTo>
                    <a:pt x="217" y="2210"/>
                  </a:lnTo>
                  <a:lnTo>
                    <a:pt x="144" y="2198"/>
                  </a:lnTo>
                  <a:lnTo>
                    <a:pt x="71" y="2186"/>
                  </a:lnTo>
                  <a:lnTo>
                    <a:pt x="0" y="2170"/>
                  </a:lnTo>
                </a:path>
              </a:pathLst>
            </a:custGeom>
            <a:noFill/>
            <a:ln w="38100">
              <a:solidFill>
                <a:schemeClr val="accent4">
                  <a:alpha val="66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55" name="Freeform 68">
              <a:extLst>
                <a:ext uri="{FF2B5EF4-FFF2-40B4-BE49-F238E27FC236}">
                  <a16:creationId xmlns:a16="http://schemas.microsoft.com/office/drawing/2014/main" id="{46BF39BC-EFD3-43A0-BDD1-4CCFA656CEA8}"/>
                </a:ext>
              </a:extLst>
            </p:cNvPr>
            <p:cNvSpPr>
              <a:spLocks/>
            </p:cNvSpPr>
            <p:nvPr/>
          </p:nvSpPr>
          <p:spPr bwMode="auto">
            <a:xfrm>
              <a:off x="5402263" y="2068513"/>
              <a:ext cx="2066925" cy="1042988"/>
            </a:xfrm>
            <a:custGeom>
              <a:avLst/>
              <a:gdLst>
                <a:gd name="T0" fmla="*/ 36 w 3904"/>
                <a:gd name="T1" fmla="*/ 322 h 1971"/>
                <a:gd name="T2" fmla="*/ 110 w 3904"/>
                <a:gd name="T3" fmla="*/ 283 h 1971"/>
                <a:gd name="T4" fmla="*/ 186 w 3904"/>
                <a:gd name="T5" fmla="*/ 246 h 1971"/>
                <a:gd name="T6" fmla="*/ 261 w 3904"/>
                <a:gd name="T7" fmla="*/ 213 h 1971"/>
                <a:gd name="T8" fmla="*/ 340 w 3904"/>
                <a:gd name="T9" fmla="*/ 181 h 1971"/>
                <a:gd name="T10" fmla="*/ 419 w 3904"/>
                <a:gd name="T11" fmla="*/ 151 h 1971"/>
                <a:gd name="T12" fmla="*/ 498 w 3904"/>
                <a:gd name="T13" fmla="*/ 124 h 1971"/>
                <a:gd name="T14" fmla="*/ 579 w 3904"/>
                <a:gd name="T15" fmla="*/ 100 h 1971"/>
                <a:gd name="T16" fmla="*/ 661 w 3904"/>
                <a:gd name="T17" fmla="*/ 78 h 1971"/>
                <a:gd name="T18" fmla="*/ 744 w 3904"/>
                <a:gd name="T19" fmla="*/ 59 h 1971"/>
                <a:gd name="T20" fmla="*/ 828 w 3904"/>
                <a:gd name="T21" fmla="*/ 42 h 1971"/>
                <a:gd name="T22" fmla="*/ 912 w 3904"/>
                <a:gd name="T23" fmla="*/ 28 h 1971"/>
                <a:gd name="T24" fmla="*/ 998 w 3904"/>
                <a:gd name="T25" fmla="*/ 17 h 1971"/>
                <a:gd name="T26" fmla="*/ 1085 w 3904"/>
                <a:gd name="T27" fmla="*/ 9 h 1971"/>
                <a:gd name="T28" fmla="*/ 1172 w 3904"/>
                <a:gd name="T29" fmla="*/ 3 h 1971"/>
                <a:gd name="T30" fmla="*/ 1260 w 3904"/>
                <a:gd name="T31" fmla="*/ 0 h 1971"/>
                <a:gd name="T32" fmla="*/ 1418 w 3904"/>
                <a:gd name="T33" fmla="*/ 3 h 1971"/>
                <a:gd name="T34" fmla="*/ 1643 w 3904"/>
                <a:gd name="T35" fmla="*/ 22 h 1971"/>
                <a:gd name="T36" fmla="*/ 1861 w 3904"/>
                <a:gd name="T37" fmla="*/ 59 h 1971"/>
                <a:gd name="T38" fmla="*/ 2073 w 3904"/>
                <a:gd name="T39" fmla="*/ 114 h 1971"/>
                <a:gd name="T40" fmla="*/ 2280 w 3904"/>
                <a:gd name="T41" fmla="*/ 186 h 1971"/>
                <a:gd name="T42" fmla="*/ 2477 w 3904"/>
                <a:gd name="T43" fmla="*/ 273 h 1971"/>
                <a:gd name="T44" fmla="*/ 2667 w 3904"/>
                <a:gd name="T45" fmla="*/ 377 h 1971"/>
                <a:gd name="T46" fmla="*/ 2847 w 3904"/>
                <a:gd name="T47" fmla="*/ 494 h 1971"/>
                <a:gd name="T48" fmla="*/ 3018 w 3904"/>
                <a:gd name="T49" fmla="*/ 626 h 1971"/>
                <a:gd name="T50" fmla="*/ 3178 w 3904"/>
                <a:gd name="T51" fmla="*/ 769 h 1971"/>
                <a:gd name="T52" fmla="*/ 3325 w 3904"/>
                <a:gd name="T53" fmla="*/ 925 h 1971"/>
                <a:gd name="T54" fmla="*/ 3462 w 3904"/>
                <a:gd name="T55" fmla="*/ 1093 h 1971"/>
                <a:gd name="T56" fmla="*/ 3585 w 3904"/>
                <a:gd name="T57" fmla="*/ 1273 h 1971"/>
                <a:gd name="T58" fmla="*/ 3694 w 3904"/>
                <a:gd name="T59" fmla="*/ 1461 h 1971"/>
                <a:gd name="T60" fmla="*/ 3790 w 3904"/>
                <a:gd name="T61" fmla="*/ 1659 h 1971"/>
                <a:gd name="T62" fmla="*/ 3870 w 3904"/>
                <a:gd name="T63" fmla="*/ 1865 h 1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904" h="1971">
                  <a:moveTo>
                    <a:pt x="0" y="342"/>
                  </a:moveTo>
                  <a:lnTo>
                    <a:pt x="36" y="322"/>
                  </a:lnTo>
                  <a:lnTo>
                    <a:pt x="73" y="303"/>
                  </a:lnTo>
                  <a:lnTo>
                    <a:pt x="110" y="283"/>
                  </a:lnTo>
                  <a:lnTo>
                    <a:pt x="147" y="264"/>
                  </a:lnTo>
                  <a:lnTo>
                    <a:pt x="186" y="246"/>
                  </a:lnTo>
                  <a:lnTo>
                    <a:pt x="224" y="230"/>
                  </a:lnTo>
                  <a:lnTo>
                    <a:pt x="261" y="213"/>
                  </a:lnTo>
                  <a:lnTo>
                    <a:pt x="301" y="196"/>
                  </a:lnTo>
                  <a:lnTo>
                    <a:pt x="340" y="181"/>
                  </a:lnTo>
                  <a:lnTo>
                    <a:pt x="379" y="165"/>
                  </a:lnTo>
                  <a:lnTo>
                    <a:pt x="419" y="151"/>
                  </a:lnTo>
                  <a:lnTo>
                    <a:pt x="459" y="137"/>
                  </a:lnTo>
                  <a:lnTo>
                    <a:pt x="498" y="124"/>
                  </a:lnTo>
                  <a:lnTo>
                    <a:pt x="538" y="112"/>
                  </a:lnTo>
                  <a:lnTo>
                    <a:pt x="579" y="100"/>
                  </a:lnTo>
                  <a:lnTo>
                    <a:pt x="620" y="89"/>
                  </a:lnTo>
                  <a:lnTo>
                    <a:pt x="661" y="78"/>
                  </a:lnTo>
                  <a:lnTo>
                    <a:pt x="702" y="68"/>
                  </a:lnTo>
                  <a:lnTo>
                    <a:pt x="744" y="59"/>
                  </a:lnTo>
                  <a:lnTo>
                    <a:pt x="785" y="50"/>
                  </a:lnTo>
                  <a:lnTo>
                    <a:pt x="828" y="42"/>
                  </a:lnTo>
                  <a:lnTo>
                    <a:pt x="870" y="35"/>
                  </a:lnTo>
                  <a:lnTo>
                    <a:pt x="912" y="28"/>
                  </a:lnTo>
                  <a:lnTo>
                    <a:pt x="956" y="22"/>
                  </a:lnTo>
                  <a:lnTo>
                    <a:pt x="998" y="17"/>
                  </a:lnTo>
                  <a:lnTo>
                    <a:pt x="1042" y="13"/>
                  </a:lnTo>
                  <a:lnTo>
                    <a:pt x="1085" y="9"/>
                  </a:lnTo>
                  <a:lnTo>
                    <a:pt x="1129" y="5"/>
                  </a:lnTo>
                  <a:lnTo>
                    <a:pt x="1172" y="3"/>
                  </a:lnTo>
                  <a:lnTo>
                    <a:pt x="1216" y="1"/>
                  </a:lnTo>
                  <a:lnTo>
                    <a:pt x="1260" y="0"/>
                  </a:lnTo>
                  <a:lnTo>
                    <a:pt x="1304" y="0"/>
                  </a:lnTo>
                  <a:lnTo>
                    <a:pt x="1418" y="3"/>
                  </a:lnTo>
                  <a:lnTo>
                    <a:pt x="1531" y="9"/>
                  </a:lnTo>
                  <a:lnTo>
                    <a:pt x="1643" y="22"/>
                  </a:lnTo>
                  <a:lnTo>
                    <a:pt x="1753" y="39"/>
                  </a:lnTo>
                  <a:lnTo>
                    <a:pt x="1861" y="59"/>
                  </a:lnTo>
                  <a:lnTo>
                    <a:pt x="1968" y="85"/>
                  </a:lnTo>
                  <a:lnTo>
                    <a:pt x="2073" y="114"/>
                  </a:lnTo>
                  <a:lnTo>
                    <a:pt x="2177" y="147"/>
                  </a:lnTo>
                  <a:lnTo>
                    <a:pt x="2280" y="186"/>
                  </a:lnTo>
                  <a:lnTo>
                    <a:pt x="2380" y="228"/>
                  </a:lnTo>
                  <a:lnTo>
                    <a:pt x="2477" y="273"/>
                  </a:lnTo>
                  <a:lnTo>
                    <a:pt x="2573" y="323"/>
                  </a:lnTo>
                  <a:lnTo>
                    <a:pt x="2667" y="377"/>
                  </a:lnTo>
                  <a:lnTo>
                    <a:pt x="2758" y="433"/>
                  </a:lnTo>
                  <a:lnTo>
                    <a:pt x="2847" y="494"/>
                  </a:lnTo>
                  <a:lnTo>
                    <a:pt x="2933" y="558"/>
                  </a:lnTo>
                  <a:lnTo>
                    <a:pt x="3018" y="626"/>
                  </a:lnTo>
                  <a:lnTo>
                    <a:pt x="3098" y="696"/>
                  </a:lnTo>
                  <a:lnTo>
                    <a:pt x="3178" y="769"/>
                  </a:lnTo>
                  <a:lnTo>
                    <a:pt x="3253" y="846"/>
                  </a:lnTo>
                  <a:lnTo>
                    <a:pt x="3325" y="925"/>
                  </a:lnTo>
                  <a:lnTo>
                    <a:pt x="3396" y="1009"/>
                  </a:lnTo>
                  <a:lnTo>
                    <a:pt x="3462" y="1093"/>
                  </a:lnTo>
                  <a:lnTo>
                    <a:pt x="3525" y="1182"/>
                  </a:lnTo>
                  <a:lnTo>
                    <a:pt x="3585" y="1273"/>
                  </a:lnTo>
                  <a:lnTo>
                    <a:pt x="3642" y="1365"/>
                  </a:lnTo>
                  <a:lnTo>
                    <a:pt x="3694" y="1461"/>
                  </a:lnTo>
                  <a:lnTo>
                    <a:pt x="3744" y="1559"/>
                  </a:lnTo>
                  <a:lnTo>
                    <a:pt x="3790" y="1659"/>
                  </a:lnTo>
                  <a:lnTo>
                    <a:pt x="3831" y="1761"/>
                  </a:lnTo>
                  <a:lnTo>
                    <a:pt x="3870" y="1865"/>
                  </a:lnTo>
                  <a:lnTo>
                    <a:pt x="3904" y="1971"/>
                  </a:lnTo>
                </a:path>
              </a:pathLst>
            </a:custGeom>
            <a:noFill/>
            <a:ln w="38100">
              <a:solidFill>
                <a:schemeClr val="accent4">
                  <a:alpha val="66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56" name="Freeform 66">
              <a:extLst>
                <a:ext uri="{FF2B5EF4-FFF2-40B4-BE49-F238E27FC236}">
                  <a16:creationId xmlns:a16="http://schemas.microsoft.com/office/drawing/2014/main" id="{711F8001-C6D1-4262-ACDC-2890C6EAB55D}"/>
                </a:ext>
              </a:extLst>
            </p:cNvPr>
            <p:cNvSpPr>
              <a:spLocks/>
            </p:cNvSpPr>
            <p:nvPr/>
          </p:nvSpPr>
          <p:spPr bwMode="auto">
            <a:xfrm>
              <a:off x="4652963" y="2541588"/>
              <a:ext cx="633413" cy="2230438"/>
            </a:xfrm>
            <a:custGeom>
              <a:avLst/>
              <a:gdLst>
                <a:gd name="T0" fmla="*/ 1130 w 1197"/>
                <a:gd name="T1" fmla="*/ 4168 h 4216"/>
                <a:gd name="T2" fmla="*/ 1001 w 1197"/>
                <a:gd name="T3" fmla="*/ 4066 h 4216"/>
                <a:gd name="T4" fmla="*/ 877 w 1197"/>
                <a:gd name="T5" fmla="*/ 3956 h 4216"/>
                <a:gd name="T6" fmla="*/ 760 w 1197"/>
                <a:gd name="T7" fmla="*/ 3839 h 4216"/>
                <a:gd name="T8" fmla="*/ 651 w 1197"/>
                <a:gd name="T9" fmla="*/ 3715 h 4216"/>
                <a:gd name="T10" fmla="*/ 549 w 1197"/>
                <a:gd name="T11" fmla="*/ 3585 h 4216"/>
                <a:gd name="T12" fmla="*/ 454 w 1197"/>
                <a:gd name="T13" fmla="*/ 3448 h 4216"/>
                <a:gd name="T14" fmla="*/ 367 w 1197"/>
                <a:gd name="T15" fmla="*/ 3305 h 4216"/>
                <a:gd name="T16" fmla="*/ 288 w 1197"/>
                <a:gd name="T17" fmla="*/ 3157 h 4216"/>
                <a:gd name="T18" fmla="*/ 219 w 1197"/>
                <a:gd name="T19" fmla="*/ 3003 h 4216"/>
                <a:gd name="T20" fmla="*/ 159 w 1197"/>
                <a:gd name="T21" fmla="*/ 2844 h 4216"/>
                <a:gd name="T22" fmla="*/ 106 w 1197"/>
                <a:gd name="T23" fmla="*/ 2682 h 4216"/>
                <a:gd name="T24" fmla="*/ 65 w 1197"/>
                <a:gd name="T25" fmla="*/ 2514 h 4216"/>
                <a:gd name="T26" fmla="*/ 33 w 1197"/>
                <a:gd name="T27" fmla="*/ 2343 h 4216"/>
                <a:gd name="T28" fmla="*/ 13 w 1197"/>
                <a:gd name="T29" fmla="*/ 2169 h 4216"/>
                <a:gd name="T30" fmla="*/ 1 w 1197"/>
                <a:gd name="T31" fmla="*/ 1991 h 4216"/>
                <a:gd name="T32" fmla="*/ 1 w 1197"/>
                <a:gd name="T33" fmla="*/ 1832 h 4216"/>
                <a:gd name="T34" fmla="*/ 8 w 1197"/>
                <a:gd name="T35" fmla="*/ 1696 h 4216"/>
                <a:gd name="T36" fmla="*/ 21 w 1197"/>
                <a:gd name="T37" fmla="*/ 1561 h 4216"/>
                <a:gd name="T38" fmla="*/ 40 w 1197"/>
                <a:gd name="T39" fmla="*/ 1429 h 4216"/>
                <a:gd name="T40" fmla="*/ 65 w 1197"/>
                <a:gd name="T41" fmla="*/ 1299 h 4216"/>
                <a:gd name="T42" fmla="*/ 95 w 1197"/>
                <a:gd name="T43" fmla="*/ 1171 h 4216"/>
                <a:gd name="T44" fmla="*/ 132 w 1197"/>
                <a:gd name="T45" fmla="*/ 1046 h 4216"/>
                <a:gd name="T46" fmla="*/ 173 w 1197"/>
                <a:gd name="T47" fmla="*/ 923 h 4216"/>
                <a:gd name="T48" fmla="*/ 220 w 1197"/>
                <a:gd name="T49" fmla="*/ 803 h 4216"/>
                <a:gd name="T50" fmla="*/ 273 w 1197"/>
                <a:gd name="T51" fmla="*/ 685 h 4216"/>
                <a:gd name="T52" fmla="*/ 329 w 1197"/>
                <a:gd name="T53" fmla="*/ 571 h 4216"/>
                <a:gd name="T54" fmla="*/ 392 w 1197"/>
                <a:gd name="T55" fmla="*/ 459 h 4216"/>
                <a:gd name="T56" fmla="*/ 459 w 1197"/>
                <a:gd name="T57" fmla="*/ 350 h 4216"/>
                <a:gd name="T58" fmla="*/ 531 w 1197"/>
                <a:gd name="T59" fmla="*/ 247 h 4216"/>
                <a:gd name="T60" fmla="*/ 606 w 1197"/>
                <a:gd name="T61" fmla="*/ 145 h 4216"/>
                <a:gd name="T62" fmla="*/ 687 w 1197"/>
                <a:gd name="T63" fmla="*/ 48 h 4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97" h="4216">
                  <a:moveTo>
                    <a:pt x="1197" y="4216"/>
                  </a:moveTo>
                  <a:lnTo>
                    <a:pt x="1130" y="4168"/>
                  </a:lnTo>
                  <a:lnTo>
                    <a:pt x="1065" y="4118"/>
                  </a:lnTo>
                  <a:lnTo>
                    <a:pt x="1001" y="4066"/>
                  </a:lnTo>
                  <a:lnTo>
                    <a:pt x="938" y="4012"/>
                  </a:lnTo>
                  <a:lnTo>
                    <a:pt x="877" y="3956"/>
                  </a:lnTo>
                  <a:lnTo>
                    <a:pt x="818" y="3899"/>
                  </a:lnTo>
                  <a:lnTo>
                    <a:pt x="760" y="3839"/>
                  </a:lnTo>
                  <a:lnTo>
                    <a:pt x="705" y="3779"/>
                  </a:lnTo>
                  <a:lnTo>
                    <a:pt x="651" y="3715"/>
                  </a:lnTo>
                  <a:lnTo>
                    <a:pt x="598" y="3651"/>
                  </a:lnTo>
                  <a:lnTo>
                    <a:pt x="549" y="3585"/>
                  </a:lnTo>
                  <a:lnTo>
                    <a:pt x="500" y="3517"/>
                  </a:lnTo>
                  <a:lnTo>
                    <a:pt x="454" y="3448"/>
                  </a:lnTo>
                  <a:lnTo>
                    <a:pt x="409" y="3378"/>
                  </a:lnTo>
                  <a:lnTo>
                    <a:pt x="367" y="3305"/>
                  </a:lnTo>
                  <a:lnTo>
                    <a:pt x="327" y="3232"/>
                  </a:lnTo>
                  <a:lnTo>
                    <a:pt x="288" y="3157"/>
                  </a:lnTo>
                  <a:lnTo>
                    <a:pt x="253" y="3080"/>
                  </a:lnTo>
                  <a:lnTo>
                    <a:pt x="219" y="3003"/>
                  </a:lnTo>
                  <a:lnTo>
                    <a:pt x="187" y="2925"/>
                  </a:lnTo>
                  <a:lnTo>
                    <a:pt x="159" y="2844"/>
                  </a:lnTo>
                  <a:lnTo>
                    <a:pt x="132" y="2764"/>
                  </a:lnTo>
                  <a:lnTo>
                    <a:pt x="106" y="2682"/>
                  </a:lnTo>
                  <a:lnTo>
                    <a:pt x="85" y="2598"/>
                  </a:lnTo>
                  <a:lnTo>
                    <a:pt x="65" y="2514"/>
                  </a:lnTo>
                  <a:lnTo>
                    <a:pt x="49" y="2429"/>
                  </a:lnTo>
                  <a:lnTo>
                    <a:pt x="33" y="2343"/>
                  </a:lnTo>
                  <a:lnTo>
                    <a:pt x="22" y="2256"/>
                  </a:lnTo>
                  <a:lnTo>
                    <a:pt x="13" y="2169"/>
                  </a:lnTo>
                  <a:lnTo>
                    <a:pt x="5" y="2079"/>
                  </a:lnTo>
                  <a:lnTo>
                    <a:pt x="1" y="1991"/>
                  </a:lnTo>
                  <a:lnTo>
                    <a:pt x="0" y="1900"/>
                  </a:lnTo>
                  <a:lnTo>
                    <a:pt x="1" y="1832"/>
                  </a:lnTo>
                  <a:lnTo>
                    <a:pt x="4" y="1764"/>
                  </a:lnTo>
                  <a:lnTo>
                    <a:pt x="8" y="1696"/>
                  </a:lnTo>
                  <a:lnTo>
                    <a:pt x="14" y="1628"/>
                  </a:lnTo>
                  <a:lnTo>
                    <a:pt x="21" y="1561"/>
                  </a:lnTo>
                  <a:lnTo>
                    <a:pt x="30" y="1495"/>
                  </a:lnTo>
                  <a:lnTo>
                    <a:pt x="40" y="1429"/>
                  </a:lnTo>
                  <a:lnTo>
                    <a:pt x="51" y="1364"/>
                  </a:lnTo>
                  <a:lnTo>
                    <a:pt x="65" y="1299"/>
                  </a:lnTo>
                  <a:lnTo>
                    <a:pt x="80" y="1235"/>
                  </a:lnTo>
                  <a:lnTo>
                    <a:pt x="95" y="1171"/>
                  </a:lnTo>
                  <a:lnTo>
                    <a:pt x="113" y="1108"/>
                  </a:lnTo>
                  <a:lnTo>
                    <a:pt x="132" y="1046"/>
                  </a:lnTo>
                  <a:lnTo>
                    <a:pt x="151" y="983"/>
                  </a:lnTo>
                  <a:lnTo>
                    <a:pt x="173" y="923"/>
                  </a:lnTo>
                  <a:lnTo>
                    <a:pt x="196" y="862"/>
                  </a:lnTo>
                  <a:lnTo>
                    <a:pt x="220" y="803"/>
                  </a:lnTo>
                  <a:lnTo>
                    <a:pt x="246" y="743"/>
                  </a:lnTo>
                  <a:lnTo>
                    <a:pt x="273" y="685"/>
                  </a:lnTo>
                  <a:lnTo>
                    <a:pt x="301" y="627"/>
                  </a:lnTo>
                  <a:lnTo>
                    <a:pt x="329" y="571"/>
                  </a:lnTo>
                  <a:lnTo>
                    <a:pt x="360" y="514"/>
                  </a:lnTo>
                  <a:lnTo>
                    <a:pt x="392" y="459"/>
                  </a:lnTo>
                  <a:lnTo>
                    <a:pt x="425" y="404"/>
                  </a:lnTo>
                  <a:lnTo>
                    <a:pt x="459" y="350"/>
                  </a:lnTo>
                  <a:lnTo>
                    <a:pt x="493" y="298"/>
                  </a:lnTo>
                  <a:lnTo>
                    <a:pt x="531" y="247"/>
                  </a:lnTo>
                  <a:lnTo>
                    <a:pt x="568" y="195"/>
                  </a:lnTo>
                  <a:lnTo>
                    <a:pt x="606" y="145"/>
                  </a:lnTo>
                  <a:lnTo>
                    <a:pt x="646" y="95"/>
                  </a:lnTo>
                  <a:lnTo>
                    <a:pt x="687" y="48"/>
                  </a:lnTo>
                  <a:lnTo>
                    <a:pt x="728" y="0"/>
                  </a:lnTo>
                </a:path>
              </a:pathLst>
            </a:custGeom>
            <a:noFill/>
            <a:ln w="38100">
              <a:solidFill>
                <a:schemeClr val="accent4">
                  <a:alpha val="66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grpSp>
      <p:sp>
        <p:nvSpPr>
          <p:cNvPr id="457" name="Freeform 62">
            <a:extLst>
              <a:ext uri="{FF2B5EF4-FFF2-40B4-BE49-F238E27FC236}">
                <a16:creationId xmlns:a16="http://schemas.microsoft.com/office/drawing/2014/main" id="{8EA95796-E90D-4AB1-AADB-C30D419E31FC}"/>
              </a:ext>
            </a:extLst>
          </p:cNvPr>
          <p:cNvSpPr>
            <a:spLocks/>
          </p:cNvSpPr>
          <p:nvPr/>
        </p:nvSpPr>
        <p:spPr bwMode="auto">
          <a:xfrm>
            <a:off x="4297711" y="1488024"/>
            <a:ext cx="3451884" cy="3550551"/>
          </a:xfrm>
          <a:custGeom>
            <a:avLst/>
            <a:gdLst>
              <a:gd name="T0" fmla="*/ 4074 w 7393"/>
              <a:gd name="T1" fmla="*/ 19 h 7593"/>
              <a:gd name="T2" fmla="*/ 4620 w 7393"/>
              <a:gd name="T3" fmla="*/ 119 h 7593"/>
              <a:gd name="T4" fmla="*/ 5135 w 7393"/>
              <a:gd name="T5" fmla="*/ 298 h 7593"/>
              <a:gd name="T6" fmla="*/ 5613 w 7393"/>
              <a:gd name="T7" fmla="*/ 549 h 7593"/>
              <a:gd name="T8" fmla="*/ 6048 w 7393"/>
              <a:gd name="T9" fmla="*/ 867 h 7593"/>
              <a:gd name="T10" fmla="*/ 6432 w 7393"/>
              <a:gd name="T11" fmla="*/ 1244 h 7593"/>
              <a:gd name="T12" fmla="*/ 6761 w 7393"/>
              <a:gd name="T13" fmla="*/ 1673 h 7593"/>
              <a:gd name="T14" fmla="*/ 7028 w 7393"/>
              <a:gd name="T15" fmla="*/ 2150 h 7593"/>
              <a:gd name="T16" fmla="*/ 7227 w 7393"/>
              <a:gd name="T17" fmla="*/ 2668 h 7593"/>
              <a:gd name="T18" fmla="*/ 7350 w 7393"/>
              <a:gd name="T19" fmla="*/ 3218 h 7593"/>
              <a:gd name="T20" fmla="*/ 7393 w 7393"/>
              <a:gd name="T21" fmla="*/ 3796 h 7593"/>
              <a:gd name="T22" fmla="*/ 7350 w 7393"/>
              <a:gd name="T23" fmla="*/ 4375 h 7593"/>
              <a:gd name="T24" fmla="*/ 7227 w 7393"/>
              <a:gd name="T25" fmla="*/ 4925 h 7593"/>
              <a:gd name="T26" fmla="*/ 7028 w 7393"/>
              <a:gd name="T27" fmla="*/ 5443 h 7593"/>
              <a:gd name="T28" fmla="*/ 6761 w 7393"/>
              <a:gd name="T29" fmla="*/ 5920 h 7593"/>
              <a:gd name="T30" fmla="*/ 6432 w 7393"/>
              <a:gd name="T31" fmla="*/ 6349 h 7593"/>
              <a:gd name="T32" fmla="*/ 6048 w 7393"/>
              <a:gd name="T33" fmla="*/ 6726 h 7593"/>
              <a:gd name="T34" fmla="*/ 5613 w 7393"/>
              <a:gd name="T35" fmla="*/ 7044 h 7593"/>
              <a:gd name="T36" fmla="*/ 5135 w 7393"/>
              <a:gd name="T37" fmla="*/ 7295 h 7593"/>
              <a:gd name="T38" fmla="*/ 4620 w 7393"/>
              <a:gd name="T39" fmla="*/ 7474 h 7593"/>
              <a:gd name="T40" fmla="*/ 4074 w 7393"/>
              <a:gd name="T41" fmla="*/ 7574 h 7593"/>
              <a:gd name="T42" fmla="*/ 3507 w 7393"/>
              <a:gd name="T43" fmla="*/ 7588 h 7593"/>
              <a:gd name="T44" fmla="*/ 2952 w 7393"/>
              <a:gd name="T45" fmla="*/ 7517 h 7593"/>
              <a:gd name="T46" fmla="*/ 2425 w 7393"/>
              <a:gd name="T47" fmla="*/ 7363 h 7593"/>
              <a:gd name="T48" fmla="*/ 1935 w 7393"/>
              <a:gd name="T49" fmla="*/ 7135 h 7593"/>
              <a:gd name="T50" fmla="*/ 1485 w 7393"/>
              <a:gd name="T51" fmla="*/ 6839 h 7593"/>
              <a:gd name="T52" fmla="*/ 1082 w 7393"/>
              <a:gd name="T53" fmla="*/ 6481 h 7593"/>
              <a:gd name="T54" fmla="*/ 734 w 7393"/>
              <a:gd name="T55" fmla="*/ 6068 h 7593"/>
              <a:gd name="T56" fmla="*/ 446 w 7393"/>
              <a:gd name="T57" fmla="*/ 5607 h 7593"/>
              <a:gd name="T58" fmla="*/ 224 w 7393"/>
              <a:gd name="T59" fmla="*/ 5102 h 7593"/>
              <a:gd name="T60" fmla="*/ 75 w 7393"/>
              <a:gd name="T61" fmla="*/ 4562 h 7593"/>
              <a:gd name="T62" fmla="*/ 5 w 7393"/>
              <a:gd name="T63" fmla="*/ 3992 h 7593"/>
              <a:gd name="T64" fmla="*/ 19 w 7393"/>
              <a:gd name="T65" fmla="*/ 3409 h 7593"/>
              <a:gd name="T66" fmla="*/ 116 w 7393"/>
              <a:gd name="T67" fmla="*/ 2847 h 7593"/>
              <a:gd name="T68" fmla="*/ 291 w 7393"/>
              <a:gd name="T69" fmla="*/ 2318 h 7593"/>
              <a:gd name="T70" fmla="*/ 535 w 7393"/>
              <a:gd name="T71" fmla="*/ 1827 h 7593"/>
              <a:gd name="T72" fmla="*/ 844 w 7393"/>
              <a:gd name="T73" fmla="*/ 1381 h 7593"/>
              <a:gd name="T74" fmla="*/ 1211 w 7393"/>
              <a:gd name="T75" fmla="*/ 986 h 7593"/>
              <a:gd name="T76" fmla="*/ 1630 w 7393"/>
              <a:gd name="T77" fmla="*/ 648 h 7593"/>
              <a:gd name="T78" fmla="*/ 2093 w 7393"/>
              <a:gd name="T79" fmla="*/ 374 h 7593"/>
              <a:gd name="T80" fmla="*/ 2597 w 7393"/>
              <a:gd name="T81" fmla="*/ 170 h 7593"/>
              <a:gd name="T82" fmla="*/ 3134 w 7393"/>
              <a:gd name="T83" fmla="*/ 43 h 7593"/>
              <a:gd name="T84" fmla="*/ 3696 w 7393"/>
              <a:gd name="T85" fmla="*/ 0 h 7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393" h="7593">
                <a:moveTo>
                  <a:pt x="3696" y="0"/>
                </a:moveTo>
                <a:lnTo>
                  <a:pt x="3886" y="5"/>
                </a:lnTo>
                <a:lnTo>
                  <a:pt x="4074" y="19"/>
                </a:lnTo>
                <a:lnTo>
                  <a:pt x="4259" y="43"/>
                </a:lnTo>
                <a:lnTo>
                  <a:pt x="4441" y="76"/>
                </a:lnTo>
                <a:lnTo>
                  <a:pt x="4620" y="119"/>
                </a:lnTo>
                <a:lnTo>
                  <a:pt x="4796" y="170"/>
                </a:lnTo>
                <a:lnTo>
                  <a:pt x="4968" y="230"/>
                </a:lnTo>
                <a:lnTo>
                  <a:pt x="5135" y="298"/>
                </a:lnTo>
                <a:lnTo>
                  <a:pt x="5299" y="374"/>
                </a:lnTo>
                <a:lnTo>
                  <a:pt x="5458" y="458"/>
                </a:lnTo>
                <a:lnTo>
                  <a:pt x="5613" y="549"/>
                </a:lnTo>
                <a:lnTo>
                  <a:pt x="5763" y="648"/>
                </a:lnTo>
                <a:lnTo>
                  <a:pt x="5908" y="754"/>
                </a:lnTo>
                <a:lnTo>
                  <a:pt x="6048" y="867"/>
                </a:lnTo>
                <a:lnTo>
                  <a:pt x="6182" y="986"/>
                </a:lnTo>
                <a:lnTo>
                  <a:pt x="6310" y="1112"/>
                </a:lnTo>
                <a:lnTo>
                  <a:pt x="6432" y="1244"/>
                </a:lnTo>
                <a:lnTo>
                  <a:pt x="6549" y="1381"/>
                </a:lnTo>
                <a:lnTo>
                  <a:pt x="6659" y="1525"/>
                </a:lnTo>
                <a:lnTo>
                  <a:pt x="6761" y="1673"/>
                </a:lnTo>
                <a:lnTo>
                  <a:pt x="6858" y="1827"/>
                </a:lnTo>
                <a:lnTo>
                  <a:pt x="6947" y="1986"/>
                </a:lnTo>
                <a:lnTo>
                  <a:pt x="7028" y="2150"/>
                </a:lnTo>
                <a:lnTo>
                  <a:pt x="7102" y="2318"/>
                </a:lnTo>
                <a:lnTo>
                  <a:pt x="7169" y="2491"/>
                </a:lnTo>
                <a:lnTo>
                  <a:pt x="7227" y="2668"/>
                </a:lnTo>
                <a:lnTo>
                  <a:pt x="7277" y="2847"/>
                </a:lnTo>
                <a:lnTo>
                  <a:pt x="7318" y="3031"/>
                </a:lnTo>
                <a:lnTo>
                  <a:pt x="7350" y="3218"/>
                </a:lnTo>
                <a:lnTo>
                  <a:pt x="7374" y="3409"/>
                </a:lnTo>
                <a:lnTo>
                  <a:pt x="7388" y="3601"/>
                </a:lnTo>
                <a:lnTo>
                  <a:pt x="7393" y="3796"/>
                </a:lnTo>
                <a:lnTo>
                  <a:pt x="7388" y="3992"/>
                </a:lnTo>
                <a:lnTo>
                  <a:pt x="7374" y="4184"/>
                </a:lnTo>
                <a:lnTo>
                  <a:pt x="7350" y="4375"/>
                </a:lnTo>
                <a:lnTo>
                  <a:pt x="7318" y="4562"/>
                </a:lnTo>
                <a:lnTo>
                  <a:pt x="7277" y="4746"/>
                </a:lnTo>
                <a:lnTo>
                  <a:pt x="7227" y="4925"/>
                </a:lnTo>
                <a:lnTo>
                  <a:pt x="7169" y="5102"/>
                </a:lnTo>
                <a:lnTo>
                  <a:pt x="7102" y="5275"/>
                </a:lnTo>
                <a:lnTo>
                  <a:pt x="7028" y="5443"/>
                </a:lnTo>
                <a:lnTo>
                  <a:pt x="6947" y="5607"/>
                </a:lnTo>
                <a:lnTo>
                  <a:pt x="6858" y="5766"/>
                </a:lnTo>
                <a:lnTo>
                  <a:pt x="6761" y="5920"/>
                </a:lnTo>
                <a:lnTo>
                  <a:pt x="6659" y="6068"/>
                </a:lnTo>
                <a:lnTo>
                  <a:pt x="6549" y="6212"/>
                </a:lnTo>
                <a:lnTo>
                  <a:pt x="6432" y="6349"/>
                </a:lnTo>
                <a:lnTo>
                  <a:pt x="6310" y="6481"/>
                </a:lnTo>
                <a:lnTo>
                  <a:pt x="6182" y="6607"/>
                </a:lnTo>
                <a:lnTo>
                  <a:pt x="6048" y="6726"/>
                </a:lnTo>
                <a:lnTo>
                  <a:pt x="5908" y="6839"/>
                </a:lnTo>
                <a:lnTo>
                  <a:pt x="5763" y="6945"/>
                </a:lnTo>
                <a:lnTo>
                  <a:pt x="5613" y="7044"/>
                </a:lnTo>
                <a:lnTo>
                  <a:pt x="5458" y="7135"/>
                </a:lnTo>
                <a:lnTo>
                  <a:pt x="5299" y="7219"/>
                </a:lnTo>
                <a:lnTo>
                  <a:pt x="5135" y="7295"/>
                </a:lnTo>
                <a:lnTo>
                  <a:pt x="4968" y="7363"/>
                </a:lnTo>
                <a:lnTo>
                  <a:pt x="4796" y="7423"/>
                </a:lnTo>
                <a:lnTo>
                  <a:pt x="4620" y="7474"/>
                </a:lnTo>
                <a:lnTo>
                  <a:pt x="4441" y="7517"/>
                </a:lnTo>
                <a:lnTo>
                  <a:pt x="4259" y="7550"/>
                </a:lnTo>
                <a:lnTo>
                  <a:pt x="4074" y="7574"/>
                </a:lnTo>
                <a:lnTo>
                  <a:pt x="3886" y="7588"/>
                </a:lnTo>
                <a:lnTo>
                  <a:pt x="3696" y="7593"/>
                </a:lnTo>
                <a:lnTo>
                  <a:pt x="3507" y="7588"/>
                </a:lnTo>
                <a:lnTo>
                  <a:pt x="3318" y="7574"/>
                </a:lnTo>
                <a:lnTo>
                  <a:pt x="3134" y="7550"/>
                </a:lnTo>
                <a:lnTo>
                  <a:pt x="2952" y="7517"/>
                </a:lnTo>
                <a:lnTo>
                  <a:pt x="2773" y="7474"/>
                </a:lnTo>
                <a:lnTo>
                  <a:pt x="2597" y="7423"/>
                </a:lnTo>
                <a:lnTo>
                  <a:pt x="2425" y="7363"/>
                </a:lnTo>
                <a:lnTo>
                  <a:pt x="2257" y="7295"/>
                </a:lnTo>
                <a:lnTo>
                  <a:pt x="2093" y="7219"/>
                </a:lnTo>
                <a:lnTo>
                  <a:pt x="1935" y="7135"/>
                </a:lnTo>
                <a:lnTo>
                  <a:pt x="1780" y="7044"/>
                </a:lnTo>
                <a:lnTo>
                  <a:pt x="1630" y="6945"/>
                </a:lnTo>
                <a:lnTo>
                  <a:pt x="1485" y="6839"/>
                </a:lnTo>
                <a:lnTo>
                  <a:pt x="1345" y="6726"/>
                </a:lnTo>
                <a:lnTo>
                  <a:pt x="1211" y="6607"/>
                </a:lnTo>
                <a:lnTo>
                  <a:pt x="1082" y="6481"/>
                </a:lnTo>
                <a:lnTo>
                  <a:pt x="961" y="6349"/>
                </a:lnTo>
                <a:lnTo>
                  <a:pt x="844" y="6212"/>
                </a:lnTo>
                <a:lnTo>
                  <a:pt x="734" y="6068"/>
                </a:lnTo>
                <a:lnTo>
                  <a:pt x="631" y="5920"/>
                </a:lnTo>
                <a:lnTo>
                  <a:pt x="535" y="5766"/>
                </a:lnTo>
                <a:lnTo>
                  <a:pt x="446" y="5607"/>
                </a:lnTo>
                <a:lnTo>
                  <a:pt x="365" y="5443"/>
                </a:lnTo>
                <a:lnTo>
                  <a:pt x="291" y="5275"/>
                </a:lnTo>
                <a:lnTo>
                  <a:pt x="224" y="5102"/>
                </a:lnTo>
                <a:lnTo>
                  <a:pt x="166" y="4925"/>
                </a:lnTo>
                <a:lnTo>
                  <a:pt x="116" y="4746"/>
                </a:lnTo>
                <a:lnTo>
                  <a:pt x="75" y="4562"/>
                </a:lnTo>
                <a:lnTo>
                  <a:pt x="42" y="4375"/>
                </a:lnTo>
                <a:lnTo>
                  <a:pt x="19" y="4184"/>
                </a:lnTo>
                <a:lnTo>
                  <a:pt x="5" y="3992"/>
                </a:lnTo>
                <a:lnTo>
                  <a:pt x="0" y="3796"/>
                </a:lnTo>
                <a:lnTo>
                  <a:pt x="5" y="3601"/>
                </a:lnTo>
                <a:lnTo>
                  <a:pt x="19" y="3409"/>
                </a:lnTo>
                <a:lnTo>
                  <a:pt x="42" y="3218"/>
                </a:lnTo>
                <a:lnTo>
                  <a:pt x="75" y="3031"/>
                </a:lnTo>
                <a:lnTo>
                  <a:pt x="116" y="2847"/>
                </a:lnTo>
                <a:lnTo>
                  <a:pt x="166" y="2668"/>
                </a:lnTo>
                <a:lnTo>
                  <a:pt x="224" y="2491"/>
                </a:lnTo>
                <a:lnTo>
                  <a:pt x="291" y="2318"/>
                </a:lnTo>
                <a:lnTo>
                  <a:pt x="365" y="2150"/>
                </a:lnTo>
                <a:lnTo>
                  <a:pt x="446" y="1986"/>
                </a:lnTo>
                <a:lnTo>
                  <a:pt x="535" y="1827"/>
                </a:lnTo>
                <a:lnTo>
                  <a:pt x="631" y="1673"/>
                </a:lnTo>
                <a:lnTo>
                  <a:pt x="734" y="1525"/>
                </a:lnTo>
                <a:lnTo>
                  <a:pt x="844" y="1381"/>
                </a:lnTo>
                <a:lnTo>
                  <a:pt x="961" y="1244"/>
                </a:lnTo>
                <a:lnTo>
                  <a:pt x="1082" y="1112"/>
                </a:lnTo>
                <a:lnTo>
                  <a:pt x="1211" y="986"/>
                </a:lnTo>
                <a:lnTo>
                  <a:pt x="1345" y="867"/>
                </a:lnTo>
                <a:lnTo>
                  <a:pt x="1485" y="754"/>
                </a:lnTo>
                <a:lnTo>
                  <a:pt x="1630" y="648"/>
                </a:lnTo>
                <a:lnTo>
                  <a:pt x="1780" y="549"/>
                </a:lnTo>
                <a:lnTo>
                  <a:pt x="1935" y="458"/>
                </a:lnTo>
                <a:lnTo>
                  <a:pt x="2093" y="374"/>
                </a:lnTo>
                <a:lnTo>
                  <a:pt x="2257" y="298"/>
                </a:lnTo>
                <a:lnTo>
                  <a:pt x="2425" y="230"/>
                </a:lnTo>
                <a:lnTo>
                  <a:pt x="2597" y="170"/>
                </a:lnTo>
                <a:lnTo>
                  <a:pt x="2773" y="119"/>
                </a:lnTo>
                <a:lnTo>
                  <a:pt x="2952" y="76"/>
                </a:lnTo>
                <a:lnTo>
                  <a:pt x="3134" y="43"/>
                </a:lnTo>
                <a:lnTo>
                  <a:pt x="3318" y="19"/>
                </a:lnTo>
                <a:lnTo>
                  <a:pt x="3507" y="5"/>
                </a:lnTo>
                <a:lnTo>
                  <a:pt x="3696" y="0"/>
                </a:lnTo>
                <a:close/>
              </a:path>
            </a:pathLst>
          </a:custGeom>
          <a:solidFill>
            <a:schemeClr val="accent4">
              <a:alpha val="16000"/>
            </a:schemeClr>
          </a:solidFill>
          <a:ln w="25400">
            <a:noFill/>
            <a:prstDash val="solid"/>
            <a:round/>
            <a:headEnd/>
            <a:tailEnd/>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58" name="Freeform 62">
            <a:extLst>
              <a:ext uri="{FF2B5EF4-FFF2-40B4-BE49-F238E27FC236}">
                <a16:creationId xmlns:a16="http://schemas.microsoft.com/office/drawing/2014/main" id="{B8447EAC-F213-4F4D-8EBA-9924EB414AC5}"/>
              </a:ext>
            </a:extLst>
          </p:cNvPr>
          <p:cNvSpPr>
            <a:spLocks/>
          </p:cNvSpPr>
          <p:nvPr/>
        </p:nvSpPr>
        <p:spPr bwMode="auto">
          <a:xfrm>
            <a:off x="4677121" y="1875223"/>
            <a:ext cx="2493018" cy="2507277"/>
          </a:xfrm>
          <a:custGeom>
            <a:avLst/>
            <a:gdLst>
              <a:gd name="T0" fmla="*/ 4074 w 7393"/>
              <a:gd name="T1" fmla="*/ 19 h 7593"/>
              <a:gd name="T2" fmla="*/ 4620 w 7393"/>
              <a:gd name="T3" fmla="*/ 119 h 7593"/>
              <a:gd name="T4" fmla="*/ 5135 w 7393"/>
              <a:gd name="T5" fmla="*/ 298 h 7593"/>
              <a:gd name="T6" fmla="*/ 5613 w 7393"/>
              <a:gd name="T7" fmla="*/ 549 h 7593"/>
              <a:gd name="T8" fmla="*/ 6048 w 7393"/>
              <a:gd name="T9" fmla="*/ 867 h 7593"/>
              <a:gd name="T10" fmla="*/ 6432 w 7393"/>
              <a:gd name="T11" fmla="*/ 1244 h 7593"/>
              <a:gd name="T12" fmla="*/ 6761 w 7393"/>
              <a:gd name="T13" fmla="*/ 1673 h 7593"/>
              <a:gd name="T14" fmla="*/ 7028 w 7393"/>
              <a:gd name="T15" fmla="*/ 2150 h 7593"/>
              <a:gd name="T16" fmla="*/ 7227 w 7393"/>
              <a:gd name="T17" fmla="*/ 2668 h 7593"/>
              <a:gd name="T18" fmla="*/ 7350 w 7393"/>
              <a:gd name="T19" fmla="*/ 3218 h 7593"/>
              <a:gd name="T20" fmla="*/ 7393 w 7393"/>
              <a:gd name="T21" fmla="*/ 3796 h 7593"/>
              <a:gd name="T22" fmla="*/ 7350 w 7393"/>
              <a:gd name="T23" fmla="*/ 4375 h 7593"/>
              <a:gd name="T24" fmla="*/ 7227 w 7393"/>
              <a:gd name="T25" fmla="*/ 4925 h 7593"/>
              <a:gd name="T26" fmla="*/ 7028 w 7393"/>
              <a:gd name="T27" fmla="*/ 5443 h 7593"/>
              <a:gd name="T28" fmla="*/ 6761 w 7393"/>
              <a:gd name="T29" fmla="*/ 5920 h 7593"/>
              <a:gd name="T30" fmla="*/ 6432 w 7393"/>
              <a:gd name="T31" fmla="*/ 6349 h 7593"/>
              <a:gd name="T32" fmla="*/ 6048 w 7393"/>
              <a:gd name="T33" fmla="*/ 6726 h 7593"/>
              <a:gd name="T34" fmla="*/ 5613 w 7393"/>
              <a:gd name="T35" fmla="*/ 7044 h 7593"/>
              <a:gd name="T36" fmla="*/ 5135 w 7393"/>
              <a:gd name="T37" fmla="*/ 7295 h 7593"/>
              <a:gd name="T38" fmla="*/ 4620 w 7393"/>
              <a:gd name="T39" fmla="*/ 7474 h 7593"/>
              <a:gd name="T40" fmla="*/ 4074 w 7393"/>
              <a:gd name="T41" fmla="*/ 7574 h 7593"/>
              <a:gd name="T42" fmla="*/ 3507 w 7393"/>
              <a:gd name="T43" fmla="*/ 7588 h 7593"/>
              <a:gd name="T44" fmla="*/ 2952 w 7393"/>
              <a:gd name="T45" fmla="*/ 7517 h 7593"/>
              <a:gd name="T46" fmla="*/ 2425 w 7393"/>
              <a:gd name="T47" fmla="*/ 7363 h 7593"/>
              <a:gd name="T48" fmla="*/ 1935 w 7393"/>
              <a:gd name="T49" fmla="*/ 7135 h 7593"/>
              <a:gd name="T50" fmla="*/ 1485 w 7393"/>
              <a:gd name="T51" fmla="*/ 6839 h 7593"/>
              <a:gd name="T52" fmla="*/ 1082 w 7393"/>
              <a:gd name="T53" fmla="*/ 6481 h 7593"/>
              <a:gd name="T54" fmla="*/ 734 w 7393"/>
              <a:gd name="T55" fmla="*/ 6068 h 7593"/>
              <a:gd name="T56" fmla="*/ 446 w 7393"/>
              <a:gd name="T57" fmla="*/ 5607 h 7593"/>
              <a:gd name="T58" fmla="*/ 224 w 7393"/>
              <a:gd name="T59" fmla="*/ 5102 h 7593"/>
              <a:gd name="T60" fmla="*/ 75 w 7393"/>
              <a:gd name="T61" fmla="*/ 4562 h 7593"/>
              <a:gd name="T62" fmla="*/ 5 w 7393"/>
              <a:gd name="T63" fmla="*/ 3992 h 7593"/>
              <a:gd name="T64" fmla="*/ 19 w 7393"/>
              <a:gd name="T65" fmla="*/ 3409 h 7593"/>
              <a:gd name="T66" fmla="*/ 116 w 7393"/>
              <a:gd name="T67" fmla="*/ 2847 h 7593"/>
              <a:gd name="T68" fmla="*/ 291 w 7393"/>
              <a:gd name="T69" fmla="*/ 2318 h 7593"/>
              <a:gd name="T70" fmla="*/ 535 w 7393"/>
              <a:gd name="T71" fmla="*/ 1827 h 7593"/>
              <a:gd name="T72" fmla="*/ 844 w 7393"/>
              <a:gd name="T73" fmla="*/ 1381 h 7593"/>
              <a:gd name="T74" fmla="*/ 1211 w 7393"/>
              <a:gd name="T75" fmla="*/ 986 h 7593"/>
              <a:gd name="T76" fmla="*/ 1630 w 7393"/>
              <a:gd name="T77" fmla="*/ 648 h 7593"/>
              <a:gd name="T78" fmla="*/ 2093 w 7393"/>
              <a:gd name="T79" fmla="*/ 374 h 7593"/>
              <a:gd name="T80" fmla="*/ 2597 w 7393"/>
              <a:gd name="T81" fmla="*/ 170 h 7593"/>
              <a:gd name="T82" fmla="*/ 3134 w 7393"/>
              <a:gd name="T83" fmla="*/ 43 h 7593"/>
              <a:gd name="T84" fmla="*/ 3696 w 7393"/>
              <a:gd name="T85" fmla="*/ 0 h 7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393" h="7593">
                <a:moveTo>
                  <a:pt x="3696" y="0"/>
                </a:moveTo>
                <a:lnTo>
                  <a:pt x="3886" y="5"/>
                </a:lnTo>
                <a:lnTo>
                  <a:pt x="4074" y="19"/>
                </a:lnTo>
                <a:lnTo>
                  <a:pt x="4259" y="43"/>
                </a:lnTo>
                <a:lnTo>
                  <a:pt x="4441" y="76"/>
                </a:lnTo>
                <a:lnTo>
                  <a:pt x="4620" y="119"/>
                </a:lnTo>
                <a:lnTo>
                  <a:pt x="4796" y="170"/>
                </a:lnTo>
                <a:lnTo>
                  <a:pt x="4968" y="230"/>
                </a:lnTo>
                <a:lnTo>
                  <a:pt x="5135" y="298"/>
                </a:lnTo>
                <a:lnTo>
                  <a:pt x="5299" y="374"/>
                </a:lnTo>
                <a:lnTo>
                  <a:pt x="5458" y="458"/>
                </a:lnTo>
                <a:lnTo>
                  <a:pt x="5613" y="549"/>
                </a:lnTo>
                <a:lnTo>
                  <a:pt x="5763" y="648"/>
                </a:lnTo>
                <a:lnTo>
                  <a:pt x="5908" y="754"/>
                </a:lnTo>
                <a:lnTo>
                  <a:pt x="6048" y="867"/>
                </a:lnTo>
                <a:lnTo>
                  <a:pt x="6182" y="986"/>
                </a:lnTo>
                <a:lnTo>
                  <a:pt x="6310" y="1112"/>
                </a:lnTo>
                <a:lnTo>
                  <a:pt x="6432" y="1244"/>
                </a:lnTo>
                <a:lnTo>
                  <a:pt x="6549" y="1381"/>
                </a:lnTo>
                <a:lnTo>
                  <a:pt x="6659" y="1525"/>
                </a:lnTo>
                <a:lnTo>
                  <a:pt x="6761" y="1673"/>
                </a:lnTo>
                <a:lnTo>
                  <a:pt x="6858" y="1827"/>
                </a:lnTo>
                <a:lnTo>
                  <a:pt x="6947" y="1986"/>
                </a:lnTo>
                <a:lnTo>
                  <a:pt x="7028" y="2150"/>
                </a:lnTo>
                <a:lnTo>
                  <a:pt x="7102" y="2318"/>
                </a:lnTo>
                <a:lnTo>
                  <a:pt x="7169" y="2491"/>
                </a:lnTo>
                <a:lnTo>
                  <a:pt x="7227" y="2668"/>
                </a:lnTo>
                <a:lnTo>
                  <a:pt x="7277" y="2847"/>
                </a:lnTo>
                <a:lnTo>
                  <a:pt x="7318" y="3031"/>
                </a:lnTo>
                <a:lnTo>
                  <a:pt x="7350" y="3218"/>
                </a:lnTo>
                <a:lnTo>
                  <a:pt x="7374" y="3409"/>
                </a:lnTo>
                <a:lnTo>
                  <a:pt x="7388" y="3601"/>
                </a:lnTo>
                <a:lnTo>
                  <a:pt x="7393" y="3796"/>
                </a:lnTo>
                <a:lnTo>
                  <a:pt x="7388" y="3992"/>
                </a:lnTo>
                <a:lnTo>
                  <a:pt x="7374" y="4184"/>
                </a:lnTo>
                <a:lnTo>
                  <a:pt x="7350" y="4375"/>
                </a:lnTo>
                <a:lnTo>
                  <a:pt x="7318" y="4562"/>
                </a:lnTo>
                <a:lnTo>
                  <a:pt x="7277" y="4746"/>
                </a:lnTo>
                <a:lnTo>
                  <a:pt x="7227" y="4925"/>
                </a:lnTo>
                <a:lnTo>
                  <a:pt x="7169" y="5102"/>
                </a:lnTo>
                <a:lnTo>
                  <a:pt x="7102" y="5275"/>
                </a:lnTo>
                <a:lnTo>
                  <a:pt x="7028" y="5443"/>
                </a:lnTo>
                <a:lnTo>
                  <a:pt x="6947" y="5607"/>
                </a:lnTo>
                <a:lnTo>
                  <a:pt x="6858" y="5766"/>
                </a:lnTo>
                <a:lnTo>
                  <a:pt x="6761" y="5920"/>
                </a:lnTo>
                <a:lnTo>
                  <a:pt x="6659" y="6068"/>
                </a:lnTo>
                <a:lnTo>
                  <a:pt x="6549" y="6212"/>
                </a:lnTo>
                <a:lnTo>
                  <a:pt x="6432" y="6349"/>
                </a:lnTo>
                <a:lnTo>
                  <a:pt x="6310" y="6481"/>
                </a:lnTo>
                <a:lnTo>
                  <a:pt x="6182" y="6607"/>
                </a:lnTo>
                <a:lnTo>
                  <a:pt x="6048" y="6726"/>
                </a:lnTo>
                <a:lnTo>
                  <a:pt x="5908" y="6839"/>
                </a:lnTo>
                <a:lnTo>
                  <a:pt x="5763" y="6945"/>
                </a:lnTo>
                <a:lnTo>
                  <a:pt x="5613" y="7044"/>
                </a:lnTo>
                <a:lnTo>
                  <a:pt x="5458" y="7135"/>
                </a:lnTo>
                <a:lnTo>
                  <a:pt x="5299" y="7219"/>
                </a:lnTo>
                <a:lnTo>
                  <a:pt x="5135" y="7295"/>
                </a:lnTo>
                <a:lnTo>
                  <a:pt x="4968" y="7363"/>
                </a:lnTo>
                <a:lnTo>
                  <a:pt x="4796" y="7423"/>
                </a:lnTo>
                <a:lnTo>
                  <a:pt x="4620" y="7474"/>
                </a:lnTo>
                <a:lnTo>
                  <a:pt x="4441" y="7517"/>
                </a:lnTo>
                <a:lnTo>
                  <a:pt x="4259" y="7550"/>
                </a:lnTo>
                <a:lnTo>
                  <a:pt x="4074" y="7574"/>
                </a:lnTo>
                <a:lnTo>
                  <a:pt x="3886" y="7588"/>
                </a:lnTo>
                <a:lnTo>
                  <a:pt x="3696" y="7593"/>
                </a:lnTo>
                <a:lnTo>
                  <a:pt x="3507" y="7588"/>
                </a:lnTo>
                <a:lnTo>
                  <a:pt x="3318" y="7574"/>
                </a:lnTo>
                <a:lnTo>
                  <a:pt x="3134" y="7550"/>
                </a:lnTo>
                <a:lnTo>
                  <a:pt x="2952" y="7517"/>
                </a:lnTo>
                <a:lnTo>
                  <a:pt x="2773" y="7474"/>
                </a:lnTo>
                <a:lnTo>
                  <a:pt x="2597" y="7423"/>
                </a:lnTo>
                <a:lnTo>
                  <a:pt x="2425" y="7363"/>
                </a:lnTo>
                <a:lnTo>
                  <a:pt x="2257" y="7295"/>
                </a:lnTo>
                <a:lnTo>
                  <a:pt x="2093" y="7219"/>
                </a:lnTo>
                <a:lnTo>
                  <a:pt x="1935" y="7135"/>
                </a:lnTo>
                <a:lnTo>
                  <a:pt x="1780" y="7044"/>
                </a:lnTo>
                <a:lnTo>
                  <a:pt x="1630" y="6945"/>
                </a:lnTo>
                <a:lnTo>
                  <a:pt x="1485" y="6839"/>
                </a:lnTo>
                <a:lnTo>
                  <a:pt x="1345" y="6726"/>
                </a:lnTo>
                <a:lnTo>
                  <a:pt x="1211" y="6607"/>
                </a:lnTo>
                <a:lnTo>
                  <a:pt x="1082" y="6481"/>
                </a:lnTo>
                <a:lnTo>
                  <a:pt x="961" y="6349"/>
                </a:lnTo>
                <a:lnTo>
                  <a:pt x="844" y="6212"/>
                </a:lnTo>
                <a:lnTo>
                  <a:pt x="734" y="6068"/>
                </a:lnTo>
                <a:lnTo>
                  <a:pt x="631" y="5920"/>
                </a:lnTo>
                <a:lnTo>
                  <a:pt x="535" y="5766"/>
                </a:lnTo>
                <a:lnTo>
                  <a:pt x="446" y="5607"/>
                </a:lnTo>
                <a:lnTo>
                  <a:pt x="365" y="5443"/>
                </a:lnTo>
                <a:lnTo>
                  <a:pt x="291" y="5275"/>
                </a:lnTo>
                <a:lnTo>
                  <a:pt x="224" y="5102"/>
                </a:lnTo>
                <a:lnTo>
                  <a:pt x="166" y="4925"/>
                </a:lnTo>
                <a:lnTo>
                  <a:pt x="116" y="4746"/>
                </a:lnTo>
                <a:lnTo>
                  <a:pt x="75" y="4562"/>
                </a:lnTo>
                <a:lnTo>
                  <a:pt x="42" y="4375"/>
                </a:lnTo>
                <a:lnTo>
                  <a:pt x="19" y="4184"/>
                </a:lnTo>
                <a:lnTo>
                  <a:pt x="5" y="3992"/>
                </a:lnTo>
                <a:lnTo>
                  <a:pt x="0" y="3796"/>
                </a:lnTo>
                <a:lnTo>
                  <a:pt x="5" y="3601"/>
                </a:lnTo>
                <a:lnTo>
                  <a:pt x="19" y="3409"/>
                </a:lnTo>
                <a:lnTo>
                  <a:pt x="42" y="3218"/>
                </a:lnTo>
                <a:lnTo>
                  <a:pt x="75" y="3031"/>
                </a:lnTo>
                <a:lnTo>
                  <a:pt x="116" y="2847"/>
                </a:lnTo>
                <a:lnTo>
                  <a:pt x="166" y="2668"/>
                </a:lnTo>
                <a:lnTo>
                  <a:pt x="224" y="2491"/>
                </a:lnTo>
                <a:lnTo>
                  <a:pt x="291" y="2318"/>
                </a:lnTo>
                <a:lnTo>
                  <a:pt x="365" y="2150"/>
                </a:lnTo>
                <a:lnTo>
                  <a:pt x="446" y="1986"/>
                </a:lnTo>
                <a:lnTo>
                  <a:pt x="535" y="1827"/>
                </a:lnTo>
                <a:lnTo>
                  <a:pt x="631" y="1673"/>
                </a:lnTo>
                <a:lnTo>
                  <a:pt x="734" y="1525"/>
                </a:lnTo>
                <a:lnTo>
                  <a:pt x="844" y="1381"/>
                </a:lnTo>
                <a:lnTo>
                  <a:pt x="961" y="1244"/>
                </a:lnTo>
                <a:lnTo>
                  <a:pt x="1082" y="1112"/>
                </a:lnTo>
                <a:lnTo>
                  <a:pt x="1211" y="986"/>
                </a:lnTo>
                <a:lnTo>
                  <a:pt x="1345" y="867"/>
                </a:lnTo>
                <a:lnTo>
                  <a:pt x="1485" y="754"/>
                </a:lnTo>
                <a:lnTo>
                  <a:pt x="1630" y="648"/>
                </a:lnTo>
                <a:lnTo>
                  <a:pt x="1780" y="549"/>
                </a:lnTo>
                <a:lnTo>
                  <a:pt x="1935" y="458"/>
                </a:lnTo>
                <a:lnTo>
                  <a:pt x="2093" y="374"/>
                </a:lnTo>
                <a:lnTo>
                  <a:pt x="2257" y="298"/>
                </a:lnTo>
                <a:lnTo>
                  <a:pt x="2425" y="230"/>
                </a:lnTo>
                <a:lnTo>
                  <a:pt x="2597" y="170"/>
                </a:lnTo>
                <a:lnTo>
                  <a:pt x="2773" y="119"/>
                </a:lnTo>
                <a:lnTo>
                  <a:pt x="2952" y="76"/>
                </a:lnTo>
                <a:lnTo>
                  <a:pt x="3134" y="43"/>
                </a:lnTo>
                <a:lnTo>
                  <a:pt x="3318" y="19"/>
                </a:lnTo>
                <a:lnTo>
                  <a:pt x="3507" y="5"/>
                </a:lnTo>
                <a:lnTo>
                  <a:pt x="3696" y="0"/>
                </a:lnTo>
                <a:close/>
              </a:path>
            </a:pathLst>
          </a:custGeom>
          <a:gradFill>
            <a:gsLst>
              <a:gs pos="58000">
                <a:srgbClr val="0F3857">
                  <a:alpha val="65000"/>
                </a:srgbClr>
              </a:gs>
              <a:gs pos="100000">
                <a:srgbClr val="165584">
                  <a:alpha val="15000"/>
                </a:srgbClr>
              </a:gs>
            </a:gsLst>
            <a:path path="circle">
              <a:fillToRect l="50000" t="50000" r="50000" b="50000"/>
            </a:path>
          </a:gradFill>
          <a:ln w="3175">
            <a:noFill/>
            <a:prstDash val="solid"/>
            <a:round/>
            <a:headEnd/>
            <a:tailEnd/>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59" name="Rectangle 46">
            <a:extLst>
              <a:ext uri="{FF2B5EF4-FFF2-40B4-BE49-F238E27FC236}">
                <a16:creationId xmlns:a16="http://schemas.microsoft.com/office/drawing/2014/main" id="{47A5AFC0-6664-4833-8DCB-B08D8D173445}"/>
              </a:ext>
            </a:extLst>
          </p:cNvPr>
          <p:cNvSpPr>
            <a:spLocks noChangeArrowheads="1"/>
          </p:cNvSpPr>
          <p:nvPr/>
        </p:nvSpPr>
        <p:spPr bwMode="auto">
          <a:xfrm>
            <a:off x="4384803" y="331459"/>
            <a:ext cx="979249" cy="719650"/>
          </a:xfrm>
          <a:prstGeom prst="roundRect">
            <a:avLst>
              <a:gd name="adj" fmla="val 10679"/>
            </a:avLst>
          </a:prstGeom>
          <a:solidFill>
            <a:schemeClr val="accent4">
              <a:lumMod val="75000"/>
              <a:alpha val="30000"/>
            </a:schemeClr>
          </a:solidFill>
          <a:ln w="25400">
            <a:solidFill>
              <a:schemeClr val="accent4"/>
            </a:solidFill>
            <a:prstDash val="solid"/>
            <a:miter lim="800000"/>
            <a:headEnd/>
            <a:tailEnd/>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60" name="Rectangle 47">
            <a:extLst>
              <a:ext uri="{FF2B5EF4-FFF2-40B4-BE49-F238E27FC236}">
                <a16:creationId xmlns:a16="http://schemas.microsoft.com/office/drawing/2014/main" id="{0AD144B3-59E3-49D9-8902-AD0A58A13474}"/>
              </a:ext>
            </a:extLst>
          </p:cNvPr>
          <p:cNvSpPr>
            <a:spLocks noChangeArrowheads="1"/>
          </p:cNvSpPr>
          <p:nvPr/>
        </p:nvSpPr>
        <p:spPr bwMode="auto">
          <a:xfrm>
            <a:off x="5313733" y="331459"/>
            <a:ext cx="979249" cy="719650"/>
          </a:xfrm>
          <a:prstGeom prst="roundRect">
            <a:avLst>
              <a:gd name="adj" fmla="val 9182"/>
            </a:avLst>
          </a:prstGeom>
          <a:solidFill>
            <a:schemeClr val="accent4">
              <a:lumMod val="75000"/>
              <a:alpha val="30000"/>
            </a:schemeClr>
          </a:solidFill>
          <a:ln w="25400">
            <a:solidFill>
              <a:schemeClr val="accent4"/>
            </a:solidFill>
            <a:prstDash val="solid"/>
            <a:miter lim="800000"/>
            <a:headEnd/>
            <a:tailEnd/>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61" name="Rectangle 48">
            <a:extLst>
              <a:ext uri="{FF2B5EF4-FFF2-40B4-BE49-F238E27FC236}">
                <a16:creationId xmlns:a16="http://schemas.microsoft.com/office/drawing/2014/main" id="{F26C5A0B-0E1A-4DC3-A8D4-4A97434F69A3}"/>
              </a:ext>
            </a:extLst>
          </p:cNvPr>
          <p:cNvSpPr>
            <a:spLocks noChangeArrowheads="1"/>
          </p:cNvSpPr>
          <p:nvPr/>
        </p:nvSpPr>
        <p:spPr bwMode="auto">
          <a:xfrm>
            <a:off x="6282931" y="320453"/>
            <a:ext cx="977848" cy="719650"/>
          </a:xfrm>
          <a:prstGeom prst="roundRect">
            <a:avLst>
              <a:gd name="adj" fmla="val 10679"/>
            </a:avLst>
          </a:prstGeom>
          <a:solidFill>
            <a:schemeClr val="accent4">
              <a:lumMod val="75000"/>
              <a:alpha val="30000"/>
            </a:schemeClr>
          </a:solidFill>
          <a:ln w="25400">
            <a:solidFill>
              <a:schemeClr val="accent4"/>
            </a:solidFill>
            <a:prstDash val="solid"/>
            <a:miter lim="800000"/>
            <a:headEnd/>
            <a:tailEnd/>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grpSp>
        <p:nvGrpSpPr>
          <p:cNvPr id="462" name="Group 461">
            <a:extLst>
              <a:ext uri="{FF2B5EF4-FFF2-40B4-BE49-F238E27FC236}">
                <a16:creationId xmlns:a16="http://schemas.microsoft.com/office/drawing/2014/main" id="{AE4C32E7-7F5C-4CDE-AE21-46AC38CB9AEE}"/>
              </a:ext>
            </a:extLst>
          </p:cNvPr>
          <p:cNvGrpSpPr/>
          <p:nvPr/>
        </p:nvGrpSpPr>
        <p:grpSpPr>
          <a:xfrm>
            <a:off x="4606317" y="424351"/>
            <a:ext cx="467909" cy="475558"/>
            <a:chOff x="4581525" y="1711325"/>
            <a:chExt cx="530225" cy="538163"/>
          </a:xfrm>
        </p:grpSpPr>
        <p:sp>
          <p:nvSpPr>
            <p:cNvPr id="463" name="Freeform 301">
              <a:extLst>
                <a:ext uri="{FF2B5EF4-FFF2-40B4-BE49-F238E27FC236}">
                  <a16:creationId xmlns:a16="http://schemas.microsoft.com/office/drawing/2014/main" id="{E317C54F-FDA0-4E28-BC5F-A7E9B3521970}"/>
                </a:ext>
              </a:extLst>
            </p:cNvPr>
            <p:cNvSpPr>
              <a:spLocks/>
            </p:cNvSpPr>
            <p:nvPr/>
          </p:nvSpPr>
          <p:spPr bwMode="auto">
            <a:xfrm>
              <a:off x="4618038" y="1716088"/>
              <a:ext cx="204788" cy="273050"/>
            </a:xfrm>
            <a:custGeom>
              <a:avLst/>
              <a:gdLst>
                <a:gd name="T0" fmla="*/ 388 w 388"/>
                <a:gd name="T1" fmla="*/ 515 h 515"/>
                <a:gd name="T2" fmla="*/ 0 w 388"/>
                <a:gd name="T3" fmla="*/ 515 h 515"/>
                <a:gd name="T4" fmla="*/ 1 w 388"/>
                <a:gd name="T5" fmla="*/ 453 h 515"/>
                <a:gd name="T6" fmla="*/ 4 w 388"/>
                <a:gd name="T7" fmla="*/ 394 h 515"/>
                <a:gd name="T8" fmla="*/ 9 w 388"/>
                <a:gd name="T9" fmla="*/ 341 h 515"/>
                <a:gd name="T10" fmla="*/ 17 w 388"/>
                <a:gd name="T11" fmla="*/ 289 h 515"/>
                <a:gd name="T12" fmla="*/ 26 w 388"/>
                <a:gd name="T13" fmla="*/ 243 h 515"/>
                <a:gd name="T14" fmla="*/ 36 w 388"/>
                <a:gd name="T15" fmla="*/ 201 h 515"/>
                <a:gd name="T16" fmla="*/ 48 w 388"/>
                <a:gd name="T17" fmla="*/ 164 h 515"/>
                <a:gd name="T18" fmla="*/ 60 w 388"/>
                <a:gd name="T19" fmla="*/ 129 h 515"/>
                <a:gd name="T20" fmla="*/ 74 w 388"/>
                <a:gd name="T21" fmla="*/ 98 h 515"/>
                <a:gd name="T22" fmla="*/ 90 w 388"/>
                <a:gd name="T23" fmla="*/ 73 h 515"/>
                <a:gd name="T24" fmla="*/ 107 w 388"/>
                <a:gd name="T25" fmla="*/ 51 h 515"/>
                <a:gd name="T26" fmla="*/ 123 w 388"/>
                <a:gd name="T27" fmla="*/ 32 h 515"/>
                <a:gd name="T28" fmla="*/ 141 w 388"/>
                <a:gd name="T29" fmla="*/ 18 h 515"/>
                <a:gd name="T30" fmla="*/ 158 w 388"/>
                <a:gd name="T31" fmla="*/ 9 h 515"/>
                <a:gd name="T32" fmla="*/ 176 w 388"/>
                <a:gd name="T33" fmla="*/ 2 h 515"/>
                <a:gd name="T34" fmla="*/ 195 w 388"/>
                <a:gd name="T35" fmla="*/ 0 h 515"/>
                <a:gd name="T36" fmla="*/ 213 w 388"/>
                <a:gd name="T37" fmla="*/ 2 h 515"/>
                <a:gd name="T38" fmla="*/ 231 w 388"/>
                <a:gd name="T39" fmla="*/ 9 h 515"/>
                <a:gd name="T40" fmla="*/ 249 w 388"/>
                <a:gd name="T41" fmla="*/ 19 h 515"/>
                <a:gd name="T42" fmla="*/ 265 w 388"/>
                <a:gd name="T43" fmla="*/ 33 h 515"/>
                <a:gd name="T44" fmla="*/ 282 w 388"/>
                <a:gd name="T45" fmla="*/ 51 h 515"/>
                <a:gd name="T46" fmla="*/ 299 w 388"/>
                <a:gd name="T47" fmla="*/ 73 h 515"/>
                <a:gd name="T48" fmla="*/ 314 w 388"/>
                <a:gd name="T49" fmla="*/ 98 h 515"/>
                <a:gd name="T50" fmla="*/ 328 w 388"/>
                <a:gd name="T51" fmla="*/ 129 h 515"/>
                <a:gd name="T52" fmla="*/ 341 w 388"/>
                <a:gd name="T53" fmla="*/ 164 h 515"/>
                <a:gd name="T54" fmla="*/ 353 w 388"/>
                <a:gd name="T55" fmla="*/ 201 h 515"/>
                <a:gd name="T56" fmla="*/ 363 w 388"/>
                <a:gd name="T57" fmla="*/ 243 h 515"/>
                <a:gd name="T58" fmla="*/ 372 w 388"/>
                <a:gd name="T59" fmla="*/ 289 h 515"/>
                <a:gd name="T60" fmla="*/ 379 w 388"/>
                <a:gd name="T61" fmla="*/ 341 h 515"/>
                <a:gd name="T62" fmla="*/ 385 w 388"/>
                <a:gd name="T63" fmla="*/ 394 h 515"/>
                <a:gd name="T64" fmla="*/ 388 w 388"/>
                <a:gd name="T65" fmla="*/ 453 h 515"/>
                <a:gd name="T66" fmla="*/ 388 w 388"/>
                <a:gd name="T67" fmla="*/ 515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88" h="515">
                  <a:moveTo>
                    <a:pt x="388" y="515"/>
                  </a:moveTo>
                  <a:lnTo>
                    <a:pt x="0" y="515"/>
                  </a:lnTo>
                  <a:lnTo>
                    <a:pt x="1" y="453"/>
                  </a:lnTo>
                  <a:lnTo>
                    <a:pt x="4" y="394"/>
                  </a:lnTo>
                  <a:lnTo>
                    <a:pt x="9" y="341"/>
                  </a:lnTo>
                  <a:lnTo>
                    <a:pt x="17" y="289"/>
                  </a:lnTo>
                  <a:lnTo>
                    <a:pt x="26" y="243"/>
                  </a:lnTo>
                  <a:lnTo>
                    <a:pt x="36" y="201"/>
                  </a:lnTo>
                  <a:lnTo>
                    <a:pt x="48" y="164"/>
                  </a:lnTo>
                  <a:lnTo>
                    <a:pt x="60" y="129"/>
                  </a:lnTo>
                  <a:lnTo>
                    <a:pt x="74" y="98"/>
                  </a:lnTo>
                  <a:lnTo>
                    <a:pt x="90" y="73"/>
                  </a:lnTo>
                  <a:lnTo>
                    <a:pt x="107" y="51"/>
                  </a:lnTo>
                  <a:lnTo>
                    <a:pt x="123" y="32"/>
                  </a:lnTo>
                  <a:lnTo>
                    <a:pt x="141" y="18"/>
                  </a:lnTo>
                  <a:lnTo>
                    <a:pt x="158" y="9"/>
                  </a:lnTo>
                  <a:lnTo>
                    <a:pt x="176" y="2"/>
                  </a:lnTo>
                  <a:lnTo>
                    <a:pt x="195" y="0"/>
                  </a:lnTo>
                  <a:lnTo>
                    <a:pt x="213" y="2"/>
                  </a:lnTo>
                  <a:lnTo>
                    <a:pt x="231" y="9"/>
                  </a:lnTo>
                  <a:lnTo>
                    <a:pt x="249" y="19"/>
                  </a:lnTo>
                  <a:lnTo>
                    <a:pt x="265" y="33"/>
                  </a:lnTo>
                  <a:lnTo>
                    <a:pt x="282" y="51"/>
                  </a:lnTo>
                  <a:lnTo>
                    <a:pt x="299" y="73"/>
                  </a:lnTo>
                  <a:lnTo>
                    <a:pt x="314" y="98"/>
                  </a:lnTo>
                  <a:lnTo>
                    <a:pt x="328" y="129"/>
                  </a:lnTo>
                  <a:lnTo>
                    <a:pt x="341" y="164"/>
                  </a:lnTo>
                  <a:lnTo>
                    <a:pt x="353" y="201"/>
                  </a:lnTo>
                  <a:lnTo>
                    <a:pt x="363" y="243"/>
                  </a:lnTo>
                  <a:lnTo>
                    <a:pt x="372" y="289"/>
                  </a:lnTo>
                  <a:lnTo>
                    <a:pt x="379" y="341"/>
                  </a:lnTo>
                  <a:lnTo>
                    <a:pt x="385" y="394"/>
                  </a:lnTo>
                  <a:lnTo>
                    <a:pt x="388" y="453"/>
                  </a:lnTo>
                  <a:lnTo>
                    <a:pt x="388" y="515"/>
                  </a:lnTo>
                  <a:close/>
                </a:path>
              </a:pathLst>
            </a:custGeom>
            <a:solidFill>
              <a:schemeClr val="accent2"/>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64" name="Freeform 302">
              <a:extLst>
                <a:ext uri="{FF2B5EF4-FFF2-40B4-BE49-F238E27FC236}">
                  <a16:creationId xmlns:a16="http://schemas.microsoft.com/office/drawing/2014/main" id="{986B1E20-FB4D-4C91-AC69-896B8008BC46}"/>
                </a:ext>
              </a:extLst>
            </p:cNvPr>
            <p:cNvSpPr>
              <a:spLocks/>
            </p:cNvSpPr>
            <p:nvPr/>
          </p:nvSpPr>
          <p:spPr bwMode="auto">
            <a:xfrm>
              <a:off x="4872038" y="1989138"/>
              <a:ext cx="206375" cy="255588"/>
            </a:xfrm>
            <a:custGeom>
              <a:avLst/>
              <a:gdLst>
                <a:gd name="T0" fmla="*/ 390 w 390"/>
                <a:gd name="T1" fmla="*/ 0 h 484"/>
                <a:gd name="T2" fmla="*/ 0 w 390"/>
                <a:gd name="T3" fmla="*/ 0 h 484"/>
                <a:gd name="T4" fmla="*/ 1 w 390"/>
                <a:gd name="T5" fmla="*/ 59 h 484"/>
                <a:gd name="T6" fmla="*/ 5 w 390"/>
                <a:gd name="T7" fmla="*/ 114 h 484"/>
                <a:gd name="T8" fmla="*/ 10 w 390"/>
                <a:gd name="T9" fmla="*/ 165 h 484"/>
                <a:gd name="T10" fmla="*/ 17 w 390"/>
                <a:gd name="T11" fmla="*/ 213 h 484"/>
                <a:gd name="T12" fmla="*/ 26 w 390"/>
                <a:gd name="T13" fmla="*/ 256 h 484"/>
                <a:gd name="T14" fmla="*/ 36 w 390"/>
                <a:gd name="T15" fmla="*/ 296 h 484"/>
                <a:gd name="T16" fmla="*/ 49 w 390"/>
                <a:gd name="T17" fmla="*/ 332 h 484"/>
                <a:gd name="T18" fmla="*/ 61 w 390"/>
                <a:gd name="T19" fmla="*/ 364 h 484"/>
                <a:gd name="T20" fmla="*/ 76 w 390"/>
                <a:gd name="T21" fmla="*/ 392 h 484"/>
                <a:gd name="T22" fmla="*/ 91 w 390"/>
                <a:gd name="T23" fmla="*/ 416 h 484"/>
                <a:gd name="T24" fmla="*/ 106 w 390"/>
                <a:gd name="T25" fmla="*/ 437 h 484"/>
                <a:gd name="T26" fmla="*/ 123 w 390"/>
                <a:gd name="T27" fmla="*/ 455 h 484"/>
                <a:gd name="T28" fmla="*/ 141 w 390"/>
                <a:gd name="T29" fmla="*/ 468 h 484"/>
                <a:gd name="T30" fmla="*/ 159 w 390"/>
                <a:gd name="T31" fmla="*/ 477 h 484"/>
                <a:gd name="T32" fmla="*/ 177 w 390"/>
                <a:gd name="T33" fmla="*/ 483 h 484"/>
                <a:gd name="T34" fmla="*/ 195 w 390"/>
                <a:gd name="T35" fmla="*/ 484 h 484"/>
                <a:gd name="T36" fmla="*/ 213 w 390"/>
                <a:gd name="T37" fmla="*/ 483 h 484"/>
                <a:gd name="T38" fmla="*/ 231 w 390"/>
                <a:gd name="T39" fmla="*/ 477 h 484"/>
                <a:gd name="T40" fmla="*/ 249 w 390"/>
                <a:gd name="T41" fmla="*/ 468 h 484"/>
                <a:gd name="T42" fmla="*/ 266 w 390"/>
                <a:gd name="T43" fmla="*/ 455 h 484"/>
                <a:gd name="T44" fmla="*/ 283 w 390"/>
                <a:gd name="T45" fmla="*/ 437 h 484"/>
                <a:gd name="T46" fmla="*/ 299 w 390"/>
                <a:gd name="T47" fmla="*/ 416 h 484"/>
                <a:gd name="T48" fmla="*/ 314 w 390"/>
                <a:gd name="T49" fmla="*/ 392 h 484"/>
                <a:gd name="T50" fmla="*/ 328 w 390"/>
                <a:gd name="T51" fmla="*/ 364 h 484"/>
                <a:gd name="T52" fmla="*/ 342 w 390"/>
                <a:gd name="T53" fmla="*/ 332 h 484"/>
                <a:gd name="T54" fmla="*/ 354 w 390"/>
                <a:gd name="T55" fmla="*/ 296 h 484"/>
                <a:gd name="T56" fmla="*/ 364 w 390"/>
                <a:gd name="T57" fmla="*/ 256 h 484"/>
                <a:gd name="T58" fmla="*/ 373 w 390"/>
                <a:gd name="T59" fmla="*/ 213 h 484"/>
                <a:gd name="T60" fmla="*/ 379 w 390"/>
                <a:gd name="T61" fmla="*/ 165 h 484"/>
                <a:gd name="T62" fmla="*/ 384 w 390"/>
                <a:gd name="T63" fmla="*/ 114 h 484"/>
                <a:gd name="T64" fmla="*/ 388 w 390"/>
                <a:gd name="T65" fmla="*/ 59 h 484"/>
                <a:gd name="T66" fmla="*/ 390 w 390"/>
                <a:gd name="T67" fmla="*/ 0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0" h="484">
                  <a:moveTo>
                    <a:pt x="390" y="0"/>
                  </a:moveTo>
                  <a:lnTo>
                    <a:pt x="0" y="0"/>
                  </a:lnTo>
                  <a:lnTo>
                    <a:pt x="1" y="59"/>
                  </a:lnTo>
                  <a:lnTo>
                    <a:pt x="5" y="114"/>
                  </a:lnTo>
                  <a:lnTo>
                    <a:pt x="10" y="165"/>
                  </a:lnTo>
                  <a:lnTo>
                    <a:pt x="17" y="213"/>
                  </a:lnTo>
                  <a:lnTo>
                    <a:pt x="26" y="256"/>
                  </a:lnTo>
                  <a:lnTo>
                    <a:pt x="36" y="296"/>
                  </a:lnTo>
                  <a:lnTo>
                    <a:pt x="49" y="332"/>
                  </a:lnTo>
                  <a:lnTo>
                    <a:pt x="61" y="364"/>
                  </a:lnTo>
                  <a:lnTo>
                    <a:pt x="76" y="392"/>
                  </a:lnTo>
                  <a:lnTo>
                    <a:pt x="91" y="416"/>
                  </a:lnTo>
                  <a:lnTo>
                    <a:pt x="106" y="437"/>
                  </a:lnTo>
                  <a:lnTo>
                    <a:pt x="123" y="455"/>
                  </a:lnTo>
                  <a:lnTo>
                    <a:pt x="141" y="468"/>
                  </a:lnTo>
                  <a:lnTo>
                    <a:pt x="159" y="477"/>
                  </a:lnTo>
                  <a:lnTo>
                    <a:pt x="177" y="483"/>
                  </a:lnTo>
                  <a:lnTo>
                    <a:pt x="195" y="484"/>
                  </a:lnTo>
                  <a:lnTo>
                    <a:pt x="213" y="483"/>
                  </a:lnTo>
                  <a:lnTo>
                    <a:pt x="231" y="477"/>
                  </a:lnTo>
                  <a:lnTo>
                    <a:pt x="249" y="468"/>
                  </a:lnTo>
                  <a:lnTo>
                    <a:pt x="266" y="455"/>
                  </a:lnTo>
                  <a:lnTo>
                    <a:pt x="283" y="437"/>
                  </a:lnTo>
                  <a:lnTo>
                    <a:pt x="299" y="416"/>
                  </a:lnTo>
                  <a:lnTo>
                    <a:pt x="314" y="392"/>
                  </a:lnTo>
                  <a:lnTo>
                    <a:pt x="328" y="364"/>
                  </a:lnTo>
                  <a:lnTo>
                    <a:pt x="342" y="332"/>
                  </a:lnTo>
                  <a:lnTo>
                    <a:pt x="354" y="296"/>
                  </a:lnTo>
                  <a:lnTo>
                    <a:pt x="364" y="256"/>
                  </a:lnTo>
                  <a:lnTo>
                    <a:pt x="373" y="213"/>
                  </a:lnTo>
                  <a:lnTo>
                    <a:pt x="379" y="165"/>
                  </a:lnTo>
                  <a:lnTo>
                    <a:pt x="384" y="114"/>
                  </a:lnTo>
                  <a:lnTo>
                    <a:pt x="388" y="59"/>
                  </a:lnTo>
                  <a:lnTo>
                    <a:pt x="390" y="0"/>
                  </a:lnTo>
                  <a:close/>
                </a:path>
              </a:pathLst>
            </a:custGeom>
            <a:solidFill>
              <a:schemeClr val="accent4"/>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65" name="Freeform 303">
              <a:extLst>
                <a:ext uri="{FF2B5EF4-FFF2-40B4-BE49-F238E27FC236}">
                  <a16:creationId xmlns:a16="http://schemas.microsoft.com/office/drawing/2014/main" id="{F9BA320F-E6B4-42F3-9E59-9A9D314316B2}"/>
                </a:ext>
              </a:extLst>
            </p:cNvPr>
            <p:cNvSpPr>
              <a:spLocks/>
            </p:cNvSpPr>
            <p:nvPr/>
          </p:nvSpPr>
          <p:spPr bwMode="auto">
            <a:xfrm>
              <a:off x="4584700" y="1909763"/>
              <a:ext cx="512763" cy="157163"/>
            </a:xfrm>
            <a:custGeom>
              <a:avLst/>
              <a:gdLst>
                <a:gd name="T0" fmla="*/ 0 w 969"/>
                <a:gd name="T1" fmla="*/ 135 h 298"/>
                <a:gd name="T2" fmla="*/ 16 w 969"/>
                <a:gd name="T3" fmla="*/ 116 h 298"/>
                <a:gd name="T4" fmla="*/ 31 w 969"/>
                <a:gd name="T5" fmla="*/ 98 h 298"/>
                <a:gd name="T6" fmla="*/ 48 w 969"/>
                <a:gd name="T7" fmla="*/ 83 h 298"/>
                <a:gd name="T8" fmla="*/ 63 w 969"/>
                <a:gd name="T9" fmla="*/ 69 h 298"/>
                <a:gd name="T10" fmla="*/ 79 w 969"/>
                <a:gd name="T11" fmla="*/ 56 h 298"/>
                <a:gd name="T12" fmla="*/ 95 w 969"/>
                <a:gd name="T13" fmla="*/ 44 h 298"/>
                <a:gd name="T14" fmla="*/ 111 w 969"/>
                <a:gd name="T15" fmla="*/ 34 h 298"/>
                <a:gd name="T16" fmla="*/ 126 w 969"/>
                <a:gd name="T17" fmla="*/ 25 h 298"/>
                <a:gd name="T18" fmla="*/ 141 w 969"/>
                <a:gd name="T19" fmla="*/ 19 h 298"/>
                <a:gd name="T20" fmla="*/ 158 w 969"/>
                <a:gd name="T21" fmla="*/ 12 h 298"/>
                <a:gd name="T22" fmla="*/ 173 w 969"/>
                <a:gd name="T23" fmla="*/ 7 h 298"/>
                <a:gd name="T24" fmla="*/ 189 w 969"/>
                <a:gd name="T25" fmla="*/ 3 h 298"/>
                <a:gd name="T26" fmla="*/ 205 w 969"/>
                <a:gd name="T27" fmla="*/ 1 h 298"/>
                <a:gd name="T28" fmla="*/ 221 w 969"/>
                <a:gd name="T29" fmla="*/ 0 h 298"/>
                <a:gd name="T30" fmla="*/ 236 w 969"/>
                <a:gd name="T31" fmla="*/ 0 h 298"/>
                <a:gd name="T32" fmla="*/ 252 w 969"/>
                <a:gd name="T33" fmla="*/ 0 h 298"/>
                <a:gd name="T34" fmla="*/ 277 w 969"/>
                <a:gd name="T35" fmla="*/ 2 h 298"/>
                <a:gd name="T36" fmla="*/ 302 w 969"/>
                <a:gd name="T37" fmla="*/ 9 h 298"/>
                <a:gd name="T38" fmla="*/ 326 w 969"/>
                <a:gd name="T39" fmla="*/ 16 h 298"/>
                <a:gd name="T40" fmla="*/ 349 w 969"/>
                <a:gd name="T41" fmla="*/ 28 h 298"/>
                <a:gd name="T42" fmla="*/ 371 w 969"/>
                <a:gd name="T43" fmla="*/ 41 h 298"/>
                <a:gd name="T44" fmla="*/ 394 w 969"/>
                <a:gd name="T45" fmla="*/ 55 h 298"/>
                <a:gd name="T46" fmla="*/ 414 w 969"/>
                <a:gd name="T47" fmla="*/ 70 h 298"/>
                <a:gd name="T48" fmla="*/ 436 w 969"/>
                <a:gd name="T49" fmla="*/ 87 h 298"/>
                <a:gd name="T50" fmla="*/ 476 w 969"/>
                <a:gd name="T51" fmla="*/ 123 h 298"/>
                <a:gd name="T52" fmla="*/ 517 w 969"/>
                <a:gd name="T53" fmla="*/ 161 h 298"/>
                <a:gd name="T54" fmla="*/ 555 w 969"/>
                <a:gd name="T55" fmla="*/ 198 h 298"/>
                <a:gd name="T56" fmla="*/ 595 w 969"/>
                <a:gd name="T57" fmla="*/ 232 h 298"/>
                <a:gd name="T58" fmla="*/ 614 w 969"/>
                <a:gd name="T59" fmla="*/ 247 h 298"/>
                <a:gd name="T60" fmla="*/ 635 w 969"/>
                <a:gd name="T61" fmla="*/ 261 h 298"/>
                <a:gd name="T62" fmla="*/ 655 w 969"/>
                <a:gd name="T63" fmla="*/ 274 h 298"/>
                <a:gd name="T64" fmla="*/ 676 w 969"/>
                <a:gd name="T65" fmla="*/ 283 h 298"/>
                <a:gd name="T66" fmla="*/ 696 w 969"/>
                <a:gd name="T67" fmla="*/ 291 h 298"/>
                <a:gd name="T68" fmla="*/ 718 w 969"/>
                <a:gd name="T69" fmla="*/ 296 h 298"/>
                <a:gd name="T70" fmla="*/ 740 w 969"/>
                <a:gd name="T71" fmla="*/ 298 h 298"/>
                <a:gd name="T72" fmla="*/ 762 w 969"/>
                <a:gd name="T73" fmla="*/ 298 h 298"/>
                <a:gd name="T74" fmla="*/ 785 w 969"/>
                <a:gd name="T75" fmla="*/ 293 h 298"/>
                <a:gd name="T76" fmla="*/ 809 w 969"/>
                <a:gd name="T77" fmla="*/ 285 h 298"/>
                <a:gd name="T78" fmla="*/ 833 w 969"/>
                <a:gd name="T79" fmla="*/ 274 h 298"/>
                <a:gd name="T80" fmla="*/ 859 w 969"/>
                <a:gd name="T81" fmla="*/ 257 h 298"/>
                <a:gd name="T82" fmla="*/ 885 w 969"/>
                <a:gd name="T83" fmla="*/ 237 h 298"/>
                <a:gd name="T84" fmla="*/ 911 w 969"/>
                <a:gd name="T85" fmla="*/ 211 h 298"/>
                <a:gd name="T86" fmla="*/ 940 w 969"/>
                <a:gd name="T87" fmla="*/ 182 h 298"/>
                <a:gd name="T88" fmla="*/ 969 w 969"/>
                <a:gd name="T89" fmla="*/ 146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69" h="298">
                  <a:moveTo>
                    <a:pt x="0" y="135"/>
                  </a:moveTo>
                  <a:lnTo>
                    <a:pt x="16" y="116"/>
                  </a:lnTo>
                  <a:lnTo>
                    <a:pt x="31" y="98"/>
                  </a:lnTo>
                  <a:lnTo>
                    <a:pt x="48" y="83"/>
                  </a:lnTo>
                  <a:lnTo>
                    <a:pt x="63" y="69"/>
                  </a:lnTo>
                  <a:lnTo>
                    <a:pt x="79" y="56"/>
                  </a:lnTo>
                  <a:lnTo>
                    <a:pt x="95" y="44"/>
                  </a:lnTo>
                  <a:lnTo>
                    <a:pt x="111" y="34"/>
                  </a:lnTo>
                  <a:lnTo>
                    <a:pt x="126" y="25"/>
                  </a:lnTo>
                  <a:lnTo>
                    <a:pt x="141" y="19"/>
                  </a:lnTo>
                  <a:lnTo>
                    <a:pt x="158" y="12"/>
                  </a:lnTo>
                  <a:lnTo>
                    <a:pt x="173" y="7"/>
                  </a:lnTo>
                  <a:lnTo>
                    <a:pt x="189" y="3"/>
                  </a:lnTo>
                  <a:lnTo>
                    <a:pt x="205" y="1"/>
                  </a:lnTo>
                  <a:lnTo>
                    <a:pt x="221" y="0"/>
                  </a:lnTo>
                  <a:lnTo>
                    <a:pt x="236" y="0"/>
                  </a:lnTo>
                  <a:lnTo>
                    <a:pt x="252" y="0"/>
                  </a:lnTo>
                  <a:lnTo>
                    <a:pt x="277" y="2"/>
                  </a:lnTo>
                  <a:lnTo>
                    <a:pt x="302" y="9"/>
                  </a:lnTo>
                  <a:lnTo>
                    <a:pt x="326" y="16"/>
                  </a:lnTo>
                  <a:lnTo>
                    <a:pt x="349" y="28"/>
                  </a:lnTo>
                  <a:lnTo>
                    <a:pt x="371" y="41"/>
                  </a:lnTo>
                  <a:lnTo>
                    <a:pt x="394" y="55"/>
                  </a:lnTo>
                  <a:lnTo>
                    <a:pt x="414" y="70"/>
                  </a:lnTo>
                  <a:lnTo>
                    <a:pt x="436" y="87"/>
                  </a:lnTo>
                  <a:lnTo>
                    <a:pt x="476" y="123"/>
                  </a:lnTo>
                  <a:lnTo>
                    <a:pt x="517" y="161"/>
                  </a:lnTo>
                  <a:lnTo>
                    <a:pt x="555" y="198"/>
                  </a:lnTo>
                  <a:lnTo>
                    <a:pt x="595" y="232"/>
                  </a:lnTo>
                  <a:lnTo>
                    <a:pt x="614" y="247"/>
                  </a:lnTo>
                  <a:lnTo>
                    <a:pt x="635" y="261"/>
                  </a:lnTo>
                  <a:lnTo>
                    <a:pt x="655" y="274"/>
                  </a:lnTo>
                  <a:lnTo>
                    <a:pt x="676" y="283"/>
                  </a:lnTo>
                  <a:lnTo>
                    <a:pt x="696" y="291"/>
                  </a:lnTo>
                  <a:lnTo>
                    <a:pt x="718" y="296"/>
                  </a:lnTo>
                  <a:lnTo>
                    <a:pt x="740" y="298"/>
                  </a:lnTo>
                  <a:lnTo>
                    <a:pt x="762" y="298"/>
                  </a:lnTo>
                  <a:lnTo>
                    <a:pt x="785" y="293"/>
                  </a:lnTo>
                  <a:lnTo>
                    <a:pt x="809" y="285"/>
                  </a:lnTo>
                  <a:lnTo>
                    <a:pt x="833" y="274"/>
                  </a:lnTo>
                  <a:lnTo>
                    <a:pt x="859" y="257"/>
                  </a:lnTo>
                  <a:lnTo>
                    <a:pt x="885" y="237"/>
                  </a:lnTo>
                  <a:lnTo>
                    <a:pt x="911" y="211"/>
                  </a:lnTo>
                  <a:lnTo>
                    <a:pt x="940" y="182"/>
                  </a:lnTo>
                  <a:lnTo>
                    <a:pt x="969" y="146"/>
                  </a:lnTo>
                </a:path>
              </a:pathLst>
            </a:custGeom>
            <a:noFill/>
            <a:ln w="2540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grpSp>
          <p:nvGrpSpPr>
            <p:cNvPr id="466" name="Group 465">
              <a:extLst>
                <a:ext uri="{FF2B5EF4-FFF2-40B4-BE49-F238E27FC236}">
                  <a16:creationId xmlns:a16="http://schemas.microsoft.com/office/drawing/2014/main" id="{E176112A-E043-48CF-9F2F-ADCA2C908BAD}"/>
                </a:ext>
              </a:extLst>
            </p:cNvPr>
            <p:cNvGrpSpPr/>
            <p:nvPr/>
          </p:nvGrpSpPr>
          <p:grpSpPr>
            <a:xfrm>
              <a:off x="4581525" y="1711325"/>
              <a:ext cx="530225" cy="538163"/>
              <a:chOff x="4581525" y="1711325"/>
              <a:chExt cx="530225" cy="538163"/>
            </a:xfrm>
          </p:grpSpPr>
          <p:sp>
            <p:nvSpPr>
              <p:cNvPr id="467" name="Line 299">
                <a:extLst>
                  <a:ext uri="{FF2B5EF4-FFF2-40B4-BE49-F238E27FC236}">
                    <a16:creationId xmlns:a16="http://schemas.microsoft.com/office/drawing/2014/main" id="{E4C466E2-E439-4CC8-8AF9-CA29BF0319DC}"/>
                  </a:ext>
                </a:extLst>
              </p:cNvPr>
              <p:cNvSpPr>
                <a:spLocks noChangeShapeType="1"/>
              </p:cNvSpPr>
              <p:nvPr/>
            </p:nvSpPr>
            <p:spPr bwMode="auto">
              <a:xfrm>
                <a:off x="4581525" y="1711325"/>
                <a:ext cx="0" cy="538163"/>
              </a:xfrm>
              <a:prstGeom prst="line">
                <a:avLst/>
              </a:prstGeom>
              <a:noFill/>
              <a:ln w="158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68" name="Line 300">
                <a:extLst>
                  <a:ext uri="{FF2B5EF4-FFF2-40B4-BE49-F238E27FC236}">
                    <a16:creationId xmlns:a16="http://schemas.microsoft.com/office/drawing/2014/main" id="{F72E048C-8ED5-4963-B75C-B38BFAE2D1B5}"/>
                  </a:ext>
                </a:extLst>
              </p:cNvPr>
              <p:cNvSpPr>
                <a:spLocks noChangeShapeType="1"/>
              </p:cNvSpPr>
              <p:nvPr/>
            </p:nvSpPr>
            <p:spPr bwMode="auto">
              <a:xfrm flipH="1">
                <a:off x="4581525" y="1989138"/>
                <a:ext cx="530225" cy="0"/>
              </a:xfrm>
              <a:prstGeom prst="line">
                <a:avLst/>
              </a:prstGeom>
              <a:noFill/>
              <a:ln w="158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grpSp>
      </p:grpSp>
      <p:grpSp>
        <p:nvGrpSpPr>
          <p:cNvPr id="469" name="Group 468">
            <a:extLst>
              <a:ext uri="{FF2B5EF4-FFF2-40B4-BE49-F238E27FC236}">
                <a16:creationId xmlns:a16="http://schemas.microsoft.com/office/drawing/2014/main" id="{B9BB34CB-D140-47FF-9BD9-A0EB3DF5AB74}"/>
              </a:ext>
            </a:extLst>
          </p:cNvPr>
          <p:cNvGrpSpPr/>
          <p:nvPr/>
        </p:nvGrpSpPr>
        <p:grpSpPr>
          <a:xfrm>
            <a:off x="5568593" y="426732"/>
            <a:ext cx="403467" cy="468543"/>
            <a:chOff x="5864225" y="1714500"/>
            <a:chExt cx="457200" cy="530225"/>
          </a:xfrm>
        </p:grpSpPr>
        <p:sp>
          <p:nvSpPr>
            <p:cNvPr id="470" name="Freeform 304">
              <a:extLst>
                <a:ext uri="{FF2B5EF4-FFF2-40B4-BE49-F238E27FC236}">
                  <a16:creationId xmlns:a16="http://schemas.microsoft.com/office/drawing/2014/main" id="{9AFF38D1-92FB-4328-81E7-83ACB93EC937}"/>
                </a:ext>
              </a:extLst>
            </p:cNvPr>
            <p:cNvSpPr>
              <a:spLocks/>
            </p:cNvSpPr>
            <p:nvPr/>
          </p:nvSpPr>
          <p:spPr bwMode="auto">
            <a:xfrm>
              <a:off x="5935663" y="1824038"/>
              <a:ext cx="311150" cy="309563"/>
            </a:xfrm>
            <a:custGeom>
              <a:avLst/>
              <a:gdLst>
                <a:gd name="T0" fmla="*/ 323 w 587"/>
                <a:gd name="T1" fmla="*/ 1 h 587"/>
                <a:gd name="T2" fmla="*/ 367 w 587"/>
                <a:gd name="T3" fmla="*/ 9 h 587"/>
                <a:gd name="T4" fmla="*/ 408 w 587"/>
                <a:gd name="T5" fmla="*/ 23 h 587"/>
                <a:gd name="T6" fmla="*/ 446 w 587"/>
                <a:gd name="T7" fmla="*/ 42 h 587"/>
                <a:gd name="T8" fmla="*/ 481 w 587"/>
                <a:gd name="T9" fmla="*/ 67 h 587"/>
                <a:gd name="T10" fmla="*/ 511 w 587"/>
                <a:gd name="T11" fmla="*/ 96 h 587"/>
                <a:gd name="T12" fmla="*/ 537 w 587"/>
                <a:gd name="T13" fmla="*/ 130 h 587"/>
                <a:gd name="T14" fmla="*/ 558 w 587"/>
                <a:gd name="T15" fmla="*/ 167 h 587"/>
                <a:gd name="T16" fmla="*/ 574 w 587"/>
                <a:gd name="T17" fmla="*/ 206 h 587"/>
                <a:gd name="T18" fmla="*/ 583 w 587"/>
                <a:gd name="T19" fmla="*/ 249 h 587"/>
                <a:gd name="T20" fmla="*/ 587 w 587"/>
                <a:gd name="T21" fmla="*/ 294 h 587"/>
                <a:gd name="T22" fmla="*/ 583 w 587"/>
                <a:gd name="T23" fmla="*/ 339 h 587"/>
                <a:gd name="T24" fmla="*/ 574 w 587"/>
                <a:gd name="T25" fmla="*/ 381 h 587"/>
                <a:gd name="T26" fmla="*/ 558 w 587"/>
                <a:gd name="T27" fmla="*/ 421 h 587"/>
                <a:gd name="T28" fmla="*/ 537 w 587"/>
                <a:gd name="T29" fmla="*/ 458 h 587"/>
                <a:gd name="T30" fmla="*/ 511 w 587"/>
                <a:gd name="T31" fmla="*/ 491 h 587"/>
                <a:gd name="T32" fmla="*/ 481 w 587"/>
                <a:gd name="T33" fmla="*/ 521 h 587"/>
                <a:gd name="T34" fmla="*/ 446 w 587"/>
                <a:gd name="T35" fmla="*/ 545 h 587"/>
                <a:gd name="T36" fmla="*/ 408 w 587"/>
                <a:gd name="T37" fmla="*/ 564 h 587"/>
                <a:gd name="T38" fmla="*/ 367 w 587"/>
                <a:gd name="T39" fmla="*/ 578 h 587"/>
                <a:gd name="T40" fmla="*/ 323 w 587"/>
                <a:gd name="T41" fmla="*/ 586 h 587"/>
                <a:gd name="T42" fmla="*/ 278 w 587"/>
                <a:gd name="T43" fmla="*/ 587 h 587"/>
                <a:gd name="T44" fmla="*/ 235 w 587"/>
                <a:gd name="T45" fmla="*/ 581 h 587"/>
                <a:gd name="T46" fmla="*/ 192 w 587"/>
                <a:gd name="T47" fmla="*/ 569 h 587"/>
                <a:gd name="T48" fmla="*/ 154 w 587"/>
                <a:gd name="T49" fmla="*/ 551 h 587"/>
                <a:gd name="T50" fmla="*/ 118 w 587"/>
                <a:gd name="T51" fmla="*/ 528 h 587"/>
                <a:gd name="T52" fmla="*/ 86 w 587"/>
                <a:gd name="T53" fmla="*/ 501 h 587"/>
                <a:gd name="T54" fmla="*/ 59 w 587"/>
                <a:gd name="T55" fmla="*/ 469 h 587"/>
                <a:gd name="T56" fmla="*/ 36 w 587"/>
                <a:gd name="T57" fmla="*/ 433 h 587"/>
                <a:gd name="T58" fmla="*/ 18 w 587"/>
                <a:gd name="T59" fmla="*/ 395 h 587"/>
                <a:gd name="T60" fmla="*/ 7 w 587"/>
                <a:gd name="T61" fmla="*/ 353 h 587"/>
                <a:gd name="T62" fmla="*/ 0 w 587"/>
                <a:gd name="T63" fmla="*/ 309 h 587"/>
                <a:gd name="T64" fmla="*/ 1 w 587"/>
                <a:gd name="T65" fmla="*/ 263 h 587"/>
                <a:gd name="T66" fmla="*/ 9 w 587"/>
                <a:gd name="T67" fmla="*/ 221 h 587"/>
                <a:gd name="T68" fmla="*/ 23 w 587"/>
                <a:gd name="T69" fmla="*/ 180 h 587"/>
                <a:gd name="T70" fmla="*/ 42 w 587"/>
                <a:gd name="T71" fmla="*/ 141 h 587"/>
                <a:gd name="T72" fmla="*/ 67 w 587"/>
                <a:gd name="T73" fmla="*/ 107 h 587"/>
                <a:gd name="T74" fmla="*/ 96 w 587"/>
                <a:gd name="T75" fmla="*/ 76 h 587"/>
                <a:gd name="T76" fmla="*/ 130 w 587"/>
                <a:gd name="T77" fmla="*/ 50 h 587"/>
                <a:gd name="T78" fmla="*/ 167 w 587"/>
                <a:gd name="T79" fmla="*/ 30 h 587"/>
                <a:gd name="T80" fmla="*/ 206 w 587"/>
                <a:gd name="T81" fmla="*/ 13 h 587"/>
                <a:gd name="T82" fmla="*/ 249 w 587"/>
                <a:gd name="T83" fmla="*/ 4 h 587"/>
                <a:gd name="T84" fmla="*/ 294 w 587"/>
                <a:gd name="T85" fmla="*/ 0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87" h="587">
                  <a:moveTo>
                    <a:pt x="294" y="0"/>
                  </a:moveTo>
                  <a:lnTo>
                    <a:pt x="309" y="0"/>
                  </a:lnTo>
                  <a:lnTo>
                    <a:pt x="323" y="1"/>
                  </a:lnTo>
                  <a:lnTo>
                    <a:pt x="338" y="4"/>
                  </a:lnTo>
                  <a:lnTo>
                    <a:pt x="353" y="7"/>
                  </a:lnTo>
                  <a:lnTo>
                    <a:pt x="367" y="9"/>
                  </a:lnTo>
                  <a:lnTo>
                    <a:pt x="381" y="13"/>
                  </a:lnTo>
                  <a:lnTo>
                    <a:pt x="395" y="18"/>
                  </a:lnTo>
                  <a:lnTo>
                    <a:pt x="408" y="23"/>
                  </a:lnTo>
                  <a:lnTo>
                    <a:pt x="420" y="30"/>
                  </a:lnTo>
                  <a:lnTo>
                    <a:pt x="433" y="36"/>
                  </a:lnTo>
                  <a:lnTo>
                    <a:pt x="446" y="42"/>
                  </a:lnTo>
                  <a:lnTo>
                    <a:pt x="458" y="50"/>
                  </a:lnTo>
                  <a:lnTo>
                    <a:pt x="469" y="58"/>
                  </a:lnTo>
                  <a:lnTo>
                    <a:pt x="481" y="67"/>
                  </a:lnTo>
                  <a:lnTo>
                    <a:pt x="491" y="76"/>
                  </a:lnTo>
                  <a:lnTo>
                    <a:pt x="501" y="86"/>
                  </a:lnTo>
                  <a:lnTo>
                    <a:pt x="511" y="96"/>
                  </a:lnTo>
                  <a:lnTo>
                    <a:pt x="520" y="107"/>
                  </a:lnTo>
                  <a:lnTo>
                    <a:pt x="529" y="118"/>
                  </a:lnTo>
                  <a:lnTo>
                    <a:pt x="537" y="130"/>
                  </a:lnTo>
                  <a:lnTo>
                    <a:pt x="545" y="141"/>
                  </a:lnTo>
                  <a:lnTo>
                    <a:pt x="551" y="154"/>
                  </a:lnTo>
                  <a:lnTo>
                    <a:pt x="558" y="167"/>
                  </a:lnTo>
                  <a:lnTo>
                    <a:pt x="564" y="180"/>
                  </a:lnTo>
                  <a:lnTo>
                    <a:pt x="569" y="192"/>
                  </a:lnTo>
                  <a:lnTo>
                    <a:pt x="574" y="206"/>
                  </a:lnTo>
                  <a:lnTo>
                    <a:pt x="578" y="221"/>
                  </a:lnTo>
                  <a:lnTo>
                    <a:pt x="581" y="235"/>
                  </a:lnTo>
                  <a:lnTo>
                    <a:pt x="583" y="249"/>
                  </a:lnTo>
                  <a:lnTo>
                    <a:pt x="586" y="263"/>
                  </a:lnTo>
                  <a:lnTo>
                    <a:pt x="587" y="278"/>
                  </a:lnTo>
                  <a:lnTo>
                    <a:pt x="587" y="294"/>
                  </a:lnTo>
                  <a:lnTo>
                    <a:pt x="587" y="309"/>
                  </a:lnTo>
                  <a:lnTo>
                    <a:pt x="586" y="323"/>
                  </a:lnTo>
                  <a:lnTo>
                    <a:pt x="583" y="339"/>
                  </a:lnTo>
                  <a:lnTo>
                    <a:pt x="581" y="353"/>
                  </a:lnTo>
                  <a:lnTo>
                    <a:pt x="578" y="367"/>
                  </a:lnTo>
                  <a:lnTo>
                    <a:pt x="574" y="381"/>
                  </a:lnTo>
                  <a:lnTo>
                    <a:pt x="569" y="395"/>
                  </a:lnTo>
                  <a:lnTo>
                    <a:pt x="564" y="408"/>
                  </a:lnTo>
                  <a:lnTo>
                    <a:pt x="558" y="421"/>
                  </a:lnTo>
                  <a:lnTo>
                    <a:pt x="551" y="433"/>
                  </a:lnTo>
                  <a:lnTo>
                    <a:pt x="545" y="446"/>
                  </a:lnTo>
                  <a:lnTo>
                    <a:pt x="537" y="458"/>
                  </a:lnTo>
                  <a:lnTo>
                    <a:pt x="529" y="469"/>
                  </a:lnTo>
                  <a:lnTo>
                    <a:pt x="520" y="481"/>
                  </a:lnTo>
                  <a:lnTo>
                    <a:pt x="511" y="491"/>
                  </a:lnTo>
                  <a:lnTo>
                    <a:pt x="501" y="501"/>
                  </a:lnTo>
                  <a:lnTo>
                    <a:pt x="491" y="510"/>
                  </a:lnTo>
                  <a:lnTo>
                    <a:pt x="481" y="521"/>
                  </a:lnTo>
                  <a:lnTo>
                    <a:pt x="469" y="528"/>
                  </a:lnTo>
                  <a:lnTo>
                    <a:pt x="458" y="537"/>
                  </a:lnTo>
                  <a:lnTo>
                    <a:pt x="446" y="545"/>
                  </a:lnTo>
                  <a:lnTo>
                    <a:pt x="433" y="551"/>
                  </a:lnTo>
                  <a:lnTo>
                    <a:pt x="420" y="558"/>
                  </a:lnTo>
                  <a:lnTo>
                    <a:pt x="408" y="564"/>
                  </a:lnTo>
                  <a:lnTo>
                    <a:pt x="395" y="569"/>
                  </a:lnTo>
                  <a:lnTo>
                    <a:pt x="381" y="574"/>
                  </a:lnTo>
                  <a:lnTo>
                    <a:pt x="367" y="578"/>
                  </a:lnTo>
                  <a:lnTo>
                    <a:pt x="353" y="581"/>
                  </a:lnTo>
                  <a:lnTo>
                    <a:pt x="338" y="583"/>
                  </a:lnTo>
                  <a:lnTo>
                    <a:pt x="323" y="586"/>
                  </a:lnTo>
                  <a:lnTo>
                    <a:pt x="309" y="587"/>
                  </a:lnTo>
                  <a:lnTo>
                    <a:pt x="294" y="587"/>
                  </a:lnTo>
                  <a:lnTo>
                    <a:pt x="278" y="587"/>
                  </a:lnTo>
                  <a:lnTo>
                    <a:pt x="264" y="586"/>
                  </a:lnTo>
                  <a:lnTo>
                    <a:pt x="249" y="583"/>
                  </a:lnTo>
                  <a:lnTo>
                    <a:pt x="235" y="581"/>
                  </a:lnTo>
                  <a:lnTo>
                    <a:pt x="221" y="578"/>
                  </a:lnTo>
                  <a:lnTo>
                    <a:pt x="206" y="574"/>
                  </a:lnTo>
                  <a:lnTo>
                    <a:pt x="192" y="569"/>
                  </a:lnTo>
                  <a:lnTo>
                    <a:pt x="180" y="564"/>
                  </a:lnTo>
                  <a:lnTo>
                    <a:pt x="167" y="558"/>
                  </a:lnTo>
                  <a:lnTo>
                    <a:pt x="154" y="551"/>
                  </a:lnTo>
                  <a:lnTo>
                    <a:pt x="141" y="545"/>
                  </a:lnTo>
                  <a:lnTo>
                    <a:pt x="130" y="537"/>
                  </a:lnTo>
                  <a:lnTo>
                    <a:pt x="118" y="528"/>
                  </a:lnTo>
                  <a:lnTo>
                    <a:pt x="107" y="521"/>
                  </a:lnTo>
                  <a:lnTo>
                    <a:pt x="96" y="510"/>
                  </a:lnTo>
                  <a:lnTo>
                    <a:pt x="86" y="501"/>
                  </a:lnTo>
                  <a:lnTo>
                    <a:pt x="77" y="491"/>
                  </a:lnTo>
                  <a:lnTo>
                    <a:pt x="67" y="481"/>
                  </a:lnTo>
                  <a:lnTo>
                    <a:pt x="59" y="469"/>
                  </a:lnTo>
                  <a:lnTo>
                    <a:pt x="50" y="458"/>
                  </a:lnTo>
                  <a:lnTo>
                    <a:pt x="42" y="446"/>
                  </a:lnTo>
                  <a:lnTo>
                    <a:pt x="36" y="433"/>
                  </a:lnTo>
                  <a:lnTo>
                    <a:pt x="30" y="421"/>
                  </a:lnTo>
                  <a:lnTo>
                    <a:pt x="23" y="408"/>
                  </a:lnTo>
                  <a:lnTo>
                    <a:pt x="18" y="395"/>
                  </a:lnTo>
                  <a:lnTo>
                    <a:pt x="13" y="381"/>
                  </a:lnTo>
                  <a:lnTo>
                    <a:pt x="9" y="367"/>
                  </a:lnTo>
                  <a:lnTo>
                    <a:pt x="7" y="353"/>
                  </a:lnTo>
                  <a:lnTo>
                    <a:pt x="4" y="339"/>
                  </a:lnTo>
                  <a:lnTo>
                    <a:pt x="1" y="323"/>
                  </a:lnTo>
                  <a:lnTo>
                    <a:pt x="0" y="309"/>
                  </a:lnTo>
                  <a:lnTo>
                    <a:pt x="0" y="294"/>
                  </a:lnTo>
                  <a:lnTo>
                    <a:pt x="0" y="278"/>
                  </a:lnTo>
                  <a:lnTo>
                    <a:pt x="1" y="263"/>
                  </a:lnTo>
                  <a:lnTo>
                    <a:pt x="4" y="249"/>
                  </a:lnTo>
                  <a:lnTo>
                    <a:pt x="7" y="235"/>
                  </a:lnTo>
                  <a:lnTo>
                    <a:pt x="9" y="221"/>
                  </a:lnTo>
                  <a:lnTo>
                    <a:pt x="13" y="206"/>
                  </a:lnTo>
                  <a:lnTo>
                    <a:pt x="18" y="192"/>
                  </a:lnTo>
                  <a:lnTo>
                    <a:pt x="23" y="180"/>
                  </a:lnTo>
                  <a:lnTo>
                    <a:pt x="30" y="167"/>
                  </a:lnTo>
                  <a:lnTo>
                    <a:pt x="36" y="154"/>
                  </a:lnTo>
                  <a:lnTo>
                    <a:pt x="42" y="141"/>
                  </a:lnTo>
                  <a:lnTo>
                    <a:pt x="50" y="130"/>
                  </a:lnTo>
                  <a:lnTo>
                    <a:pt x="59" y="118"/>
                  </a:lnTo>
                  <a:lnTo>
                    <a:pt x="67" y="107"/>
                  </a:lnTo>
                  <a:lnTo>
                    <a:pt x="77" y="96"/>
                  </a:lnTo>
                  <a:lnTo>
                    <a:pt x="86" y="86"/>
                  </a:lnTo>
                  <a:lnTo>
                    <a:pt x="96" y="76"/>
                  </a:lnTo>
                  <a:lnTo>
                    <a:pt x="107" y="67"/>
                  </a:lnTo>
                  <a:lnTo>
                    <a:pt x="118" y="58"/>
                  </a:lnTo>
                  <a:lnTo>
                    <a:pt x="130" y="50"/>
                  </a:lnTo>
                  <a:lnTo>
                    <a:pt x="141" y="42"/>
                  </a:lnTo>
                  <a:lnTo>
                    <a:pt x="154" y="36"/>
                  </a:lnTo>
                  <a:lnTo>
                    <a:pt x="167" y="30"/>
                  </a:lnTo>
                  <a:lnTo>
                    <a:pt x="180" y="23"/>
                  </a:lnTo>
                  <a:lnTo>
                    <a:pt x="192" y="18"/>
                  </a:lnTo>
                  <a:lnTo>
                    <a:pt x="206" y="13"/>
                  </a:lnTo>
                  <a:lnTo>
                    <a:pt x="221" y="9"/>
                  </a:lnTo>
                  <a:lnTo>
                    <a:pt x="235" y="7"/>
                  </a:lnTo>
                  <a:lnTo>
                    <a:pt x="249" y="4"/>
                  </a:lnTo>
                  <a:lnTo>
                    <a:pt x="264" y="1"/>
                  </a:lnTo>
                  <a:lnTo>
                    <a:pt x="278" y="0"/>
                  </a:lnTo>
                  <a:lnTo>
                    <a:pt x="294" y="0"/>
                  </a:lnTo>
                  <a:close/>
                </a:path>
              </a:pathLst>
            </a:custGeom>
            <a:solidFill>
              <a:schemeClr val="accent2"/>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71" name="Freeform 305">
              <a:extLst>
                <a:ext uri="{FF2B5EF4-FFF2-40B4-BE49-F238E27FC236}">
                  <a16:creationId xmlns:a16="http://schemas.microsoft.com/office/drawing/2014/main" id="{FD403EC1-D6A0-48B9-8CBB-6AE49DEE7BEC}"/>
                </a:ext>
              </a:extLst>
            </p:cNvPr>
            <p:cNvSpPr>
              <a:spLocks noEditPoints="1"/>
            </p:cNvSpPr>
            <p:nvPr/>
          </p:nvSpPr>
          <p:spPr bwMode="auto">
            <a:xfrm>
              <a:off x="5916613" y="1770063"/>
              <a:ext cx="344488" cy="315913"/>
            </a:xfrm>
            <a:custGeom>
              <a:avLst/>
              <a:gdLst>
                <a:gd name="T0" fmla="*/ 386 w 650"/>
                <a:gd name="T1" fmla="*/ 201 h 598"/>
                <a:gd name="T2" fmla="*/ 432 w 650"/>
                <a:gd name="T3" fmla="*/ 221 h 598"/>
                <a:gd name="T4" fmla="*/ 473 w 650"/>
                <a:gd name="T5" fmla="*/ 252 h 598"/>
                <a:gd name="T6" fmla="*/ 508 w 650"/>
                <a:gd name="T7" fmla="*/ 300 h 598"/>
                <a:gd name="T8" fmla="*/ 528 w 650"/>
                <a:gd name="T9" fmla="*/ 355 h 598"/>
                <a:gd name="T10" fmla="*/ 532 w 650"/>
                <a:gd name="T11" fmla="*/ 407 h 598"/>
                <a:gd name="T12" fmla="*/ 527 w 650"/>
                <a:gd name="T13" fmla="*/ 442 h 598"/>
                <a:gd name="T14" fmla="*/ 650 w 650"/>
                <a:gd name="T15" fmla="*/ 562 h 598"/>
                <a:gd name="T16" fmla="*/ 487 w 650"/>
                <a:gd name="T17" fmla="*/ 524 h 598"/>
                <a:gd name="T18" fmla="*/ 442 w 650"/>
                <a:gd name="T19" fmla="*/ 564 h 598"/>
                <a:gd name="T20" fmla="*/ 390 w 650"/>
                <a:gd name="T21" fmla="*/ 589 h 598"/>
                <a:gd name="T22" fmla="*/ 330 w 650"/>
                <a:gd name="T23" fmla="*/ 598 h 598"/>
                <a:gd name="T24" fmla="*/ 269 w 650"/>
                <a:gd name="T25" fmla="*/ 589 h 598"/>
                <a:gd name="T26" fmla="*/ 217 w 650"/>
                <a:gd name="T27" fmla="*/ 564 h 598"/>
                <a:gd name="T28" fmla="*/ 171 w 650"/>
                <a:gd name="T29" fmla="*/ 521 h 598"/>
                <a:gd name="T30" fmla="*/ 0 w 650"/>
                <a:gd name="T31" fmla="*/ 558 h 598"/>
                <a:gd name="T32" fmla="*/ 132 w 650"/>
                <a:gd name="T33" fmla="*/ 439 h 598"/>
                <a:gd name="T34" fmla="*/ 128 w 650"/>
                <a:gd name="T35" fmla="*/ 375 h 598"/>
                <a:gd name="T36" fmla="*/ 143 w 650"/>
                <a:gd name="T37" fmla="*/ 316 h 598"/>
                <a:gd name="T38" fmla="*/ 173 w 650"/>
                <a:gd name="T39" fmla="*/ 266 h 598"/>
                <a:gd name="T40" fmla="*/ 216 w 650"/>
                <a:gd name="T41" fmla="*/ 228 h 598"/>
                <a:gd name="T42" fmla="*/ 267 w 650"/>
                <a:gd name="T43" fmla="*/ 203 h 598"/>
                <a:gd name="T44" fmla="*/ 324 w 650"/>
                <a:gd name="T45" fmla="*/ 193 h 598"/>
                <a:gd name="T46" fmla="*/ 350 w 650"/>
                <a:gd name="T47" fmla="*/ 194 h 598"/>
                <a:gd name="T48" fmla="*/ 262 w 650"/>
                <a:gd name="T49" fmla="*/ 344 h 598"/>
                <a:gd name="T50" fmla="*/ 155 w 650"/>
                <a:gd name="T51" fmla="*/ 369 h 598"/>
                <a:gd name="T52" fmla="*/ 154 w 650"/>
                <a:gd name="T53" fmla="*/ 411 h 598"/>
                <a:gd name="T54" fmla="*/ 262 w 650"/>
                <a:gd name="T55" fmla="*/ 319 h 598"/>
                <a:gd name="T56" fmla="*/ 231 w 650"/>
                <a:gd name="T57" fmla="*/ 248 h 598"/>
                <a:gd name="T58" fmla="*/ 195 w 650"/>
                <a:gd name="T59" fmla="*/ 282 h 598"/>
                <a:gd name="T60" fmla="*/ 171 w 650"/>
                <a:gd name="T61" fmla="*/ 319 h 598"/>
                <a:gd name="T62" fmla="*/ 372 w 650"/>
                <a:gd name="T63" fmla="*/ 319 h 598"/>
                <a:gd name="T64" fmla="*/ 351 w 650"/>
                <a:gd name="T65" fmla="*/ 220 h 598"/>
                <a:gd name="T66" fmla="*/ 319 w 650"/>
                <a:gd name="T67" fmla="*/ 219 h 598"/>
                <a:gd name="T68" fmla="*/ 287 w 650"/>
                <a:gd name="T69" fmla="*/ 224 h 598"/>
                <a:gd name="T70" fmla="*/ 488 w 650"/>
                <a:gd name="T71" fmla="*/ 319 h 598"/>
                <a:gd name="T72" fmla="*/ 464 w 650"/>
                <a:gd name="T73" fmla="*/ 282 h 598"/>
                <a:gd name="T74" fmla="*/ 428 w 650"/>
                <a:gd name="T75" fmla="*/ 248 h 598"/>
                <a:gd name="T76" fmla="*/ 499 w 650"/>
                <a:gd name="T77" fmla="*/ 344 h 598"/>
                <a:gd name="T78" fmla="*/ 504 w 650"/>
                <a:gd name="T79" fmla="*/ 428 h 598"/>
                <a:gd name="T80" fmla="*/ 505 w 650"/>
                <a:gd name="T81" fmla="*/ 383 h 598"/>
                <a:gd name="T82" fmla="*/ 499 w 650"/>
                <a:gd name="T83" fmla="*/ 344 h 598"/>
                <a:gd name="T84" fmla="*/ 398 w 650"/>
                <a:gd name="T85" fmla="*/ 558 h 598"/>
                <a:gd name="T86" fmla="*/ 442 w 650"/>
                <a:gd name="T87" fmla="*/ 532 h 598"/>
                <a:gd name="T88" fmla="*/ 480 w 650"/>
                <a:gd name="T89" fmla="*/ 489 h 598"/>
                <a:gd name="T90" fmla="*/ 372 w 650"/>
                <a:gd name="T91" fmla="*/ 567 h 598"/>
                <a:gd name="T92" fmla="*/ 287 w 650"/>
                <a:gd name="T93" fmla="*/ 567 h 598"/>
                <a:gd name="T94" fmla="*/ 319 w 650"/>
                <a:gd name="T95" fmla="*/ 571 h 598"/>
                <a:gd name="T96" fmla="*/ 351 w 650"/>
                <a:gd name="T97" fmla="*/ 571 h 598"/>
                <a:gd name="T98" fmla="*/ 262 w 650"/>
                <a:gd name="T99" fmla="*/ 558 h 598"/>
                <a:gd name="T100" fmla="*/ 171 w 650"/>
                <a:gd name="T101" fmla="*/ 471 h 598"/>
                <a:gd name="T102" fmla="*/ 205 w 650"/>
                <a:gd name="T103" fmla="*/ 520 h 598"/>
                <a:gd name="T104" fmla="*/ 246 w 650"/>
                <a:gd name="T105" fmla="*/ 551 h 598"/>
                <a:gd name="T106" fmla="*/ 372 w 650"/>
                <a:gd name="T107" fmla="*/ 428 h 598"/>
                <a:gd name="T108" fmla="*/ 287 w 650"/>
                <a:gd name="T109" fmla="*/ 428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50" h="598">
                  <a:moveTo>
                    <a:pt x="350" y="194"/>
                  </a:moveTo>
                  <a:lnTo>
                    <a:pt x="368" y="197"/>
                  </a:lnTo>
                  <a:lnTo>
                    <a:pt x="386" y="201"/>
                  </a:lnTo>
                  <a:lnTo>
                    <a:pt x="401" y="206"/>
                  </a:lnTo>
                  <a:lnTo>
                    <a:pt x="418" y="214"/>
                  </a:lnTo>
                  <a:lnTo>
                    <a:pt x="432" y="221"/>
                  </a:lnTo>
                  <a:lnTo>
                    <a:pt x="447" y="230"/>
                  </a:lnTo>
                  <a:lnTo>
                    <a:pt x="460" y="241"/>
                  </a:lnTo>
                  <a:lnTo>
                    <a:pt x="473" y="252"/>
                  </a:lnTo>
                  <a:lnTo>
                    <a:pt x="486" y="266"/>
                  </a:lnTo>
                  <a:lnTo>
                    <a:pt x="497" y="283"/>
                  </a:lnTo>
                  <a:lnTo>
                    <a:pt x="508" y="300"/>
                  </a:lnTo>
                  <a:lnTo>
                    <a:pt x="517" y="316"/>
                  </a:lnTo>
                  <a:lnTo>
                    <a:pt x="523" y="335"/>
                  </a:lnTo>
                  <a:lnTo>
                    <a:pt x="528" y="355"/>
                  </a:lnTo>
                  <a:lnTo>
                    <a:pt x="531" y="375"/>
                  </a:lnTo>
                  <a:lnTo>
                    <a:pt x="532" y="396"/>
                  </a:lnTo>
                  <a:lnTo>
                    <a:pt x="532" y="407"/>
                  </a:lnTo>
                  <a:lnTo>
                    <a:pt x="531" y="419"/>
                  </a:lnTo>
                  <a:lnTo>
                    <a:pt x="529" y="430"/>
                  </a:lnTo>
                  <a:lnTo>
                    <a:pt x="527" y="442"/>
                  </a:lnTo>
                  <a:lnTo>
                    <a:pt x="521" y="464"/>
                  </a:lnTo>
                  <a:lnTo>
                    <a:pt x="512" y="484"/>
                  </a:lnTo>
                  <a:lnTo>
                    <a:pt x="650" y="562"/>
                  </a:lnTo>
                  <a:lnTo>
                    <a:pt x="637" y="585"/>
                  </a:lnTo>
                  <a:lnTo>
                    <a:pt x="499" y="507"/>
                  </a:lnTo>
                  <a:lnTo>
                    <a:pt x="487" y="524"/>
                  </a:lnTo>
                  <a:lnTo>
                    <a:pt x="473" y="539"/>
                  </a:lnTo>
                  <a:lnTo>
                    <a:pt x="459" y="552"/>
                  </a:lnTo>
                  <a:lnTo>
                    <a:pt x="442" y="564"/>
                  </a:lnTo>
                  <a:lnTo>
                    <a:pt x="426" y="574"/>
                  </a:lnTo>
                  <a:lnTo>
                    <a:pt x="409" y="583"/>
                  </a:lnTo>
                  <a:lnTo>
                    <a:pt x="390" y="589"/>
                  </a:lnTo>
                  <a:lnTo>
                    <a:pt x="371" y="594"/>
                  </a:lnTo>
                  <a:lnTo>
                    <a:pt x="350" y="597"/>
                  </a:lnTo>
                  <a:lnTo>
                    <a:pt x="330" y="598"/>
                  </a:lnTo>
                  <a:lnTo>
                    <a:pt x="309" y="597"/>
                  </a:lnTo>
                  <a:lnTo>
                    <a:pt x="289" y="594"/>
                  </a:lnTo>
                  <a:lnTo>
                    <a:pt x="269" y="589"/>
                  </a:lnTo>
                  <a:lnTo>
                    <a:pt x="251" y="583"/>
                  </a:lnTo>
                  <a:lnTo>
                    <a:pt x="233" y="574"/>
                  </a:lnTo>
                  <a:lnTo>
                    <a:pt x="217" y="564"/>
                  </a:lnTo>
                  <a:lnTo>
                    <a:pt x="201" y="552"/>
                  </a:lnTo>
                  <a:lnTo>
                    <a:pt x="186" y="539"/>
                  </a:lnTo>
                  <a:lnTo>
                    <a:pt x="171" y="521"/>
                  </a:lnTo>
                  <a:lnTo>
                    <a:pt x="158" y="503"/>
                  </a:lnTo>
                  <a:lnTo>
                    <a:pt x="13" y="581"/>
                  </a:lnTo>
                  <a:lnTo>
                    <a:pt x="0" y="558"/>
                  </a:lnTo>
                  <a:lnTo>
                    <a:pt x="145" y="480"/>
                  </a:lnTo>
                  <a:lnTo>
                    <a:pt x="137" y="460"/>
                  </a:lnTo>
                  <a:lnTo>
                    <a:pt x="132" y="439"/>
                  </a:lnTo>
                  <a:lnTo>
                    <a:pt x="128" y="417"/>
                  </a:lnTo>
                  <a:lnTo>
                    <a:pt x="127" y="396"/>
                  </a:lnTo>
                  <a:lnTo>
                    <a:pt x="128" y="375"/>
                  </a:lnTo>
                  <a:lnTo>
                    <a:pt x="131" y="355"/>
                  </a:lnTo>
                  <a:lnTo>
                    <a:pt x="136" y="335"/>
                  </a:lnTo>
                  <a:lnTo>
                    <a:pt x="143" y="316"/>
                  </a:lnTo>
                  <a:lnTo>
                    <a:pt x="151" y="300"/>
                  </a:lnTo>
                  <a:lnTo>
                    <a:pt x="162" y="283"/>
                  </a:lnTo>
                  <a:lnTo>
                    <a:pt x="173" y="266"/>
                  </a:lnTo>
                  <a:lnTo>
                    <a:pt x="186" y="252"/>
                  </a:lnTo>
                  <a:lnTo>
                    <a:pt x="200" y="239"/>
                  </a:lnTo>
                  <a:lnTo>
                    <a:pt x="216" y="228"/>
                  </a:lnTo>
                  <a:lnTo>
                    <a:pt x="232" y="219"/>
                  </a:lnTo>
                  <a:lnTo>
                    <a:pt x="249" y="210"/>
                  </a:lnTo>
                  <a:lnTo>
                    <a:pt x="267" y="203"/>
                  </a:lnTo>
                  <a:lnTo>
                    <a:pt x="286" y="198"/>
                  </a:lnTo>
                  <a:lnTo>
                    <a:pt x="305" y="194"/>
                  </a:lnTo>
                  <a:lnTo>
                    <a:pt x="324" y="193"/>
                  </a:lnTo>
                  <a:lnTo>
                    <a:pt x="324" y="0"/>
                  </a:lnTo>
                  <a:lnTo>
                    <a:pt x="350" y="0"/>
                  </a:lnTo>
                  <a:lnTo>
                    <a:pt x="350" y="194"/>
                  </a:lnTo>
                  <a:close/>
                  <a:moveTo>
                    <a:pt x="155" y="428"/>
                  </a:moveTo>
                  <a:lnTo>
                    <a:pt x="262" y="428"/>
                  </a:lnTo>
                  <a:lnTo>
                    <a:pt x="262" y="344"/>
                  </a:lnTo>
                  <a:lnTo>
                    <a:pt x="160" y="344"/>
                  </a:lnTo>
                  <a:lnTo>
                    <a:pt x="158" y="357"/>
                  </a:lnTo>
                  <a:lnTo>
                    <a:pt x="155" y="369"/>
                  </a:lnTo>
                  <a:lnTo>
                    <a:pt x="154" y="383"/>
                  </a:lnTo>
                  <a:lnTo>
                    <a:pt x="153" y="396"/>
                  </a:lnTo>
                  <a:lnTo>
                    <a:pt x="154" y="411"/>
                  </a:lnTo>
                  <a:lnTo>
                    <a:pt x="155" y="428"/>
                  </a:lnTo>
                  <a:close/>
                  <a:moveTo>
                    <a:pt x="171" y="319"/>
                  </a:moveTo>
                  <a:lnTo>
                    <a:pt x="262" y="319"/>
                  </a:lnTo>
                  <a:lnTo>
                    <a:pt x="262" y="233"/>
                  </a:lnTo>
                  <a:lnTo>
                    <a:pt x="246" y="241"/>
                  </a:lnTo>
                  <a:lnTo>
                    <a:pt x="231" y="248"/>
                  </a:lnTo>
                  <a:lnTo>
                    <a:pt x="218" y="259"/>
                  </a:lnTo>
                  <a:lnTo>
                    <a:pt x="205" y="270"/>
                  </a:lnTo>
                  <a:lnTo>
                    <a:pt x="195" y="282"/>
                  </a:lnTo>
                  <a:lnTo>
                    <a:pt x="186" y="293"/>
                  </a:lnTo>
                  <a:lnTo>
                    <a:pt x="178" y="306"/>
                  </a:lnTo>
                  <a:lnTo>
                    <a:pt x="171" y="319"/>
                  </a:lnTo>
                  <a:close/>
                  <a:moveTo>
                    <a:pt x="287" y="224"/>
                  </a:moveTo>
                  <a:lnTo>
                    <a:pt x="287" y="319"/>
                  </a:lnTo>
                  <a:lnTo>
                    <a:pt x="372" y="319"/>
                  </a:lnTo>
                  <a:lnTo>
                    <a:pt x="372" y="224"/>
                  </a:lnTo>
                  <a:lnTo>
                    <a:pt x="362" y="221"/>
                  </a:lnTo>
                  <a:lnTo>
                    <a:pt x="351" y="220"/>
                  </a:lnTo>
                  <a:lnTo>
                    <a:pt x="340" y="219"/>
                  </a:lnTo>
                  <a:lnTo>
                    <a:pt x="330" y="219"/>
                  </a:lnTo>
                  <a:lnTo>
                    <a:pt x="319" y="219"/>
                  </a:lnTo>
                  <a:lnTo>
                    <a:pt x="308" y="220"/>
                  </a:lnTo>
                  <a:lnTo>
                    <a:pt x="298" y="221"/>
                  </a:lnTo>
                  <a:lnTo>
                    <a:pt x="287" y="224"/>
                  </a:lnTo>
                  <a:close/>
                  <a:moveTo>
                    <a:pt x="398" y="233"/>
                  </a:moveTo>
                  <a:lnTo>
                    <a:pt x="398" y="319"/>
                  </a:lnTo>
                  <a:lnTo>
                    <a:pt x="488" y="319"/>
                  </a:lnTo>
                  <a:lnTo>
                    <a:pt x="482" y="306"/>
                  </a:lnTo>
                  <a:lnTo>
                    <a:pt x="473" y="293"/>
                  </a:lnTo>
                  <a:lnTo>
                    <a:pt x="464" y="282"/>
                  </a:lnTo>
                  <a:lnTo>
                    <a:pt x="454" y="270"/>
                  </a:lnTo>
                  <a:lnTo>
                    <a:pt x="442" y="259"/>
                  </a:lnTo>
                  <a:lnTo>
                    <a:pt x="428" y="248"/>
                  </a:lnTo>
                  <a:lnTo>
                    <a:pt x="413" y="239"/>
                  </a:lnTo>
                  <a:lnTo>
                    <a:pt x="398" y="233"/>
                  </a:lnTo>
                  <a:close/>
                  <a:moveTo>
                    <a:pt x="499" y="344"/>
                  </a:moveTo>
                  <a:lnTo>
                    <a:pt x="398" y="344"/>
                  </a:lnTo>
                  <a:lnTo>
                    <a:pt x="398" y="428"/>
                  </a:lnTo>
                  <a:lnTo>
                    <a:pt x="504" y="428"/>
                  </a:lnTo>
                  <a:lnTo>
                    <a:pt x="505" y="411"/>
                  </a:lnTo>
                  <a:lnTo>
                    <a:pt x="506" y="396"/>
                  </a:lnTo>
                  <a:lnTo>
                    <a:pt x="505" y="383"/>
                  </a:lnTo>
                  <a:lnTo>
                    <a:pt x="504" y="369"/>
                  </a:lnTo>
                  <a:lnTo>
                    <a:pt x="501" y="357"/>
                  </a:lnTo>
                  <a:lnTo>
                    <a:pt x="499" y="344"/>
                  </a:lnTo>
                  <a:close/>
                  <a:moveTo>
                    <a:pt x="496" y="453"/>
                  </a:moveTo>
                  <a:lnTo>
                    <a:pt x="398" y="453"/>
                  </a:lnTo>
                  <a:lnTo>
                    <a:pt x="398" y="558"/>
                  </a:lnTo>
                  <a:lnTo>
                    <a:pt x="413" y="551"/>
                  </a:lnTo>
                  <a:lnTo>
                    <a:pt x="428" y="542"/>
                  </a:lnTo>
                  <a:lnTo>
                    <a:pt x="442" y="532"/>
                  </a:lnTo>
                  <a:lnTo>
                    <a:pt x="454" y="520"/>
                  </a:lnTo>
                  <a:lnTo>
                    <a:pt x="468" y="506"/>
                  </a:lnTo>
                  <a:lnTo>
                    <a:pt x="480" y="489"/>
                  </a:lnTo>
                  <a:lnTo>
                    <a:pt x="488" y="471"/>
                  </a:lnTo>
                  <a:lnTo>
                    <a:pt x="496" y="453"/>
                  </a:lnTo>
                  <a:close/>
                  <a:moveTo>
                    <a:pt x="372" y="567"/>
                  </a:moveTo>
                  <a:lnTo>
                    <a:pt x="372" y="453"/>
                  </a:lnTo>
                  <a:lnTo>
                    <a:pt x="287" y="453"/>
                  </a:lnTo>
                  <a:lnTo>
                    <a:pt x="287" y="567"/>
                  </a:lnTo>
                  <a:lnTo>
                    <a:pt x="298" y="569"/>
                  </a:lnTo>
                  <a:lnTo>
                    <a:pt x="308" y="571"/>
                  </a:lnTo>
                  <a:lnTo>
                    <a:pt x="319" y="571"/>
                  </a:lnTo>
                  <a:lnTo>
                    <a:pt x="330" y="573"/>
                  </a:lnTo>
                  <a:lnTo>
                    <a:pt x="340" y="571"/>
                  </a:lnTo>
                  <a:lnTo>
                    <a:pt x="351" y="571"/>
                  </a:lnTo>
                  <a:lnTo>
                    <a:pt x="362" y="569"/>
                  </a:lnTo>
                  <a:lnTo>
                    <a:pt x="372" y="567"/>
                  </a:lnTo>
                  <a:close/>
                  <a:moveTo>
                    <a:pt x="262" y="558"/>
                  </a:moveTo>
                  <a:lnTo>
                    <a:pt x="262" y="453"/>
                  </a:lnTo>
                  <a:lnTo>
                    <a:pt x="163" y="453"/>
                  </a:lnTo>
                  <a:lnTo>
                    <a:pt x="171" y="471"/>
                  </a:lnTo>
                  <a:lnTo>
                    <a:pt x="180" y="489"/>
                  </a:lnTo>
                  <a:lnTo>
                    <a:pt x="191" y="506"/>
                  </a:lnTo>
                  <a:lnTo>
                    <a:pt x="205" y="520"/>
                  </a:lnTo>
                  <a:lnTo>
                    <a:pt x="218" y="532"/>
                  </a:lnTo>
                  <a:lnTo>
                    <a:pt x="231" y="542"/>
                  </a:lnTo>
                  <a:lnTo>
                    <a:pt x="246" y="551"/>
                  </a:lnTo>
                  <a:lnTo>
                    <a:pt x="262" y="558"/>
                  </a:lnTo>
                  <a:close/>
                  <a:moveTo>
                    <a:pt x="287" y="428"/>
                  </a:moveTo>
                  <a:lnTo>
                    <a:pt x="372" y="428"/>
                  </a:lnTo>
                  <a:lnTo>
                    <a:pt x="372" y="344"/>
                  </a:lnTo>
                  <a:lnTo>
                    <a:pt x="287" y="344"/>
                  </a:lnTo>
                  <a:lnTo>
                    <a:pt x="287" y="428"/>
                  </a:lnTo>
                  <a:close/>
                </a:path>
              </a:pathLst>
            </a:custGeom>
            <a:solidFill>
              <a:schemeClr val="bg1"/>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72" name="Rectangle 306">
              <a:extLst>
                <a:ext uri="{FF2B5EF4-FFF2-40B4-BE49-F238E27FC236}">
                  <a16:creationId xmlns:a16="http://schemas.microsoft.com/office/drawing/2014/main" id="{D180C85E-99C2-4990-9D2F-9EC391AE82F6}"/>
                </a:ext>
              </a:extLst>
            </p:cNvPr>
            <p:cNvSpPr>
              <a:spLocks noChangeArrowheads="1"/>
            </p:cNvSpPr>
            <p:nvPr/>
          </p:nvSpPr>
          <p:spPr bwMode="auto">
            <a:xfrm>
              <a:off x="6084888" y="2133600"/>
              <a:ext cx="14288" cy="55563"/>
            </a:xfrm>
            <a:prstGeom prst="rect">
              <a:avLst/>
            </a:prstGeom>
            <a:solidFill>
              <a:schemeClr val="bg1"/>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73" name="Freeform 311">
              <a:extLst>
                <a:ext uri="{FF2B5EF4-FFF2-40B4-BE49-F238E27FC236}">
                  <a16:creationId xmlns:a16="http://schemas.microsoft.com/office/drawing/2014/main" id="{8C8E2B3D-1C44-4F59-BAF0-C3933788C135}"/>
                </a:ext>
              </a:extLst>
            </p:cNvPr>
            <p:cNvSpPr>
              <a:spLocks noEditPoints="1"/>
            </p:cNvSpPr>
            <p:nvPr/>
          </p:nvSpPr>
          <p:spPr bwMode="auto">
            <a:xfrm>
              <a:off x="6253163" y="2058988"/>
              <a:ext cx="55563" cy="55563"/>
            </a:xfrm>
            <a:custGeom>
              <a:avLst/>
              <a:gdLst>
                <a:gd name="T0" fmla="*/ 64 w 106"/>
                <a:gd name="T1" fmla="*/ 1 h 106"/>
                <a:gd name="T2" fmla="*/ 83 w 106"/>
                <a:gd name="T3" fmla="*/ 9 h 106"/>
                <a:gd name="T4" fmla="*/ 97 w 106"/>
                <a:gd name="T5" fmla="*/ 23 h 106"/>
                <a:gd name="T6" fmla="*/ 105 w 106"/>
                <a:gd name="T7" fmla="*/ 42 h 106"/>
                <a:gd name="T8" fmla="*/ 105 w 106"/>
                <a:gd name="T9" fmla="*/ 64 h 106"/>
                <a:gd name="T10" fmla="*/ 97 w 106"/>
                <a:gd name="T11" fmla="*/ 83 h 106"/>
                <a:gd name="T12" fmla="*/ 83 w 106"/>
                <a:gd name="T13" fmla="*/ 97 h 106"/>
                <a:gd name="T14" fmla="*/ 64 w 106"/>
                <a:gd name="T15" fmla="*/ 105 h 106"/>
                <a:gd name="T16" fmla="*/ 42 w 106"/>
                <a:gd name="T17" fmla="*/ 105 h 106"/>
                <a:gd name="T18" fmla="*/ 23 w 106"/>
                <a:gd name="T19" fmla="*/ 97 h 106"/>
                <a:gd name="T20" fmla="*/ 9 w 106"/>
                <a:gd name="T21" fmla="*/ 83 h 106"/>
                <a:gd name="T22" fmla="*/ 1 w 106"/>
                <a:gd name="T23" fmla="*/ 64 h 106"/>
                <a:gd name="T24" fmla="*/ 1 w 106"/>
                <a:gd name="T25" fmla="*/ 42 h 106"/>
                <a:gd name="T26" fmla="*/ 9 w 106"/>
                <a:gd name="T27" fmla="*/ 23 h 106"/>
                <a:gd name="T28" fmla="*/ 23 w 106"/>
                <a:gd name="T29" fmla="*/ 9 h 106"/>
                <a:gd name="T30" fmla="*/ 42 w 106"/>
                <a:gd name="T31" fmla="*/ 1 h 106"/>
                <a:gd name="T32" fmla="*/ 54 w 106"/>
                <a:gd name="T33" fmla="*/ 28 h 106"/>
                <a:gd name="T34" fmla="*/ 63 w 106"/>
                <a:gd name="T35" fmla="*/ 31 h 106"/>
                <a:gd name="T36" fmla="*/ 72 w 106"/>
                <a:gd name="T37" fmla="*/ 36 h 106"/>
                <a:gd name="T38" fmla="*/ 77 w 106"/>
                <a:gd name="T39" fmla="*/ 43 h 106"/>
                <a:gd name="T40" fmla="*/ 78 w 106"/>
                <a:gd name="T41" fmla="*/ 54 h 106"/>
                <a:gd name="T42" fmla="*/ 77 w 106"/>
                <a:gd name="T43" fmla="*/ 63 h 106"/>
                <a:gd name="T44" fmla="*/ 72 w 106"/>
                <a:gd name="T45" fmla="*/ 72 h 106"/>
                <a:gd name="T46" fmla="*/ 63 w 106"/>
                <a:gd name="T47" fmla="*/ 77 h 106"/>
                <a:gd name="T48" fmla="*/ 54 w 106"/>
                <a:gd name="T49" fmla="*/ 78 h 106"/>
                <a:gd name="T50" fmla="*/ 43 w 106"/>
                <a:gd name="T51" fmla="*/ 77 h 106"/>
                <a:gd name="T52" fmla="*/ 36 w 106"/>
                <a:gd name="T53" fmla="*/ 72 h 106"/>
                <a:gd name="T54" fmla="*/ 31 w 106"/>
                <a:gd name="T55" fmla="*/ 63 h 106"/>
                <a:gd name="T56" fmla="*/ 28 w 106"/>
                <a:gd name="T57" fmla="*/ 54 h 106"/>
                <a:gd name="T58" fmla="*/ 31 w 106"/>
                <a:gd name="T59" fmla="*/ 43 h 106"/>
                <a:gd name="T60" fmla="*/ 36 w 106"/>
                <a:gd name="T61" fmla="*/ 36 h 106"/>
                <a:gd name="T62" fmla="*/ 43 w 106"/>
                <a:gd name="T63" fmla="*/ 31 h 106"/>
                <a:gd name="T64" fmla="*/ 54 w 106"/>
                <a:gd name="T65" fmla="*/ 28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106">
                  <a:moveTo>
                    <a:pt x="54" y="0"/>
                  </a:moveTo>
                  <a:lnTo>
                    <a:pt x="64" y="1"/>
                  </a:lnTo>
                  <a:lnTo>
                    <a:pt x="74" y="4"/>
                  </a:lnTo>
                  <a:lnTo>
                    <a:pt x="83" y="9"/>
                  </a:lnTo>
                  <a:lnTo>
                    <a:pt x="91" y="15"/>
                  </a:lnTo>
                  <a:lnTo>
                    <a:pt x="97" y="23"/>
                  </a:lnTo>
                  <a:lnTo>
                    <a:pt x="102" y="32"/>
                  </a:lnTo>
                  <a:lnTo>
                    <a:pt x="105" y="42"/>
                  </a:lnTo>
                  <a:lnTo>
                    <a:pt x="106" y="54"/>
                  </a:lnTo>
                  <a:lnTo>
                    <a:pt x="105" y="64"/>
                  </a:lnTo>
                  <a:lnTo>
                    <a:pt x="102" y="74"/>
                  </a:lnTo>
                  <a:lnTo>
                    <a:pt x="97" y="83"/>
                  </a:lnTo>
                  <a:lnTo>
                    <a:pt x="91" y="91"/>
                  </a:lnTo>
                  <a:lnTo>
                    <a:pt x="83" y="97"/>
                  </a:lnTo>
                  <a:lnTo>
                    <a:pt x="74" y="102"/>
                  </a:lnTo>
                  <a:lnTo>
                    <a:pt x="64" y="105"/>
                  </a:lnTo>
                  <a:lnTo>
                    <a:pt x="54" y="106"/>
                  </a:lnTo>
                  <a:lnTo>
                    <a:pt x="42" y="105"/>
                  </a:lnTo>
                  <a:lnTo>
                    <a:pt x="33" y="102"/>
                  </a:lnTo>
                  <a:lnTo>
                    <a:pt x="23" y="97"/>
                  </a:lnTo>
                  <a:lnTo>
                    <a:pt x="15" y="91"/>
                  </a:lnTo>
                  <a:lnTo>
                    <a:pt x="9" y="83"/>
                  </a:lnTo>
                  <a:lnTo>
                    <a:pt x="4" y="74"/>
                  </a:lnTo>
                  <a:lnTo>
                    <a:pt x="1" y="64"/>
                  </a:lnTo>
                  <a:lnTo>
                    <a:pt x="0" y="54"/>
                  </a:lnTo>
                  <a:lnTo>
                    <a:pt x="1" y="42"/>
                  </a:lnTo>
                  <a:lnTo>
                    <a:pt x="4" y="32"/>
                  </a:lnTo>
                  <a:lnTo>
                    <a:pt x="9" y="23"/>
                  </a:lnTo>
                  <a:lnTo>
                    <a:pt x="15" y="15"/>
                  </a:lnTo>
                  <a:lnTo>
                    <a:pt x="23" y="9"/>
                  </a:lnTo>
                  <a:lnTo>
                    <a:pt x="33" y="4"/>
                  </a:lnTo>
                  <a:lnTo>
                    <a:pt x="42" y="1"/>
                  </a:lnTo>
                  <a:lnTo>
                    <a:pt x="54" y="0"/>
                  </a:lnTo>
                  <a:close/>
                  <a:moveTo>
                    <a:pt x="54" y="28"/>
                  </a:moveTo>
                  <a:lnTo>
                    <a:pt x="59" y="28"/>
                  </a:lnTo>
                  <a:lnTo>
                    <a:pt x="63" y="31"/>
                  </a:lnTo>
                  <a:lnTo>
                    <a:pt x="68" y="32"/>
                  </a:lnTo>
                  <a:lnTo>
                    <a:pt x="72" y="36"/>
                  </a:lnTo>
                  <a:lnTo>
                    <a:pt x="74" y="40"/>
                  </a:lnTo>
                  <a:lnTo>
                    <a:pt x="77" y="43"/>
                  </a:lnTo>
                  <a:lnTo>
                    <a:pt x="78" y="49"/>
                  </a:lnTo>
                  <a:lnTo>
                    <a:pt x="78" y="54"/>
                  </a:lnTo>
                  <a:lnTo>
                    <a:pt x="78" y="59"/>
                  </a:lnTo>
                  <a:lnTo>
                    <a:pt x="77" y="63"/>
                  </a:lnTo>
                  <a:lnTo>
                    <a:pt x="74" y="68"/>
                  </a:lnTo>
                  <a:lnTo>
                    <a:pt x="72" y="72"/>
                  </a:lnTo>
                  <a:lnTo>
                    <a:pt x="68" y="74"/>
                  </a:lnTo>
                  <a:lnTo>
                    <a:pt x="63" y="77"/>
                  </a:lnTo>
                  <a:lnTo>
                    <a:pt x="59" y="78"/>
                  </a:lnTo>
                  <a:lnTo>
                    <a:pt x="54" y="78"/>
                  </a:lnTo>
                  <a:lnTo>
                    <a:pt x="49" y="78"/>
                  </a:lnTo>
                  <a:lnTo>
                    <a:pt x="43" y="77"/>
                  </a:lnTo>
                  <a:lnTo>
                    <a:pt x="40" y="74"/>
                  </a:lnTo>
                  <a:lnTo>
                    <a:pt x="36" y="72"/>
                  </a:lnTo>
                  <a:lnTo>
                    <a:pt x="32" y="68"/>
                  </a:lnTo>
                  <a:lnTo>
                    <a:pt x="31" y="63"/>
                  </a:lnTo>
                  <a:lnTo>
                    <a:pt x="28" y="59"/>
                  </a:lnTo>
                  <a:lnTo>
                    <a:pt x="28" y="54"/>
                  </a:lnTo>
                  <a:lnTo>
                    <a:pt x="28" y="49"/>
                  </a:lnTo>
                  <a:lnTo>
                    <a:pt x="31" y="43"/>
                  </a:lnTo>
                  <a:lnTo>
                    <a:pt x="32" y="40"/>
                  </a:lnTo>
                  <a:lnTo>
                    <a:pt x="36" y="36"/>
                  </a:lnTo>
                  <a:lnTo>
                    <a:pt x="40" y="32"/>
                  </a:lnTo>
                  <a:lnTo>
                    <a:pt x="43" y="31"/>
                  </a:lnTo>
                  <a:lnTo>
                    <a:pt x="49" y="28"/>
                  </a:lnTo>
                  <a:lnTo>
                    <a:pt x="54" y="28"/>
                  </a:lnTo>
                  <a:close/>
                </a:path>
              </a:pathLst>
            </a:custGeom>
            <a:solidFill>
              <a:schemeClr val="accent4"/>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74" name="Freeform 313">
              <a:extLst>
                <a:ext uri="{FF2B5EF4-FFF2-40B4-BE49-F238E27FC236}">
                  <a16:creationId xmlns:a16="http://schemas.microsoft.com/office/drawing/2014/main" id="{EF8968B1-1482-49DD-93CB-451BD4040AA8}"/>
                </a:ext>
              </a:extLst>
            </p:cNvPr>
            <p:cNvSpPr>
              <a:spLocks noEditPoints="1"/>
            </p:cNvSpPr>
            <p:nvPr/>
          </p:nvSpPr>
          <p:spPr bwMode="auto">
            <a:xfrm>
              <a:off x="5868988" y="2054225"/>
              <a:ext cx="55563" cy="57150"/>
            </a:xfrm>
            <a:custGeom>
              <a:avLst/>
              <a:gdLst>
                <a:gd name="T0" fmla="*/ 64 w 107"/>
                <a:gd name="T1" fmla="*/ 1 h 107"/>
                <a:gd name="T2" fmla="*/ 84 w 107"/>
                <a:gd name="T3" fmla="*/ 9 h 107"/>
                <a:gd name="T4" fmla="*/ 98 w 107"/>
                <a:gd name="T5" fmla="*/ 23 h 107"/>
                <a:gd name="T6" fmla="*/ 105 w 107"/>
                <a:gd name="T7" fmla="*/ 42 h 107"/>
                <a:gd name="T8" fmla="*/ 105 w 107"/>
                <a:gd name="T9" fmla="*/ 64 h 107"/>
                <a:gd name="T10" fmla="*/ 98 w 107"/>
                <a:gd name="T11" fmla="*/ 84 h 107"/>
                <a:gd name="T12" fmla="*/ 84 w 107"/>
                <a:gd name="T13" fmla="*/ 98 h 107"/>
                <a:gd name="T14" fmla="*/ 64 w 107"/>
                <a:gd name="T15" fmla="*/ 105 h 107"/>
                <a:gd name="T16" fmla="*/ 43 w 107"/>
                <a:gd name="T17" fmla="*/ 105 h 107"/>
                <a:gd name="T18" fmla="*/ 23 w 107"/>
                <a:gd name="T19" fmla="*/ 98 h 107"/>
                <a:gd name="T20" fmla="*/ 9 w 107"/>
                <a:gd name="T21" fmla="*/ 84 h 107"/>
                <a:gd name="T22" fmla="*/ 2 w 107"/>
                <a:gd name="T23" fmla="*/ 64 h 107"/>
                <a:gd name="T24" fmla="*/ 2 w 107"/>
                <a:gd name="T25" fmla="*/ 42 h 107"/>
                <a:gd name="T26" fmla="*/ 9 w 107"/>
                <a:gd name="T27" fmla="*/ 23 h 107"/>
                <a:gd name="T28" fmla="*/ 23 w 107"/>
                <a:gd name="T29" fmla="*/ 9 h 107"/>
                <a:gd name="T30" fmla="*/ 43 w 107"/>
                <a:gd name="T31" fmla="*/ 1 h 107"/>
                <a:gd name="T32" fmla="*/ 54 w 107"/>
                <a:gd name="T33" fmla="*/ 28 h 107"/>
                <a:gd name="T34" fmla="*/ 63 w 107"/>
                <a:gd name="T35" fmla="*/ 30 h 107"/>
                <a:gd name="T36" fmla="*/ 72 w 107"/>
                <a:gd name="T37" fmla="*/ 36 h 107"/>
                <a:gd name="T38" fmla="*/ 77 w 107"/>
                <a:gd name="T39" fmla="*/ 44 h 107"/>
                <a:gd name="T40" fmla="*/ 78 w 107"/>
                <a:gd name="T41" fmla="*/ 54 h 107"/>
                <a:gd name="T42" fmla="*/ 77 w 107"/>
                <a:gd name="T43" fmla="*/ 63 h 107"/>
                <a:gd name="T44" fmla="*/ 72 w 107"/>
                <a:gd name="T45" fmla="*/ 72 h 107"/>
                <a:gd name="T46" fmla="*/ 63 w 107"/>
                <a:gd name="T47" fmla="*/ 77 h 107"/>
                <a:gd name="T48" fmla="*/ 54 w 107"/>
                <a:gd name="T49" fmla="*/ 78 h 107"/>
                <a:gd name="T50" fmla="*/ 44 w 107"/>
                <a:gd name="T51" fmla="*/ 77 h 107"/>
                <a:gd name="T52" fmla="*/ 36 w 107"/>
                <a:gd name="T53" fmla="*/ 72 h 107"/>
                <a:gd name="T54" fmla="*/ 31 w 107"/>
                <a:gd name="T55" fmla="*/ 63 h 107"/>
                <a:gd name="T56" fmla="*/ 28 w 107"/>
                <a:gd name="T57" fmla="*/ 54 h 107"/>
                <a:gd name="T58" fmla="*/ 31 w 107"/>
                <a:gd name="T59" fmla="*/ 44 h 107"/>
                <a:gd name="T60" fmla="*/ 36 w 107"/>
                <a:gd name="T61" fmla="*/ 36 h 107"/>
                <a:gd name="T62" fmla="*/ 44 w 107"/>
                <a:gd name="T63" fmla="*/ 30 h 107"/>
                <a:gd name="T64" fmla="*/ 54 w 107"/>
                <a:gd name="T65" fmla="*/ 28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7" h="107">
                  <a:moveTo>
                    <a:pt x="54" y="0"/>
                  </a:moveTo>
                  <a:lnTo>
                    <a:pt x="64" y="1"/>
                  </a:lnTo>
                  <a:lnTo>
                    <a:pt x="75" y="4"/>
                  </a:lnTo>
                  <a:lnTo>
                    <a:pt x="84" y="9"/>
                  </a:lnTo>
                  <a:lnTo>
                    <a:pt x="91" y="16"/>
                  </a:lnTo>
                  <a:lnTo>
                    <a:pt x="98" y="23"/>
                  </a:lnTo>
                  <a:lnTo>
                    <a:pt x="103" y="32"/>
                  </a:lnTo>
                  <a:lnTo>
                    <a:pt x="105" y="42"/>
                  </a:lnTo>
                  <a:lnTo>
                    <a:pt x="107" y="54"/>
                  </a:lnTo>
                  <a:lnTo>
                    <a:pt x="105" y="64"/>
                  </a:lnTo>
                  <a:lnTo>
                    <a:pt x="103" y="75"/>
                  </a:lnTo>
                  <a:lnTo>
                    <a:pt x="98" y="84"/>
                  </a:lnTo>
                  <a:lnTo>
                    <a:pt x="91" y="91"/>
                  </a:lnTo>
                  <a:lnTo>
                    <a:pt x="84" y="98"/>
                  </a:lnTo>
                  <a:lnTo>
                    <a:pt x="75" y="103"/>
                  </a:lnTo>
                  <a:lnTo>
                    <a:pt x="64" y="105"/>
                  </a:lnTo>
                  <a:lnTo>
                    <a:pt x="54" y="107"/>
                  </a:lnTo>
                  <a:lnTo>
                    <a:pt x="43" y="105"/>
                  </a:lnTo>
                  <a:lnTo>
                    <a:pt x="34" y="103"/>
                  </a:lnTo>
                  <a:lnTo>
                    <a:pt x="23" y="98"/>
                  </a:lnTo>
                  <a:lnTo>
                    <a:pt x="16" y="91"/>
                  </a:lnTo>
                  <a:lnTo>
                    <a:pt x="9" y="84"/>
                  </a:lnTo>
                  <a:lnTo>
                    <a:pt x="4" y="75"/>
                  </a:lnTo>
                  <a:lnTo>
                    <a:pt x="2" y="64"/>
                  </a:lnTo>
                  <a:lnTo>
                    <a:pt x="0" y="54"/>
                  </a:lnTo>
                  <a:lnTo>
                    <a:pt x="2" y="42"/>
                  </a:lnTo>
                  <a:lnTo>
                    <a:pt x="4" y="32"/>
                  </a:lnTo>
                  <a:lnTo>
                    <a:pt x="9" y="23"/>
                  </a:lnTo>
                  <a:lnTo>
                    <a:pt x="16" y="16"/>
                  </a:lnTo>
                  <a:lnTo>
                    <a:pt x="23" y="9"/>
                  </a:lnTo>
                  <a:lnTo>
                    <a:pt x="34" y="4"/>
                  </a:lnTo>
                  <a:lnTo>
                    <a:pt x="43" y="1"/>
                  </a:lnTo>
                  <a:lnTo>
                    <a:pt x="54" y="0"/>
                  </a:lnTo>
                  <a:close/>
                  <a:moveTo>
                    <a:pt x="54" y="28"/>
                  </a:moveTo>
                  <a:lnTo>
                    <a:pt x="59" y="28"/>
                  </a:lnTo>
                  <a:lnTo>
                    <a:pt x="63" y="30"/>
                  </a:lnTo>
                  <a:lnTo>
                    <a:pt x="68" y="32"/>
                  </a:lnTo>
                  <a:lnTo>
                    <a:pt x="72" y="36"/>
                  </a:lnTo>
                  <a:lnTo>
                    <a:pt x="75" y="40"/>
                  </a:lnTo>
                  <a:lnTo>
                    <a:pt x="77" y="44"/>
                  </a:lnTo>
                  <a:lnTo>
                    <a:pt x="78" y="49"/>
                  </a:lnTo>
                  <a:lnTo>
                    <a:pt x="78" y="54"/>
                  </a:lnTo>
                  <a:lnTo>
                    <a:pt x="78" y="59"/>
                  </a:lnTo>
                  <a:lnTo>
                    <a:pt x="77" y="63"/>
                  </a:lnTo>
                  <a:lnTo>
                    <a:pt x="75" y="68"/>
                  </a:lnTo>
                  <a:lnTo>
                    <a:pt x="72" y="72"/>
                  </a:lnTo>
                  <a:lnTo>
                    <a:pt x="68" y="75"/>
                  </a:lnTo>
                  <a:lnTo>
                    <a:pt x="63" y="77"/>
                  </a:lnTo>
                  <a:lnTo>
                    <a:pt x="59" y="78"/>
                  </a:lnTo>
                  <a:lnTo>
                    <a:pt x="54" y="78"/>
                  </a:lnTo>
                  <a:lnTo>
                    <a:pt x="49" y="78"/>
                  </a:lnTo>
                  <a:lnTo>
                    <a:pt x="44" y="77"/>
                  </a:lnTo>
                  <a:lnTo>
                    <a:pt x="40" y="75"/>
                  </a:lnTo>
                  <a:lnTo>
                    <a:pt x="36" y="72"/>
                  </a:lnTo>
                  <a:lnTo>
                    <a:pt x="32" y="68"/>
                  </a:lnTo>
                  <a:lnTo>
                    <a:pt x="31" y="63"/>
                  </a:lnTo>
                  <a:lnTo>
                    <a:pt x="28" y="59"/>
                  </a:lnTo>
                  <a:lnTo>
                    <a:pt x="28" y="54"/>
                  </a:lnTo>
                  <a:lnTo>
                    <a:pt x="28" y="49"/>
                  </a:lnTo>
                  <a:lnTo>
                    <a:pt x="31" y="44"/>
                  </a:lnTo>
                  <a:lnTo>
                    <a:pt x="32" y="40"/>
                  </a:lnTo>
                  <a:lnTo>
                    <a:pt x="36" y="36"/>
                  </a:lnTo>
                  <a:lnTo>
                    <a:pt x="40" y="32"/>
                  </a:lnTo>
                  <a:lnTo>
                    <a:pt x="44" y="30"/>
                  </a:lnTo>
                  <a:lnTo>
                    <a:pt x="49" y="28"/>
                  </a:lnTo>
                  <a:lnTo>
                    <a:pt x="54" y="28"/>
                  </a:lnTo>
                  <a:close/>
                </a:path>
              </a:pathLst>
            </a:custGeom>
            <a:solidFill>
              <a:schemeClr val="accent4"/>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75" name="Freeform 314">
              <a:extLst>
                <a:ext uri="{FF2B5EF4-FFF2-40B4-BE49-F238E27FC236}">
                  <a16:creationId xmlns:a16="http://schemas.microsoft.com/office/drawing/2014/main" id="{1F882014-B3D8-44BC-B1B7-FB07C1A32184}"/>
                </a:ext>
              </a:extLst>
            </p:cNvPr>
            <p:cNvSpPr>
              <a:spLocks noEditPoints="1"/>
            </p:cNvSpPr>
            <p:nvPr/>
          </p:nvSpPr>
          <p:spPr bwMode="auto">
            <a:xfrm>
              <a:off x="6062663" y="2187575"/>
              <a:ext cx="57150" cy="57150"/>
            </a:xfrm>
            <a:custGeom>
              <a:avLst/>
              <a:gdLst>
                <a:gd name="T0" fmla="*/ 64 w 106"/>
                <a:gd name="T1" fmla="*/ 2 h 107"/>
                <a:gd name="T2" fmla="*/ 83 w 106"/>
                <a:gd name="T3" fmla="*/ 9 h 107"/>
                <a:gd name="T4" fmla="*/ 97 w 106"/>
                <a:gd name="T5" fmla="*/ 25 h 107"/>
                <a:gd name="T6" fmla="*/ 105 w 106"/>
                <a:gd name="T7" fmla="*/ 43 h 107"/>
                <a:gd name="T8" fmla="*/ 105 w 106"/>
                <a:gd name="T9" fmla="*/ 64 h 107"/>
                <a:gd name="T10" fmla="*/ 97 w 106"/>
                <a:gd name="T11" fmla="*/ 84 h 107"/>
                <a:gd name="T12" fmla="*/ 83 w 106"/>
                <a:gd name="T13" fmla="*/ 98 h 107"/>
                <a:gd name="T14" fmla="*/ 64 w 106"/>
                <a:gd name="T15" fmla="*/ 105 h 107"/>
                <a:gd name="T16" fmla="*/ 42 w 106"/>
                <a:gd name="T17" fmla="*/ 105 h 107"/>
                <a:gd name="T18" fmla="*/ 23 w 106"/>
                <a:gd name="T19" fmla="*/ 98 h 107"/>
                <a:gd name="T20" fmla="*/ 9 w 106"/>
                <a:gd name="T21" fmla="*/ 84 h 107"/>
                <a:gd name="T22" fmla="*/ 1 w 106"/>
                <a:gd name="T23" fmla="*/ 64 h 107"/>
                <a:gd name="T24" fmla="*/ 1 w 106"/>
                <a:gd name="T25" fmla="*/ 43 h 107"/>
                <a:gd name="T26" fmla="*/ 9 w 106"/>
                <a:gd name="T27" fmla="*/ 25 h 107"/>
                <a:gd name="T28" fmla="*/ 23 w 106"/>
                <a:gd name="T29" fmla="*/ 9 h 107"/>
                <a:gd name="T30" fmla="*/ 42 w 106"/>
                <a:gd name="T31" fmla="*/ 2 h 107"/>
                <a:gd name="T32" fmla="*/ 54 w 106"/>
                <a:gd name="T33" fmla="*/ 29 h 107"/>
                <a:gd name="T34" fmla="*/ 63 w 106"/>
                <a:gd name="T35" fmla="*/ 31 h 107"/>
                <a:gd name="T36" fmla="*/ 72 w 106"/>
                <a:gd name="T37" fmla="*/ 36 h 107"/>
                <a:gd name="T38" fmla="*/ 77 w 106"/>
                <a:gd name="T39" fmla="*/ 44 h 107"/>
                <a:gd name="T40" fmla="*/ 78 w 106"/>
                <a:gd name="T41" fmla="*/ 54 h 107"/>
                <a:gd name="T42" fmla="*/ 77 w 106"/>
                <a:gd name="T43" fmla="*/ 63 h 107"/>
                <a:gd name="T44" fmla="*/ 72 w 106"/>
                <a:gd name="T45" fmla="*/ 72 h 107"/>
                <a:gd name="T46" fmla="*/ 63 w 106"/>
                <a:gd name="T47" fmla="*/ 77 h 107"/>
                <a:gd name="T48" fmla="*/ 54 w 106"/>
                <a:gd name="T49" fmla="*/ 79 h 107"/>
                <a:gd name="T50" fmla="*/ 44 w 106"/>
                <a:gd name="T51" fmla="*/ 77 h 107"/>
                <a:gd name="T52" fmla="*/ 36 w 106"/>
                <a:gd name="T53" fmla="*/ 72 h 107"/>
                <a:gd name="T54" fmla="*/ 30 w 106"/>
                <a:gd name="T55" fmla="*/ 63 h 107"/>
                <a:gd name="T56" fmla="*/ 28 w 106"/>
                <a:gd name="T57" fmla="*/ 54 h 107"/>
                <a:gd name="T58" fmla="*/ 30 w 106"/>
                <a:gd name="T59" fmla="*/ 44 h 107"/>
                <a:gd name="T60" fmla="*/ 36 w 106"/>
                <a:gd name="T61" fmla="*/ 36 h 107"/>
                <a:gd name="T62" fmla="*/ 44 w 106"/>
                <a:gd name="T63" fmla="*/ 31 h 107"/>
                <a:gd name="T64" fmla="*/ 54 w 106"/>
                <a:gd name="T65" fmla="*/ 2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107">
                  <a:moveTo>
                    <a:pt x="54" y="0"/>
                  </a:moveTo>
                  <a:lnTo>
                    <a:pt x="64" y="2"/>
                  </a:lnTo>
                  <a:lnTo>
                    <a:pt x="74" y="6"/>
                  </a:lnTo>
                  <a:lnTo>
                    <a:pt x="83" y="9"/>
                  </a:lnTo>
                  <a:lnTo>
                    <a:pt x="91" y="17"/>
                  </a:lnTo>
                  <a:lnTo>
                    <a:pt x="97" y="25"/>
                  </a:lnTo>
                  <a:lnTo>
                    <a:pt x="103" y="34"/>
                  </a:lnTo>
                  <a:lnTo>
                    <a:pt x="105" y="43"/>
                  </a:lnTo>
                  <a:lnTo>
                    <a:pt x="106" y="54"/>
                  </a:lnTo>
                  <a:lnTo>
                    <a:pt x="105" y="64"/>
                  </a:lnTo>
                  <a:lnTo>
                    <a:pt x="103" y="75"/>
                  </a:lnTo>
                  <a:lnTo>
                    <a:pt x="97" y="84"/>
                  </a:lnTo>
                  <a:lnTo>
                    <a:pt x="91" y="91"/>
                  </a:lnTo>
                  <a:lnTo>
                    <a:pt x="83" y="98"/>
                  </a:lnTo>
                  <a:lnTo>
                    <a:pt x="74" y="103"/>
                  </a:lnTo>
                  <a:lnTo>
                    <a:pt x="64" y="105"/>
                  </a:lnTo>
                  <a:lnTo>
                    <a:pt x="54" y="107"/>
                  </a:lnTo>
                  <a:lnTo>
                    <a:pt x="42" y="105"/>
                  </a:lnTo>
                  <a:lnTo>
                    <a:pt x="32" y="103"/>
                  </a:lnTo>
                  <a:lnTo>
                    <a:pt x="23" y="98"/>
                  </a:lnTo>
                  <a:lnTo>
                    <a:pt x="15" y="91"/>
                  </a:lnTo>
                  <a:lnTo>
                    <a:pt x="9" y="84"/>
                  </a:lnTo>
                  <a:lnTo>
                    <a:pt x="4" y="75"/>
                  </a:lnTo>
                  <a:lnTo>
                    <a:pt x="1" y="64"/>
                  </a:lnTo>
                  <a:lnTo>
                    <a:pt x="0" y="54"/>
                  </a:lnTo>
                  <a:lnTo>
                    <a:pt x="1" y="43"/>
                  </a:lnTo>
                  <a:lnTo>
                    <a:pt x="4" y="34"/>
                  </a:lnTo>
                  <a:lnTo>
                    <a:pt x="9" y="25"/>
                  </a:lnTo>
                  <a:lnTo>
                    <a:pt x="15" y="17"/>
                  </a:lnTo>
                  <a:lnTo>
                    <a:pt x="23" y="9"/>
                  </a:lnTo>
                  <a:lnTo>
                    <a:pt x="32" y="6"/>
                  </a:lnTo>
                  <a:lnTo>
                    <a:pt x="42" y="2"/>
                  </a:lnTo>
                  <a:lnTo>
                    <a:pt x="54" y="0"/>
                  </a:lnTo>
                  <a:close/>
                  <a:moveTo>
                    <a:pt x="54" y="29"/>
                  </a:moveTo>
                  <a:lnTo>
                    <a:pt x="59" y="30"/>
                  </a:lnTo>
                  <a:lnTo>
                    <a:pt x="63" y="31"/>
                  </a:lnTo>
                  <a:lnTo>
                    <a:pt x="68" y="34"/>
                  </a:lnTo>
                  <a:lnTo>
                    <a:pt x="72" y="36"/>
                  </a:lnTo>
                  <a:lnTo>
                    <a:pt x="74" y="40"/>
                  </a:lnTo>
                  <a:lnTo>
                    <a:pt x="77" y="44"/>
                  </a:lnTo>
                  <a:lnTo>
                    <a:pt x="78" y="49"/>
                  </a:lnTo>
                  <a:lnTo>
                    <a:pt x="78" y="54"/>
                  </a:lnTo>
                  <a:lnTo>
                    <a:pt x="78" y="59"/>
                  </a:lnTo>
                  <a:lnTo>
                    <a:pt x="77" y="63"/>
                  </a:lnTo>
                  <a:lnTo>
                    <a:pt x="74" y="68"/>
                  </a:lnTo>
                  <a:lnTo>
                    <a:pt x="72" y="72"/>
                  </a:lnTo>
                  <a:lnTo>
                    <a:pt x="68" y="75"/>
                  </a:lnTo>
                  <a:lnTo>
                    <a:pt x="63" y="77"/>
                  </a:lnTo>
                  <a:lnTo>
                    <a:pt x="59" y="79"/>
                  </a:lnTo>
                  <a:lnTo>
                    <a:pt x="54" y="79"/>
                  </a:lnTo>
                  <a:lnTo>
                    <a:pt x="49" y="79"/>
                  </a:lnTo>
                  <a:lnTo>
                    <a:pt x="44" y="77"/>
                  </a:lnTo>
                  <a:lnTo>
                    <a:pt x="40" y="75"/>
                  </a:lnTo>
                  <a:lnTo>
                    <a:pt x="36" y="72"/>
                  </a:lnTo>
                  <a:lnTo>
                    <a:pt x="32" y="68"/>
                  </a:lnTo>
                  <a:lnTo>
                    <a:pt x="30" y="63"/>
                  </a:lnTo>
                  <a:lnTo>
                    <a:pt x="28" y="59"/>
                  </a:lnTo>
                  <a:lnTo>
                    <a:pt x="28" y="54"/>
                  </a:lnTo>
                  <a:lnTo>
                    <a:pt x="28" y="49"/>
                  </a:lnTo>
                  <a:lnTo>
                    <a:pt x="30" y="44"/>
                  </a:lnTo>
                  <a:lnTo>
                    <a:pt x="32" y="40"/>
                  </a:lnTo>
                  <a:lnTo>
                    <a:pt x="36" y="36"/>
                  </a:lnTo>
                  <a:lnTo>
                    <a:pt x="40" y="34"/>
                  </a:lnTo>
                  <a:lnTo>
                    <a:pt x="44" y="31"/>
                  </a:lnTo>
                  <a:lnTo>
                    <a:pt x="49" y="30"/>
                  </a:lnTo>
                  <a:lnTo>
                    <a:pt x="54" y="29"/>
                  </a:lnTo>
                  <a:close/>
                </a:path>
              </a:pathLst>
            </a:custGeom>
            <a:solidFill>
              <a:schemeClr val="accent4"/>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76" name="Rectangle 315">
              <a:extLst>
                <a:ext uri="{FF2B5EF4-FFF2-40B4-BE49-F238E27FC236}">
                  <a16:creationId xmlns:a16="http://schemas.microsoft.com/office/drawing/2014/main" id="{47A21126-FCCD-439D-81FB-04C5A65D6CDD}"/>
                </a:ext>
              </a:extLst>
            </p:cNvPr>
            <p:cNvSpPr>
              <a:spLocks noChangeArrowheads="1"/>
            </p:cNvSpPr>
            <p:nvPr/>
          </p:nvSpPr>
          <p:spPr bwMode="auto">
            <a:xfrm>
              <a:off x="5894388" y="1912938"/>
              <a:ext cx="14288" cy="130175"/>
            </a:xfrm>
            <a:prstGeom prst="rect">
              <a:avLst/>
            </a:prstGeom>
            <a:solidFill>
              <a:schemeClr val="bg1"/>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77" name="Freeform 309">
              <a:extLst>
                <a:ext uri="{FF2B5EF4-FFF2-40B4-BE49-F238E27FC236}">
                  <a16:creationId xmlns:a16="http://schemas.microsoft.com/office/drawing/2014/main" id="{D999E7FE-DB25-48DB-B887-23005BD36029}"/>
                </a:ext>
              </a:extLst>
            </p:cNvPr>
            <p:cNvSpPr>
              <a:spLocks noEditPoints="1"/>
            </p:cNvSpPr>
            <p:nvPr/>
          </p:nvSpPr>
          <p:spPr bwMode="auto">
            <a:xfrm>
              <a:off x="6069013" y="1714500"/>
              <a:ext cx="55563" cy="55563"/>
            </a:xfrm>
            <a:custGeom>
              <a:avLst/>
              <a:gdLst>
                <a:gd name="T0" fmla="*/ 64 w 107"/>
                <a:gd name="T1" fmla="*/ 1 h 106"/>
                <a:gd name="T2" fmla="*/ 82 w 107"/>
                <a:gd name="T3" fmla="*/ 8 h 106"/>
                <a:gd name="T4" fmla="*/ 98 w 107"/>
                <a:gd name="T5" fmla="*/ 23 h 106"/>
                <a:gd name="T6" fmla="*/ 105 w 107"/>
                <a:gd name="T7" fmla="*/ 42 h 106"/>
                <a:gd name="T8" fmla="*/ 105 w 107"/>
                <a:gd name="T9" fmla="*/ 64 h 106"/>
                <a:gd name="T10" fmla="*/ 98 w 107"/>
                <a:gd name="T11" fmla="*/ 83 h 106"/>
                <a:gd name="T12" fmla="*/ 82 w 107"/>
                <a:gd name="T13" fmla="*/ 97 h 106"/>
                <a:gd name="T14" fmla="*/ 64 w 107"/>
                <a:gd name="T15" fmla="*/ 105 h 106"/>
                <a:gd name="T16" fmla="*/ 43 w 107"/>
                <a:gd name="T17" fmla="*/ 105 h 106"/>
                <a:gd name="T18" fmla="*/ 23 w 107"/>
                <a:gd name="T19" fmla="*/ 97 h 106"/>
                <a:gd name="T20" fmla="*/ 9 w 107"/>
                <a:gd name="T21" fmla="*/ 83 h 106"/>
                <a:gd name="T22" fmla="*/ 2 w 107"/>
                <a:gd name="T23" fmla="*/ 64 h 106"/>
                <a:gd name="T24" fmla="*/ 2 w 107"/>
                <a:gd name="T25" fmla="*/ 42 h 106"/>
                <a:gd name="T26" fmla="*/ 9 w 107"/>
                <a:gd name="T27" fmla="*/ 23 h 106"/>
                <a:gd name="T28" fmla="*/ 23 w 107"/>
                <a:gd name="T29" fmla="*/ 8 h 106"/>
                <a:gd name="T30" fmla="*/ 43 w 107"/>
                <a:gd name="T31" fmla="*/ 1 h 106"/>
                <a:gd name="T32" fmla="*/ 53 w 107"/>
                <a:gd name="T33" fmla="*/ 28 h 106"/>
                <a:gd name="T34" fmla="*/ 63 w 107"/>
                <a:gd name="T35" fmla="*/ 29 h 106"/>
                <a:gd name="T36" fmla="*/ 71 w 107"/>
                <a:gd name="T37" fmla="*/ 35 h 106"/>
                <a:gd name="T38" fmla="*/ 76 w 107"/>
                <a:gd name="T39" fmla="*/ 43 h 106"/>
                <a:gd name="T40" fmla="*/ 78 w 107"/>
                <a:gd name="T41" fmla="*/ 52 h 106"/>
                <a:gd name="T42" fmla="*/ 76 w 107"/>
                <a:gd name="T43" fmla="*/ 62 h 106"/>
                <a:gd name="T44" fmla="*/ 71 w 107"/>
                <a:gd name="T45" fmla="*/ 70 h 106"/>
                <a:gd name="T46" fmla="*/ 63 w 107"/>
                <a:gd name="T47" fmla="*/ 76 h 106"/>
                <a:gd name="T48" fmla="*/ 53 w 107"/>
                <a:gd name="T49" fmla="*/ 78 h 106"/>
                <a:gd name="T50" fmla="*/ 44 w 107"/>
                <a:gd name="T51" fmla="*/ 76 h 106"/>
                <a:gd name="T52" fmla="*/ 35 w 107"/>
                <a:gd name="T53" fmla="*/ 70 h 106"/>
                <a:gd name="T54" fmla="*/ 30 w 107"/>
                <a:gd name="T55" fmla="*/ 62 h 106"/>
                <a:gd name="T56" fmla="*/ 27 w 107"/>
                <a:gd name="T57" fmla="*/ 52 h 106"/>
                <a:gd name="T58" fmla="*/ 30 w 107"/>
                <a:gd name="T59" fmla="*/ 43 h 106"/>
                <a:gd name="T60" fmla="*/ 35 w 107"/>
                <a:gd name="T61" fmla="*/ 35 h 106"/>
                <a:gd name="T62" fmla="*/ 44 w 107"/>
                <a:gd name="T63" fmla="*/ 29 h 106"/>
                <a:gd name="T64" fmla="*/ 53 w 107"/>
                <a:gd name="T65" fmla="*/ 28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7" h="106">
                  <a:moveTo>
                    <a:pt x="53" y="0"/>
                  </a:moveTo>
                  <a:lnTo>
                    <a:pt x="64" y="1"/>
                  </a:lnTo>
                  <a:lnTo>
                    <a:pt x="73" y="3"/>
                  </a:lnTo>
                  <a:lnTo>
                    <a:pt x="82" y="8"/>
                  </a:lnTo>
                  <a:lnTo>
                    <a:pt x="90" y="15"/>
                  </a:lnTo>
                  <a:lnTo>
                    <a:pt x="98" y="23"/>
                  </a:lnTo>
                  <a:lnTo>
                    <a:pt x="102" y="32"/>
                  </a:lnTo>
                  <a:lnTo>
                    <a:pt x="105" y="42"/>
                  </a:lnTo>
                  <a:lnTo>
                    <a:pt x="107" y="52"/>
                  </a:lnTo>
                  <a:lnTo>
                    <a:pt x="105" y="64"/>
                  </a:lnTo>
                  <a:lnTo>
                    <a:pt x="102" y="74"/>
                  </a:lnTo>
                  <a:lnTo>
                    <a:pt x="98" y="83"/>
                  </a:lnTo>
                  <a:lnTo>
                    <a:pt x="90" y="91"/>
                  </a:lnTo>
                  <a:lnTo>
                    <a:pt x="82" y="97"/>
                  </a:lnTo>
                  <a:lnTo>
                    <a:pt x="73" y="102"/>
                  </a:lnTo>
                  <a:lnTo>
                    <a:pt x="64" y="105"/>
                  </a:lnTo>
                  <a:lnTo>
                    <a:pt x="53" y="106"/>
                  </a:lnTo>
                  <a:lnTo>
                    <a:pt x="43" y="105"/>
                  </a:lnTo>
                  <a:lnTo>
                    <a:pt x="32" y="102"/>
                  </a:lnTo>
                  <a:lnTo>
                    <a:pt x="23" y="97"/>
                  </a:lnTo>
                  <a:lnTo>
                    <a:pt x="16" y="91"/>
                  </a:lnTo>
                  <a:lnTo>
                    <a:pt x="9" y="83"/>
                  </a:lnTo>
                  <a:lnTo>
                    <a:pt x="4" y="74"/>
                  </a:lnTo>
                  <a:lnTo>
                    <a:pt x="2" y="64"/>
                  </a:lnTo>
                  <a:lnTo>
                    <a:pt x="0" y="52"/>
                  </a:lnTo>
                  <a:lnTo>
                    <a:pt x="2" y="42"/>
                  </a:lnTo>
                  <a:lnTo>
                    <a:pt x="4" y="32"/>
                  </a:lnTo>
                  <a:lnTo>
                    <a:pt x="9" y="23"/>
                  </a:lnTo>
                  <a:lnTo>
                    <a:pt x="16" y="15"/>
                  </a:lnTo>
                  <a:lnTo>
                    <a:pt x="23" y="8"/>
                  </a:lnTo>
                  <a:lnTo>
                    <a:pt x="32" y="3"/>
                  </a:lnTo>
                  <a:lnTo>
                    <a:pt x="43" y="1"/>
                  </a:lnTo>
                  <a:lnTo>
                    <a:pt x="53" y="0"/>
                  </a:lnTo>
                  <a:close/>
                  <a:moveTo>
                    <a:pt x="53" y="28"/>
                  </a:moveTo>
                  <a:lnTo>
                    <a:pt x="58" y="28"/>
                  </a:lnTo>
                  <a:lnTo>
                    <a:pt x="63" y="29"/>
                  </a:lnTo>
                  <a:lnTo>
                    <a:pt x="67" y="32"/>
                  </a:lnTo>
                  <a:lnTo>
                    <a:pt x="71" y="35"/>
                  </a:lnTo>
                  <a:lnTo>
                    <a:pt x="73" y="38"/>
                  </a:lnTo>
                  <a:lnTo>
                    <a:pt x="76" y="43"/>
                  </a:lnTo>
                  <a:lnTo>
                    <a:pt x="77" y="47"/>
                  </a:lnTo>
                  <a:lnTo>
                    <a:pt x="78" y="52"/>
                  </a:lnTo>
                  <a:lnTo>
                    <a:pt x="77" y="57"/>
                  </a:lnTo>
                  <a:lnTo>
                    <a:pt x="76" y="62"/>
                  </a:lnTo>
                  <a:lnTo>
                    <a:pt x="73" y="66"/>
                  </a:lnTo>
                  <a:lnTo>
                    <a:pt x="71" y="70"/>
                  </a:lnTo>
                  <a:lnTo>
                    <a:pt x="67" y="74"/>
                  </a:lnTo>
                  <a:lnTo>
                    <a:pt x="63" y="76"/>
                  </a:lnTo>
                  <a:lnTo>
                    <a:pt x="58" y="78"/>
                  </a:lnTo>
                  <a:lnTo>
                    <a:pt x="53" y="78"/>
                  </a:lnTo>
                  <a:lnTo>
                    <a:pt x="48" y="78"/>
                  </a:lnTo>
                  <a:lnTo>
                    <a:pt x="44" y="76"/>
                  </a:lnTo>
                  <a:lnTo>
                    <a:pt x="39" y="74"/>
                  </a:lnTo>
                  <a:lnTo>
                    <a:pt x="35" y="70"/>
                  </a:lnTo>
                  <a:lnTo>
                    <a:pt x="32" y="66"/>
                  </a:lnTo>
                  <a:lnTo>
                    <a:pt x="30" y="62"/>
                  </a:lnTo>
                  <a:lnTo>
                    <a:pt x="28" y="57"/>
                  </a:lnTo>
                  <a:lnTo>
                    <a:pt x="27" y="52"/>
                  </a:lnTo>
                  <a:lnTo>
                    <a:pt x="28" y="47"/>
                  </a:lnTo>
                  <a:lnTo>
                    <a:pt x="30" y="43"/>
                  </a:lnTo>
                  <a:lnTo>
                    <a:pt x="32" y="38"/>
                  </a:lnTo>
                  <a:lnTo>
                    <a:pt x="35" y="35"/>
                  </a:lnTo>
                  <a:lnTo>
                    <a:pt x="39" y="32"/>
                  </a:lnTo>
                  <a:lnTo>
                    <a:pt x="44" y="29"/>
                  </a:lnTo>
                  <a:lnTo>
                    <a:pt x="48" y="28"/>
                  </a:lnTo>
                  <a:lnTo>
                    <a:pt x="53" y="28"/>
                  </a:lnTo>
                  <a:close/>
                </a:path>
              </a:pathLst>
            </a:custGeom>
            <a:solidFill>
              <a:schemeClr val="accent4"/>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78" name="Freeform 312">
              <a:extLst>
                <a:ext uri="{FF2B5EF4-FFF2-40B4-BE49-F238E27FC236}">
                  <a16:creationId xmlns:a16="http://schemas.microsoft.com/office/drawing/2014/main" id="{CAEDC0E6-DCD1-4222-95DE-CF3730181AF5}"/>
                </a:ext>
              </a:extLst>
            </p:cNvPr>
            <p:cNvSpPr>
              <a:spLocks noEditPoints="1"/>
            </p:cNvSpPr>
            <p:nvPr/>
          </p:nvSpPr>
          <p:spPr bwMode="auto">
            <a:xfrm>
              <a:off x="5864225" y="1830388"/>
              <a:ext cx="55563" cy="57150"/>
            </a:xfrm>
            <a:custGeom>
              <a:avLst/>
              <a:gdLst>
                <a:gd name="T0" fmla="*/ 63 w 105"/>
                <a:gd name="T1" fmla="*/ 2 h 107"/>
                <a:gd name="T2" fmla="*/ 82 w 105"/>
                <a:gd name="T3" fmla="*/ 9 h 107"/>
                <a:gd name="T4" fmla="*/ 96 w 105"/>
                <a:gd name="T5" fmla="*/ 25 h 107"/>
                <a:gd name="T6" fmla="*/ 105 w 105"/>
                <a:gd name="T7" fmla="*/ 43 h 107"/>
                <a:gd name="T8" fmla="*/ 105 w 105"/>
                <a:gd name="T9" fmla="*/ 64 h 107"/>
                <a:gd name="T10" fmla="*/ 96 w 105"/>
                <a:gd name="T11" fmla="*/ 84 h 107"/>
                <a:gd name="T12" fmla="*/ 82 w 105"/>
                <a:gd name="T13" fmla="*/ 98 h 107"/>
                <a:gd name="T14" fmla="*/ 63 w 105"/>
                <a:gd name="T15" fmla="*/ 105 h 107"/>
                <a:gd name="T16" fmla="*/ 43 w 105"/>
                <a:gd name="T17" fmla="*/ 105 h 107"/>
                <a:gd name="T18" fmla="*/ 23 w 105"/>
                <a:gd name="T19" fmla="*/ 98 h 107"/>
                <a:gd name="T20" fmla="*/ 9 w 105"/>
                <a:gd name="T21" fmla="*/ 84 h 107"/>
                <a:gd name="T22" fmla="*/ 0 w 105"/>
                <a:gd name="T23" fmla="*/ 64 h 107"/>
                <a:gd name="T24" fmla="*/ 0 w 105"/>
                <a:gd name="T25" fmla="*/ 43 h 107"/>
                <a:gd name="T26" fmla="*/ 9 w 105"/>
                <a:gd name="T27" fmla="*/ 25 h 107"/>
                <a:gd name="T28" fmla="*/ 23 w 105"/>
                <a:gd name="T29" fmla="*/ 9 h 107"/>
                <a:gd name="T30" fmla="*/ 43 w 105"/>
                <a:gd name="T31" fmla="*/ 2 h 107"/>
                <a:gd name="T32" fmla="*/ 53 w 105"/>
                <a:gd name="T33" fmla="*/ 28 h 107"/>
                <a:gd name="T34" fmla="*/ 63 w 105"/>
                <a:gd name="T35" fmla="*/ 31 h 107"/>
                <a:gd name="T36" fmla="*/ 71 w 105"/>
                <a:gd name="T37" fmla="*/ 36 h 107"/>
                <a:gd name="T38" fmla="*/ 76 w 105"/>
                <a:gd name="T39" fmla="*/ 44 h 107"/>
                <a:gd name="T40" fmla="*/ 78 w 105"/>
                <a:gd name="T41" fmla="*/ 54 h 107"/>
                <a:gd name="T42" fmla="*/ 76 w 105"/>
                <a:gd name="T43" fmla="*/ 63 h 107"/>
                <a:gd name="T44" fmla="*/ 71 w 105"/>
                <a:gd name="T45" fmla="*/ 72 h 107"/>
                <a:gd name="T46" fmla="*/ 63 w 105"/>
                <a:gd name="T47" fmla="*/ 77 h 107"/>
                <a:gd name="T48" fmla="*/ 53 w 105"/>
                <a:gd name="T49" fmla="*/ 78 h 107"/>
                <a:gd name="T50" fmla="*/ 43 w 105"/>
                <a:gd name="T51" fmla="*/ 77 h 107"/>
                <a:gd name="T52" fmla="*/ 35 w 105"/>
                <a:gd name="T53" fmla="*/ 72 h 107"/>
                <a:gd name="T54" fmla="*/ 30 w 105"/>
                <a:gd name="T55" fmla="*/ 63 h 107"/>
                <a:gd name="T56" fmla="*/ 27 w 105"/>
                <a:gd name="T57" fmla="*/ 54 h 107"/>
                <a:gd name="T58" fmla="*/ 30 w 105"/>
                <a:gd name="T59" fmla="*/ 44 h 107"/>
                <a:gd name="T60" fmla="*/ 35 w 105"/>
                <a:gd name="T61" fmla="*/ 36 h 107"/>
                <a:gd name="T62" fmla="*/ 43 w 105"/>
                <a:gd name="T63" fmla="*/ 31 h 107"/>
                <a:gd name="T64" fmla="*/ 53 w 105"/>
                <a:gd name="T65" fmla="*/ 28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5" h="107">
                  <a:moveTo>
                    <a:pt x="53" y="0"/>
                  </a:moveTo>
                  <a:lnTo>
                    <a:pt x="63" y="2"/>
                  </a:lnTo>
                  <a:lnTo>
                    <a:pt x="73" y="5"/>
                  </a:lnTo>
                  <a:lnTo>
                    <a:pt x="82" y="9"/>
                  </a:lnTo>
                  <a:lnTo>
                    <a:pt x="90" y="16"/>
                  </a:lnTo>
                  <a:lnTo>
                    <a:pt x="96" y="25"/>
                  </a:lnTo>
                  <a:lnTo>
                    <a:pt x="102" y="34"/>
                  </a:lnTo>
                  <a:lnTo>
                    <a:pt x="105" y="43"/>
                  </a:lnTo>
                  <a:lnTo>
                    <a:pt x="105" y="54"/>
                  </a:lnTo>
                  <a:lnTo>
                    <a:pt x="105" y="64"/>
                  </a:lnTo>
                  <a:lnTo>
                    <a:pt x="102" y="75"/>
                  </a:lnTo>
                  <a:lnTo>
                    <a:pt x="96" y="84"/>
                  </a:lnTo>
                  <a:lnTo>
                    <a:pt x="90" y="91"/>
                  </a:lnTo>
                  <a:lnTo>
                    <a:pt x="82" y="98"/>
                  </a:lnTo>
                  <a:lnTo>
                    <a:pt x="73" y="103"/>
                  </a:lnTo>
                  <a:lnTo>
                    <a:pt x="63" y="105"/>
                  </a:lnTo>
                  <a:lnTo>
                    <a:pt x="53" y="107"/>
                  </a:lnTo>
                  <a:lnTo>
                    <a:pt x="43" y="105"/>
                  </a:lnTo>
                  <a:lnTo>
                    <a:pt x="32" y="103"/>
                  </a:lnTo>
                  <a:lnTo>
                    <a:pt x="23" y="98"/>
                  </a:lnTo>
                  <a:lnTo>
                    <a:pt x="16" y="91"/>
                  </a:lnTo>
                  <a:lnTo>
                    <a:pt x="9" y="84"/>
                  </a:lnTo>
                  <a:lnTo>
                    <a:pt x="4" y="75"/>
                  </a:lnTo>
                  <a:lnTo>
                    <a:pt x="0" y="64"/>
                  </a:lnTo>
                  <a:lnTo>
                    <a:pt x="0" y="54"/>
                  </a:lnTo>
                  <a:lnTo>
                    <a:pt x="0" y="43"/>
                  </a:lnTo>
                  <a:lnTo>
                    <a:pt x="4" y="34"/>
                  </a:lnTo>
                  <a:lnTo>
                    <a:pt x="9" y="25"/>
                  </a:lnTo>
                  <a:lnTo>
                    <a:pt x="16" y="16"/>
                  </a:lnTo>
                  <a:lnTo>
                    <a:pt x="23" y="9"/>
                  </a:lnTo>
                  <a:lnTo>
                    <a:pt x="32" y="5"/>
                  </a:lnTo>
                  <a:lnTo>
                    <a:pt x="43" y="2"/>
                  </a:lnTo>
                  <a:lnTo>
                    <a:pt x="53" y="0"/>
                  </a:lnTo>
                  <a:close/>
                  <a:moveTo>
                    <a:pt x="53" y="28"/>
                  </a:moveTo>
                  <a:lnTo>
                    <a:pt x="58" y="28"/>
                  </a:lnTo>
                  <a:lnTo>
                    <a:pt x="63" y="31"/>
                  </a:lnTo>
                  <a:lnTo>
                    <a:pt x="67" y="32"/>
                  </a:lnTo>
                  <a:lnTo>
                    <a:pt x="71" y="36"/>
                  </a:lnTo>
                  <a:lnTo>
                    <a:pt x="73" y="40"/>
                  </a:lnTo>
                  <a:lnTo>
                    <a:pt x="76" y="44"/>
                  </a:lnTo>
                  <a:lnTo>
                    <a:pt x="77" y="49"/>
                  </a:lnTo>
                  <a:lnTo>
                    <a:pt x="78" y="54"/>
                  </a:lnTo>
                  <a:lnTo>
                    <a:pt x="77" y="59"/>
                  </a:lnTo>
                  <a:lnTo>
                    <a:pt x="76" y="63"/>
                  </a:lnTo>
                  <a:lnTo>
                    <a:pt x="73" y="68"/>
                  </a:lnTo>
                  <a:lnTo>
                    <a:pt x="71" y="72"/>
                  </a:lnTo>
                  <a:lnTo>
                    <a:pt x="67" y="75"/>
                  </a:lnTo>
                  <a:lnTo>
                    <a:pt x="63" y="77"/>
                  </a:lnTo>
                  <a:lnTo>
                    <a:pt x="58" y="78"/>
                  </a:lnTo>
                  <a:lnTo>
                    <a:pt x="53" y="78"/>
                  </a:lnTo>
                  <a:lnTo>
                    <a:pt x="48" y="78"/>
                  </a:lnTo>
                  <a:lnTo>
                    <a:pt x="43" y="77"/>
                  </a:lnTo>
                  <a:lnTo>
                    <a:pt x="39" y="75"/>
                  </a:lnTo>
                  <a:lnTo>
                    <a:pt x="35" y="72"/>
                  </a:lnTo>
                  <a:lnTo>
                    <a:pt x="32" y="68"/>
                  </a:lnTo>
                  <a:lnTo>
                    <a:pt x="30" y="63"/>
                  </a:lnTo>
                  <a:lnTo>
                    <a:pt x="29" y="59"/>
                  </a:lnTo>
                  <a:lnTo>
                    <a:pt x="27" y="54"/>
                  </a:lnTo>
                  <a:lnTo>
                    <a:pt x="29" y="49"/>
                  </a:lnTo>
                  <a:lnTo>
                    <a:pt x="30" y="44"/>
                  </a:lnTo>
                  <a:lnTo>
                    <a:pt x="32" y="40"/>
                  </a:lnTo>
                  <a:lnTo>
                    <a:pt x="35" y="36"/>
                  </a:lnTo>
                  <a:lnTo>
                    <a:pt x="39" y="32"/>
                  </a:lnTo>
                  <a:lnTo>
                    <a:pt x="43" y="31"/>
                  </a:lnTo>
                  <a:lnTo>
                    <a:pt x="48" y="28"/>
                  </a:lnTo>
                  <a:lnTo>
                    <a:pt x="53" y="28"/>
                  </a:lnTo>
                  <a:close/>
                </a:path>
              </a:pathLst>
            </a:custGeom>
            <a:solidFill>
              <a:schemeClr val="accent4"/>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79" name="Freeform 316">
              <a:extLst>
                <a:ext uri="{FF2B5EF4-FFF2-40B4-BE49-F238E27FC236}">
                  <a16:creationId xmlns:a16="http://schemas.microsoft.com/office/drawing/2014/main" id="{64717451-9919-4CAE-AF1D-40BCAA10CDDB}"/>
                </a:ext>
              </a:extLst>
            </p:cNvPr>
            <p:cNvSpPr>
              <a:spLocks/>
            </p:cNvSpPr>
            <p:nvPr/>
          </p:nvSpPr>
          <p:spPr bwMode="auto">
            <a:xfrm>
              <a:off x="5940425" y="1757363"/>
              <a:ext cx="107950" cy="85725"/>
            </a:xfrm>
            <a:custGeom>
              <a:avLst/>
              <a:gdLst>
                <a:gd name="T0" fmla="*/ 0 w 206"/>
                <a:gd name="T1" fmla="*/ 142 h 162"/>
                <a:gd name="T2" fmla="*/ 191 w 206"/>
                <a:gd name="T3" fmla="*/ 0 h 162"/>
                <a:gd name="T4" fmla="*/ 206 w 206"/>
                <a:gd name="T5" fmla="*/ 20 h 162"/>
                <a:gd name="T6" fmla="*/ 15 w 206"/>
                <a:gd name="T7" fmla="*/ 162 h 162"/>
                <a:gd name="T8" fmla="*/ 0 w 206"/>
                <a:gd name="T9" fmla="*/ 142 h 162"/>
              </a:gdLst>
              <a:ahLst/>
              <a:cxnLst>
                <a:cxn ang="0">
                  <a:pos x="T0" y="T1"/>
                </a:cxn>
                <a:cxn ang="0">
                  <a:pos x="T2" y="T3"/>
                </a:cxn>
                <a:cxn ang="0">
                  <a:pos x="T4" y="T5"/>
                </a:cxn>
                <a:cxn ang="0">
                  <a:pos x="T6" y="T7"/>
                </a:cxn>
                <a:cxn ang="0">
                  <a:pos x="T8" y="T9"/>
                </a:cxn>
              </a:cxnLst>
              <a:rect l="0" t="0" r="r" b="b"/>
              <a:pathLst>
                <a:path w="206" h="162">
                  <a:moveTo>
                    <a:pt x="0" y="142"/>
                  </a:moveTo>
                  <a:lnTo>
                    <a:pt x="191" y="0"/>
                  </a:lnTo>
                  <a:lnTo>
                    <a:pt x="206" y="20"/>
                  </a:lnTo>
                  <a:lnTo>
                    <a:pt x="15" y="162"/>
                  </a:lnTo>
                  <a:lnTo>
                    <a:pt x="0" y="142"/>
                  </a:lnTo>
                  <a:close/>
                </a:path>
              </a:pathLst>
            </a:custGeom>
            <a:solidFill>
              <a:schemeClr val="bg1"/>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80" name="Freeform 317">
              <a:extLst>
                <a:ext uri="{FF2B5EF4-FFF2-40B4-BE49-F238E27FC236}">
                  <a16:creationId xmlns:a16="http://schemas.microsoft.com/office/drawing/2014/main" id="{838CBFC0-7E31-4AE3-A9CA-9C90D4AC52B9}"/>
                </a:ext>
              </a:extLst>
            </p:cNvPr>
            <p:cNvSpPr>
              <a:spLocks/>
            </p:cNvSpPr>
            <p:nvPr/>
          </p:nvSpPr>
          <p:spPr bwMode="auto">
            <a:xfrm>
              <a:off x="6138863" y="1760538"/>
              <a:ext cx="112713" cy="84138"/>
            </a:xfrm>
            <a:custGeom>
              <a:avLst/>
              <a:gdLst>
                <a:gd name="T0" fmla="*/ 196 w 211"/>
                <a:gd name="T1" fmla="*/ 160 h 160"/>
                <a:gd name="T2" fmla="*/ 0 w 211"/>
                <a:gd name="T3" fmla="*/ 22 h 160"/>
                <a:gd name="T4" fmla="*/ 15 w 211"/>
                <a:gd name="T5" fmla="*/ 0 h 160"/>
                <a:gd name="T6" fmla="*/ 211 w 211"/>
                <a:gd name="T7" fmla="*/ 138 h 160"/>
                <a:gd name="T8" fmla="*/ 196 w 211"/>
                <a:gd name="T9" fmla="*/ 160 h 160"/>
              </a:gdLst>
              <a:ahLst/>
              <a:cxnLst>
                <a:cxn ang="0">
                  <a:pos x="T0" y="T1"/>
                </a:cxn>
                <a:cxn ang="0">
                  <a:pos x="T2" y="T3"/>
                </a:cxn>
                <a:cxn ang="0">
                  <a:pos x="T4" y="T5"/>
                </a:cxn>
                <a:cxn ang="0">
                  <a:pos x="T6" y="T7"/>
                </a:cxn>
                <a:cxn ang="0">
                  <a:pos x="T8" y="T9"/>
                </a:cxn>
              </a:cxnLst>
              <a:rect l="0" t="0" r="r" b="b"/>
              <a:pathLst>
                <a:path w="211" h="160">
                  <a:moveTo>
                    <a:pt x="196" y="160"/>
                  </a:moveTo>
                  <a:lnTo>
                    <a:pt x="0" y="22"/>
                  </a:lnTo>
                  <a:lnTo>
                    <a:pt x="15" y="0"/>
                  </a:lnTo>
                  <a:lnTo>
                    <a:pt x="211" y="138"/>
                  </a:lnTo>
                  <a:lnTo>
                    <a:pt x="196" y="160"/>
                  </a:lnTo>
                  <a:close/>
                </a:path>
              </a:pathLst>
            </a:custGeom>
            <a:solidFill>
              <a:schemeClr val="bg1"/>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81" name="Freeform 318">
              <a:extLst>
                <a:ext uri="{FF2B5EF4-FFF2-40B4-BE49-F238E27FC236}">
                  <a16:creationId xmlns:a16="http://schemas.microsoft.com/office/drawing/2014/main" id="{FC746043-D98B-4922-889E-644E9349A10A}"/>
                </a:ext>
              </a:extLst>
            </p:cNvPr>
            <p:cNvSpPr>
              <a:spLocks/>
            </p:cNvSpPr>
            <p:nvPr/>
          </p:nvSpPr>
          <p:spPr bwMode="auto">
            <a:xfrm>
              <a:off x="5935663" y="2114550"/>
              <a:ext cx="111125" cy="77788"/>
            </a:xfrm>
            <a:custGeom>
              <a:avLst/>
              <a:gdLst>
                <a:gd name="T0" fmla="*/ 15 w 209"/>
                <a:gd name="T1" fmla="*/ 0 h 147"/>
                <a:gd name="T2" fmla="*/ 209 w 209"/>
                <a:gd name="T3" fmla="*/ 125 h 147"/>
                <a:gd name="T4" fmla="*/ 195 w 209"/>
                <a:gd name="T5" fmla="*/ 147 h 147"/>
                <a:gd name="T6" fmla="*/ 0 w 209"/>
                <a:gd name="T7" fmla="*/ 21 h 147"/>
                <a:gd name="T8" fmla="*/ 15 w 209"/>
                <a:gd name="T9" fmla="*/ 0 h 147"/>
              </a:gdLst>
              <a:ahLst/>
              <a:cxnLst>
                <a:cxn ang="0">
                  <a:pos x="T0" y="T1"/>
                </a:cxn>
                <a:cxn ang="0">
                  <a:pos x="T2" y="T3"/>
                </a:cxn>
                <a:cxn ang="0">
                  <a:pos x="T4" y="T5"/>
                </a:cxn>
                <a:cxn ang="0">
                  <a:pos x="T6" y="T7"/>
                </a:cxn>
                <a:cxn ang="0">
                  <a:pos x="T8" y="T9"/>
                </a:cxn>
              </a:cxnLst>
              <a:rect l="0" t="0" r="r" b="b"/>
              <a:pathLst>
                <a:path w="209" h="147">
                  <a:moveTo>
                    <a:pt x="15" y="0"/>
                  </a:moveTo>
                  <a:lnTo>
                    <a:pt x="209" y="125"/>
                  </a:lnTo>
                  <a:lnTo>
                    <a:pt x="195" y="147"/>
                  </a:lnTo>
                  <a:lnTo>
                    <a:pt x="0" y="21"/>
                  </a:lnTo>
                  <a:lnTo>
                    <a:pt x="15" y="0"/>
                  </a:lnTo>
                  <a:close/>
                </a:path>
              </a:pathLst>
            </a:custGeom>
            <a:solidFill>
              <a:schemeClr val="bg1"/>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82" name="Freeform 319">
              <a:extLst>
                <a:ext uri="{FF2B5EF4-FFF2-40B4-BE49-F238E27FC236}">
                  <a16:creationId xmlns:a16="http://schemas.microsoft.com/office/drawing/2014/main" id="{3FF2E5F5-1358-431F-A35C-469168E58716}"/>
                </a:ext>
              </a:extLst>
            </p:cNvPr>
            <p:cNvSpPr>
              <a:spLocks/>
            </p:cNvSpPr>
            <p:nvPr/>
          </p:nvSpPr>
          <p:spPr bwMode="auto">
            <a:xfrm>
              <a:off x="6135688" y="2117725"/>
              <a:ext cx="106363" cy="76200"/>
            </a:xfrm>
            <a:custGeom>
              <a:avLst/>
              <a:gdLst>
                <a:gd name="T0" fmla="*/ 0 w 201"/>
                <a:gd name="T1" fmla="*/ 125 h 145"/>
                <a:gd name="T2" fmla="*/ 187 w 201"/>
                <a:gd name="T3" fmla="*/ 0 h 145"/>
                <a:gd name="T4" fmla="*/ 201 w 201"/>
                <a:gd name="T5" fmla="*/ 21 h 145"/>
                <a:gd name="T6" fmla="*/ 14 w 201"/>
                <a:gd name="T7" fmla="*/ 145 h 145"/>
                <a:gd name="T8" fmla="*/ 0 w 201"/>
                <a:gd name="T9" fmla="*/ 125 h 145"/>
              </a:gdLst>
              <a:ahLst/>
              <a:cxnLst>
                <a:cxn ang="0">
                  <a:pos x="T0" y="T1"/>
                </a:cxn>
                <a:cxn ang="0">
                  <a:pos x="T2" y="T3"/>
                </a:cxn>
                <a:cxn ang="0">
                  <a:pos x="T4" y="T5"/>
                </a:cxn>
                <a:cxn ang="0">
                  <a:pos x="T6" y="T7"/>
                </a:cxn>
                <a:cxn ang="0">
                  <a:pos x="T8" y="T9"/>
                </a:cxn>
              </a:cxnLst>
              <a:rect l="0" t="0" r="r" b="b"/>
              <a:pathLst>
                <a:path w="201" h="145">
                  <a:moveTo>
                    <a:pt x="0" y="125"/>
                  </a:moveTo>
                  <a:lnTo>
                    <a:pt x="187" y="0"/>
                  </a:lnTo>
                  <a:lnTo>
                    <a:pt x="201" y="21"/>
                  </a:lnTo>
                  <a:lnTo>
                    <a:pt x="14" y="145"/>
                  </a:lnTo>
                  <a:lnTo>
                    <a:pt x="0" y="125"/>
                  </a:lnTo>
                  <a:close/>
                </a:path>
              </a:pathLst>
            </a:custGeom>
            <a:solidFill>
              <a:schemeClr val="bg1"/>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83" name="Rectangle 320">
              <a:extLst>
                <a:ext uri="{FF2B5EF4-FFF2-40B4-BE49-F238E27FC236}">
                  <a16:creationId xmlns:a16="http://schemas.microsoft.com/office/drawing/2014/main" id="{3C1C83EF-B4C3-48E3-99B1-54E75A397573}"/>
                </a:ext>
              </a:extLst>
            </p:cNvPr>
            <p:cNvSpPr>
              <a:spLocks noChangeArrowheads="1"/>
            </p:cNvSpPr>
            <p:nvPr/>
          </p:nvSpPr>
          <p:spPr bwMode="auto">
            <a:xfrm>
              <a:off x="6276975" y="1924050"/>
              <a:ext cx="14288" cy="111125"/>
            </a:xfrm>
            <a:prstGeom prst="rect">
              <a:avLst/>
            </a:prstGeom>
            <a:solidFill>
              <a:schemeClr val="bg1"/>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84" name="Freeform 307">
              <a:extLst>
                <a:ext uri="{FF2B5EF4-FFF2-40B4-BE49-F238E27FC236}">
                  <a16:creationId xmlns:a16="http://schemas.microsoft.com/office/drawing/2014/main" id="{8B26D813-B500-4CDB-8293-8E6486DAD40B}"/>
                </a:ext>
              </a:extLst>
            </p:cNvPr>
            <p:cNvSpPr>
              <a:spLocks/>
            </p:cNvSpPr>
            <p:nvPr/>
          </p:nvSpPr>
          <p:spPr bwMode="auto">
            <a:xfrm>
              <a:off x="5910263" y="1866900"/>
              <a:ext cx="50800" cy="38100"/>
            </a:xfrm>
            <a:custGeom>
              <a:avLst/>
              <a:gdLst>
                <a:gd name="T0" fmla="*/ 14 w 96"/>
                <a:gd name="T1" fmla="*/ 0 h 72"/>
                <a:gd name="T2" fmla="*/ 96 w 96"/>
                <a:gd name="T3" fmla="*/ 50 h 72"/>
                <a:gd name="T4" fmla="*/ 82 w 96"/>
                <a:gd name="T5" fmla="*/ 72 h 72"/>
                <a:gd name="T6" fmla="*/ 0 w 96"/>
                <a:gd name="T7" fmla="*/ 23 h 72"/>
                <a:gd name="T8" fmla="*/ 14 w 96"/>
                <a:gd name="T9" fmla="*/ 0 h 72"/>
              </a:gdLst>
              <a:ahLst/>
              <a:cxnLst>
                <a:cxn ang="0">
                  <a:pos x="T0" y="T1"/>
                </a:cxn>
                <a:cxn ang="0">
                  <a:pos x="T2" y="T3"/>
                </a:cxn>
                <a:cxn ang="0">
                  <a:pos x="T4" y="T5"/>
                </a:cxn>
                <a:cxn ang="0">
                  <a:pos x="T6" y="T7"/>
                </a:cxn>
                <a:cxn ang="0">
                  <a:pos x="T8" y="T9"/>
                </a:cxn>
              </a:cxnLst>
              <a:rect l="0" t="0" r="r" b="b"/>
              <a:pathLst>
                <a:path w="96" h="72">
                  <a:moveTo>
                    <a:pt x="14" y="0"/>
                  </a:moveTo>
                  <a:lnTo>
                    <a:pt x="96" y="50"/>
                  </a:lnTo>
                  <a:lnTo>
                    <a:pt x="82" y="72"/>
                  </a:lnTo>
                  <a:lnTo>
                    <a:pt x="0" y="23"/>
                  </a:lnTo>
                  <a:lnTo>
                    <a:pt x="14" y="0"/>
                  </a:lnTo>
                  <a:close/>
                </a:path>
              </a:pathLst>
            </a:custGeom>
            <a:solidFill>
              <a:schemeClr val="bg1"/>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85" name="Freeform 308">
              <a:extLst>
                <a:ext uri="{FF2B5EF4-FFF2-40B4-BE49-F238E27FC236}">
                  <a16:creationId xmlns:a16="http://schemas.microsoft.com/office/drawing/2014/main" id="{9CCE5030-CA01-4627-A21C-F35F3A69A37A}"/>
                </a:ext>
              </a:extLst>
            </p:cNvPr>
            <p:cNvSpPr>
              <a:spLocks/>
            </p:cNvSpPr>
            <p:nvPr/>
          </p:nvSpPr>
          <p:spPr bwMode="auto">
            <a:xfrm>
              <a:off x="6224588" y="1873250"/>
              <a:ext cx="50800" cy="38100"/>
            </a:xfrm>
            <a:custGeom>
              <a:avLst/>
              <a:gdLst>
                <a:gd name="T0" fmla="*/ 0 w 97"/>
                <a:gd name="T1" fmla="*/ 50 h 71"/>
                <a:gd name="T2" fmla="*/ 85 w 97"/>
                <a:gd name="T3" fmla="*/ 0 h 71"/>
                <a:gd name="T4" fmla="*/ 97 w 97"/>
                <a:gd name="T5" fmla="*/ 21 h 71"/>
                <a:gd name="T6" fmla="*/ 13 w 97"/>
                <a:gd name="T7" fmla="*/ 71 h 71"/>
                <a:gd name="T8" fmla="*/ 0 w 97"/>
                <a:gd name="T9" fmla="*/ 50 h 71"/>
              </a:gdLst>
              <a:ahLst/>
              <a:cxnLst>
                <a:cxn ang="0">
                  <a:pos x="T0" y="T1"/>
                </a:cxn>
                <a:cxn ang="0">
                  <a:pos x="T2" y="T3"/>
                </a:cxn>
                <a:cxn ang="0">
                  <a:pos x="T4" y="T5"/>
                </a:cxn>
                <a:cxn ang="0">
                  <a:pos x="T6" y="T7"/>
                </a:cxn>
                <a:cxn ang="0">
                  <a:pos x="T8" y="T9"/>
                </a:cxn>
              </a:cxnLst>
              <a:rect l="0" t="0" r="r" b="b"/>
              <a:pathLst>
                <a:path w="97" h="71">
                  <a:moveTo>
                    <a:pt x="0" y="50"/>
                  </a:moveTo>
                  <a:lnTo>
                    <a:pt x="85" y="0"/>
                  </a:lnTo>
                  <a:lnTo>
                    <a:pt x="97" y="21"/>
                  </a:lnTo>
                  <a:lnTo>
                    <a:pt x="13" y="71"/>
                  </a:lnTo>
                  <a:lnTo>
                    <a:pt x="0" y="50"/>
                  </a:lnTo>
                  <a:close/>
                </a:path>
              </a:pathLst>
            </a:custGeom>
            <a:solidFill>
              <a:schemeClr val="bg1"/>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86" name="Freeform 310">
              <a:extLst>
                <a:ext uri="{FF2B5EF4-FFF2-40B4-BE49-F238E27FC236}">
                  <a16:creationId xmlns:a16="http://schemas.microsoft.com/office/drawing/2014/main" id="{0312686D-E837-4E73-826E-2784BBC1D6E7}"/>
                </a:ext>
              </a:extLst>
            </p:cNvPr>
            <p:cNvSpPr>
              <a:spLocks noEditPoints="1"/>
            </p:cNvSpPr>
            <p:nvPr/>
          </p:nvSpPr>
          <p:spPr bwMode="auto">
            <a:xfrm>
              <a:off x="6264275" y="1839913"/>
              <a:ext cx="57150" cy="55563"/>
            </a:xfrm>
            <a:custGeom>
              <a:avLst/>
              <a:gdLst>
                <a:gd name="T0" fmla="*/ 64 w 106"/>
                <a:gd name="T1" fmla="*/ 1 h 106"/>
                <a:gd name="T2" fmla="*/ 83 w 106"/>
                <a:gd name="T3" fmla="*/ 10 h 106"/>
                <a:gd name="T4" fmla="*/ 97 w 106"/>
                <a:gd name="T5" fmla="*/ 24 h 106"/>
                <a:gd name="T6" fmla="*/ 105 w 106"/>
                <a:gd name="T7" fmla="*/ 43 h 106"/>
                <a:gd name="T8" fmla="*/ 105 w 106"/>
                <a:gd name="T9" fmla="*/ 64 h 106"/>
                <a:gd name="T10" fmla="*/ 97 w 106"/>
                <a:gd name="T11" fmla="*/ 83 h 106"/>
                <a:gd name="T12" fmla="*/ 83 w 106"/>
                <a:gd name="T13" fmla="*/ 97 h 106"/>
                <a:gd name="T14" fmla="*/ 64 w 106"/>
                <a:gd name="T15" fmla="*/ 105 h 106"/>
                <a:gd name="T16" fmla="*/ 42 w 106"/>
                <a:gd name="T17" fmla="*/ 105 h 106"/>
                <a:gd name="T18" fmla="*/ 23 w 106"/>
                <a:gd name="T19" fmla="*/ 97 h 106"/>
                <a:gd name="T20" fmla="*/ 9 w 106"/>
                <a:gd name="T21" fmla="*/ 83 h 106"/>
                <a:gd name="T22" fmla="*/ 1 w 106"/>
                <a:gd name="T23" fmla="*/ 64 h 106"/>
                <a:gd name="T24" fmla="*/ 1 w 106"/>
                <a:gd name="T25" fmla="*/ 43 h 106"/>
                <a:gd name="T26" fmla="*/ 9 w 106"/>
                <a:gd name="T27" fmla="*/ 24 h 106"/>
                <a:gd name="T28" fmla="*/ 23 w 106"/>
                <a:gd name="T29" fmla="*/ 10 h 106"/>
                <a:gd name="T30" fmla="*/ 42 w 106"/>
                <a:gd name="T31" fmla="*/ 1 h 106"/>
                <a:gd name="T32" fmla="*/ 53 w 106"/>
                <a:gd name="T33" fmla="*/ 28 h 106"/>
                <a:gd name="T34" fmla="*/ 62 w 106"/>
                <a:gd name="T35" fmla="*/ 30 h 106"/>
                <a:gd name="T36" fmla="*/ 70 w 106"/>
                <a:gd name="T37" fmla="*/ 36 h 106"/>
                <a:gd name="T38" fmla="*/ 77 w 106"/>
                <a:gd name="T39" fmla="*/ 43 h 106"/>
                <a:gd name="T40" fmla="*/ 78 w 106"/>
                <a:gd name="T41" fmla="*/ 53 h 106"/>
                <a:gd name="T42" fmla="*/ 77 w 106"/>
                <a:gd name="T43" fmla="*/ 64 h 106"/>
                <a:gd name="T44" fmla="*/ 70 w 106"/>
                <a:gd name="T45" fmla="*/ 71 h 106"/>
                <a:gd name="T46" fmla="*/ 62 w 106"/>
                <a:gd name="T47" fmla="*/ 77 h 106"/>
                <a:gd name="T48" fmla="*/ 53 w 106"/>
                <a:gd name="T49" fmla="*/ 79 h 106"/>
                <a:gd name="T50" fmla="*/ 43 w 106"/>
                <a:gd name="T51" fmla="*/ 77 h 106"/>
                <a:gd name="T52" fmla="*/ 36 w 106"/>
                <a:gd name="T53" fmla="*/ 71 h 106"/>
                <a:gd name="T54" fmla="*/ 29 w 106"/>
                <a:gd name="T55" fmla="*/ 64 h 106"/>
                <a:gd name="T56" fmla="*/ 28 w 106"/>
                <a:gd name="T57" fmla="*/ 53 h 106"/>
                <a:gd name="T58" fmla="*/ 29 w 106"/>
                <a:gd name="T59" fmla="*/ 43 h 106"/>
                <a:gd name="T60" fmla="*/ 36 w 106"/>
                <a:gd name="T61" fmla="*/ 36 h 106"/>
                <a:gd name="T62" fmla="*/ 43 w 106"/>
                <a:gd name="T63" fmla="*/ 30 h 106"/>
                <a:gd name="T64" fmla="*/ 53 w 106"/>
                <a:gd name="T65" fmla="*/ 28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106">
                  <a:moveTo>
                    <a:pt x="53" y="0"/>
                  </a:moveTo>
                  <a:lnTo>
                    <a:pt x="64" y="1"/>
                  </a:lnTo>
                  <a:lnTo>
                    <a:pt x="74" y="5"/>
                  </a:lnTo>
                  <a:lnTo>
                    <a:pt x="83" y="10"/>
                  </a:lnTo>
                  <a:lnTo>
                    <a:pt x="91" y="16"/>
                  </a:lnTo>
                  <a:lnTo>
                    <a:pt x="97" y="24"/>
                  </a:lnTo>
                  <a:lnTo>
                    <a:pt x="102" y="33"/>
                  </a:lnTo>
                  <a:lnTo>
                    <a:pt x="105" y="43"/>
                  </a:lnTo>
                  <a:lnTo>
                    <a:pt x="106" y="53"/>
                  </a:lnTo>
                  <a:lnTo>
                    <a:pt x="105" y="64"/>
                  </a:lnTo>
                  <a:lnTo>
                    <a:pt x="102" y="74"/>
                  </a:lnTo>
                  <a:lnTo>
                    <a:pt x="97" y="83"/>
                  </a:lnTo>
                  <a:lnTo>
                    <a:pt x="91" y="91"/>
                  </a:lnTo>
                  <a:lnTo>
                    <a:pt x="83" y="97"/>
                  </a:lnTo>
                  <a:lnTo>
                    <a:pt x="74" y="102"/>
                  </a:lnTo>
                  <a:lnTo>
                    <a:pt x="64" y="105"/>
                  </a:lnTo>
                  <a:lnTo>
                    <a:pt x="53" y="106"/>
                  </a:lnTo>
                  <a:lnTo>
                    <a:pt x="42" y="105"/>
                  </a:lnTo>
                  <a:lnTo>
                    <a:pt x="32" y="102"/>
                  </a:lnTo>
                  <a:lnTo>
                    <a:pt x="23" y="97"/>
                  </a:lnTo>
                  <a:lnTo>
                    <a:pt x="15" y="91"/>
                  </a:lnTo>
                  <a:lnTo>
                    <a:pt x="9" y="83"/>
                  </a:lnTo>
                  <a:lnTo>
                    <a:pt x="3" y="74"/>
                  </a:lnTo>
                  <a:lnTo>
                    <a:pt x="1" y="64"/>
                  </a:lnTo>
                  <a:lnTo>
                    <a:pt x="0" y="53"/>
                  </a:lnTo>
                  <a:lnTo>
                    <a:pt x="1" y="43"/>
                  </a:lnTo>
                  <a:lnTo>
                    <a:pt x="3" y="33"/>
                  </a:lnTo>
                  <a:lnTo>
                    <a:pt x="9" y="24"/>
                  </a:lnTo>
                  <a:lnTo>
                    <a:pt x="15" y="16"/>
                  </a:lnTo>
                  <a:lnTo>
                    <a:pt x="23" y="10"/>
                  </a:lnTo>
                  <a:lnTo>
                    <a:pt x="32" y="5"/>
                  </a:lnTo>
                  <a:lnTo>
                    <a:pt x="42" y="1"/>
                  </a:lnTo>
                  <a:lnTo>
                    <a:pt x="53" y="0"/>
                  </a:lnTo>
                  <a:close/>
                  <a:moveTo>
                    <a:pt x="53" y="28"/>
                  </a:moveTo>
                  <a:lnTo>
                    <a:pt x="57" y="29"/>
                  </a:lnTo>
                  <a:lnTo>
                    <a:pt x="62" y="30"/>
                  </a:lnTo>
                  <a:lnTo>
                    <a:pt x="68" y="33"/>
                  </a:lnTo>
                  <a:lnTo>
                    <a:pt x="70" y="36"/>
                  </a:lnTo>
                  <a:lnTo>
                    <a:pt x="74" y="39"/>
                  </a:lnTo>
                  <a:lnTo>
                    <a:pt x="77" y="43"/>
                  </a:lnTo>
                  <a:lnTo>
                    <a:pt x="78" y="48"/>
                  </a:lnTo>
                  <a:lnTo>
                    <a:pt x="78" y="53"/>
                  </a:lnTo>
                  <a:lnTo>
                    <a:pt x="78" y="59"/>
                  </a:lnTo>
                  <a:lnTo>
                    <a:pt x="77" y="64"/>
                  </a:lnTo>
                  <a:lnTo>
                    <a:pt x="74" y="68"/>
                  </a:lnTo>
                  <a:lnTo>
                    <a:pt x="70" y="71"/>
                  </a:lnTo>
                  <a:lnTo>
                    <a:pt x="68" y="74"/>
                  </a:lnTo>
                  <a:lnTo>
                    <a:pt x="62" y="77"/>
                  </a:lnTo>
                  <a:lnTo>
                    <a:pt x="57" y="78"/>
                  </a:lnTo>
                  <a:lnTo>
                    <a:pt x="53" y="79"/>
                  </a:lnTo>
                  <a:lnTo>
                    <a:pt x="48" y="78"/>
                  </a:lnTo>
                  <a:lnTo>
                    <a:pt x="43" y="77"/>
                  </a:lnTo>
                  <a:lnTo>
                    <a:pt x="39" y="74"/>
                  </a:lnTo>
                  <a:lnTo>
                    <a:pt x="36" y="71"/>
                  </a:lnTo>
                  <a:lnTo>
                    <a:pt x="32" y="68"/>
                  </a:lnTo>
                  <a:lnTo>
                    <a:pt x="29" y="64"/>
                  </a:lnTo>
                  <a:lnTo>
                    <a:pt x="28" y="59"/>
                  </a:lnTo>
                  <a:lnTo>
                    <a:pt x="28" y="53"/>
                  </a:lnTo>
                  <a:lnTo>
                    <a:pt x="28" y="48"/>
                  </a:lnTo>
                  <a:lnTo>
                    <a:pt x="29" y="43"/>
                  </a:lnTo>
                  <a:lnTo>
                    <a:pt x="32" y="39"/>
                  </a:lnTo>
                  <a:lnTo>
                    <a:pt x="36" y="36"/>
                  </a:lnTo>
                  <a:lnTo>
                    <a:pt x="39" y="33"/>
                  </a:lnTo>
                  <a:lnTo>
                    <a:pt x="43" y="30"/>
                  </a:lnTo>
                  <a:lnTo>
                    <a:pt x="48" y="29"/>
                  </a:lnTo>
                  <a:lnTo>
                    <a:pt x="53" y="28"/>
                  </a:lnTo>
                  <a:close/>
                </a:path>
              </a:pathLst>
            </a:custGeom>
            <a:solidFill>
              <a:schemeClr val="accent4"/>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grpSp>
      <p:grpSp>
        <p:nvGrpSpPr>
          <p:cNvPr id="487" name="Group 486">
            <a:extLst>
              <a:ext uri="{FF2B5EF4-FFF2-40B4-BE49-F238E27FC236}">
                <a16:creationId xmlns:a16="http://schemas.microsoft.com/office/drawing/2014/main" id="{AFCC4EF2-3BBD-4062-8B5F-F31CDE45479B}"/>
              </a:ext>
            </a:extLst>
          </p:cNvPr>
          <p:cNvGrpSpPr/>
          <p:nvPr/>
        </p:nvGrpSpPr>
        <p:grpSpPr>
          <a:xfrm>
            <a:off x="6510623" y="417205"/>
            <a:ext cx="407671" cy="489587"/>
            <a:chOff x="7119938" y="1701800"/>
            <a:chExt cx="461963" cy="554038"/>
          </a:xfrm>
        </p:grpSpPr>
        <p:sp>
          <p:nvSpPr>
            <p:cNvPr id="488" name="Rectangle 321">
              <a:extLst>
                <a:ext uri="{FF2B5EF4-FFF2-40B4-BE49-F238E27FC236}">
                  <a16:creationId xmlns:a16="http://schemas.microsoft.com/office/drawing/2014/main" id="{CB585371-4372-4128-8D05-D6F7178F8002}"/>
                </a:ext>
              </a:extLst>
            </p:cNvPr>
            <p:cNvSpPr>
              <a:spLocks noChangeArrowheads="1"/>
            </p:cNvSpPr>
            <p:nvPr/>
          </p:nvSpPr>
          <p:spPr bwMode="auto">
            <a:xfrm>
              <a:off x="7180263" y="1701800"/>
              <a:ext cx="333375" cy="53975"/>
            </a:xfrm>
            <a:prstGeom prst="rect">
              <a:avLst/>
            </a:prstGeom>
            <a:solidFill>
              <a:schemeClr val="accent4"/>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89" name="Rectangle 322">
              <a:extLst>
                <a:ext uri="{FF2B5EF4-FFF2-40B4-BE49-F238E27FC236}">
                  <a16:creationId xmlns:a16="http://schemas.microsoft.com/office/drawing/2014/main" id="{2B77B7B1-5B50-4EC6-A9C5-C62ADC2AF2E3}"/>
                </a:ext>
              </a:extLst>
            </p:cNvPr>
            <p:cNvSpPr>
              <a:spLocks noChangeArrowheads="1"/>
            </p:cNvSpPr>
            <p:nvPr/>
          </p:nvSpPr>
          <p:spPr bwMode="auto">
            <a:xfrm>
              <a:off x="7180263" y="1755775"/>
              <a:ext cx="333375" cy="168275"/>
            </a:xfrm>
            <a:prstGeom prst="rect">
              <a:avLst/>
            </a:prstGeom>
            <a:solidFill>
              <a:schemeClr val="accent2"/>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90" name="Freeform 323">
              <a:extLst>
                <a:ext uri="{FF2B5EF4-FFF2-40B4-BE49-F238E27FC236}">
                  <a16:creationId xmlns:a16="http://schemas.microsoft.com/office/drawing/2014/main" id="{F49AE756-58B9-46E5-B58F-CEE4FF4713E7}"/>
                </a:ext>
              </a:extLst>
            </p:cNvPr>
            <p:cNvSpPr>
              <a:spLocks/>
            </p:cNvSpPr>
            <p:nvPr/>
          </p:nvSpPr>
          <p:spPr bwMode="auto">
            <a:xfrm>
              <a:off x="7119938" y="1927225"/>
              <a:ext cx="460375" cy="180975"/>
            </a:xfrm>
            <a:custGeom>
              <a:avLst/>
              <a:gdLst>
                <a:gd name="T0" fmla="*/ 0 w 872"/>
                <a:gd name="T1" fmla="*/ 0 h 343"/>
                <a:gd name="T2" fmla="*/ 872 w 872"/>
                <a:gd name="T3" fmla="*/ 0 h 343"/>
                <a:gd name="T4" fmla="*/ 872 w 872"/>
                <a:gd name="T5" fmla="*/ 295 h 343"/>
                <a:gd name="T6" fmla="*/ 726 w 872"/>
                <a:gd name="T7" fmla="*/ 295 h 343"/>
                <a:gd name="T8" fmla="*/ 726 w 872"/>
                <a:gd name="T9" fmla="*/ 343 h 343"/>
                <a:gd name="T10" fmla="*/ 704 w 872"/>
                <a:gd name="T11" fmla="*/ 343 h 343"/>
                <a:gd name="T12" fmla="*/ 704 w 872"/>
                <a:gd name="T13" fmla="*/ 295 h 343"/>
                <a:gd name="T14" fmla="*/ 457 w 872"/>
                <a:gd name="T15" fmla="*/ 295 h 343"/>
                <a:gd name="T16" fmla="*/ 457 w 872"/>
                <a:gd name="T17" fmla="*/ 343 h 343"/>
                <a:gd name="T18" fmla="*/ 435 w 872"/>
                <a:gd name="T19" fmla="*/ 343 h 343"/>
                <a:gd name="T20" fmla="*/ 435 w 872"/>
                <a:gd name="T21" fmla="*/ 295 h 343"/>
                <a:gd name="T22" fmla="*/ 154 w 872"/>
                <a:gd name="T23" fmla="*/ 295 h 343"/>
                <a:gd name="T24" fmla="*/ 154 w 872"/>
                <a:gd name="T25" fmla="*/ 343 h 343"/>
                <a:gd name="T26" fmla="*/ 132 w 872"/>
                <a:gd name="T27" fmla="*/ 343 h 343"/>
                <a:gd name="T28" fmla="*/ 132 w 872"/>
                <a:gd name="T29" fmla="*/ 295 h 343"/>
                <a:gd name="T30" fmla="*/ 0 w 872"/>
                <a:gd name="T31" fmla="*/ 295 h 343"/>
                <a:gd name="T32" fmla="*/ 0 w 872"/>
                <a:gd name="T33"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2" h="343">
                  <a:moveTo>
                    <a:pt x="0" y="0"/>
                  </a:moveTo>
                  <a:lnTo>
                    <a:pt x="872" y="0"/>
                  </a:lnTo>
                  <a:lnTo>
                    <a:pt x="872" y="295"/>
                  </a:lnTo>
                  <a:lnTo>
                    <a:pt x="726" y="295"/>
                  </a:lnTo>
                  <a:lnTo>
                    <a:pt x="726" y="343"/>
                  </a:lnTo>
                  <a:lnTo>
                    <a:pt x="704" y="343"/>
                  </a:lnTo>
                  <a:lnTo>
                    <a:pt x="704" y="295"/>
                  </a:lnTo>
                  <a:lnTo>
                    <a:pt x="457" y="295"/>
                  </a:lnTo>
                  <a:lnTo>
                    <a:pt x="457" y="343"/>
                  </a:lnTo>
                  <a:lnTo>
                    <a:pt x="435" y="343"/>
                  </a:lnTo>
                  <a:lnTo>
                    <a:pt x="435" y="295"/>
                  </a:lnTo>
                  <a:lnTo>
                    <a:pt x="154" y="295"/>
                  </a:lnTo>
                  <a:lnTo>
                    <a:pt x="154" y="343"/>
                  </a:lnTo>
                  <a:lnTo>
                    <a:pt x="132" y="343"/>
                  </a:lnTo>
                  <a:lnTo>
                    <a:pt x="132" y="295"/>
                  </a:lnTo>
                  <a:lnTo>
                    <a:pt x="0" y="295"/>
                  </a:lnTo>
                  <a:lnTo>
                    <a:pt x="0" y="0"/>
                  </a:lnTo>
                  <a:close/>
                </a:path>
              </a:pathLst>
            </a:custGeom>
            <a:solidFill>
              <a:schemeClr val="bg1"/>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91" name="Rectangle 324">
              <a:extLst>
                <a:ext uri="{FF2B5EF4-FFF2-40B4-BE49-F238E27FC236}">
                  <a16:creationId xmlns:a16="http://schemas.microsoft.com/office/drawing/2014/main" id="{8DAF9DEC-58EE-4066-B752-D86CFBCCEA8E}"/>
                </a:ext>
              </a:extLst>
            </p:cNvPr>
            <p:cNvSpPr>
              <a:spLocks noChangeArrowheads="1"/>
            </p:cNvSpPr>
            <p:nvPr/>
          </p:nvSpPr>
          <p:spPr bwMode="auto">
            <a:xfrm>
              <a:off x="7150100" y="1952625"/>
              <a:ext cx="400050" cy="103188"/>
            </a:xfrm>
            <a:prstGeom prst="rect">
              <a:avLst/>
            </a:prstGeom>
            <a:solidFill>
              <a:schemeClr val="accent2"/>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92" name="Rectangle 326">
              <a:extLst>
                <a:ext uri="{FF2B5EF4-FFF2-40B4-BE49-F238E27FC236}">
                  <a16:creationId xmlns:a16="http://schemas.microsoft.com/office/drawing/2014/main" id="{7483B6C4-F181-4D05-A5C9-369CB5EFC863}"/>
                </a:ext>
              </a:extLst>
            </p:cNvPr>
            <p:cNvSpPr>
              <a:spLocks noChangeArrowheads="1"/>
            </p:cNvSpPr>
            <p:nvPr/>
          </p:nvSpPr>
          <p:spPr bwMode="auto">
            <a:xfrm>
              <a:off x="7291388" y="2108200"/>
              <a:ext cx="290513" cy="147638"/>
            </a:xfrm>
            <a:prstGeom prst="rect">
              <a:avLst/>
            </a:prstGeom>
            <a:solidFill>
              <a:schemeClr val="accent4"/>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93" name="Rectangle 327">
              <a:extLst>
                <a:ext uri="{FF2B5EF4-FFF2-40B4-BE49-F238E27FC236}">
                  <a16:creationId xmlns:a16="http://schemas.microsoft.com/office/drawing/2014/main" id="{822AE9C7-9C97-462F-93FD-8D63CCF38437}"/>
                </a:ext>
              </a:extLst>
            </p:cNvPr>
            <p:cNvSpPr>
              <a:spLocks noChangeArrowheads="1"/>
            </p:cNvSpPr>
            <p:nvPr/>
          </p:nvSpPr>
          <p:spPr bwMode="auto">
            <a:xfrm>
              <a:off x="7212013" y="1728788"/>
              <a:ext cx="100013" cy="11113"/>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94" name="Rectangle 328">
              <a:extLst>
                <a:ext uri="{FF2B5EF4-FFF2-40B4-BE49-F238E27FC236}">
                  <a16:creationId xmlns:a16="http://schemas.microsoft.com/office/drawing/2014/main" id="{D49F3965-1B92-4254-A362-EBD59510C03D}"/>
                </a:ext>
              </a:extLst>
            </p:cNvPr>
            <p:cNvSpPr>
              <a:spLocks noChangeArrowheads="1"/>
            </p:cNvSpPr>
            <p:nvPr/>
          </p:nvSpPr>
          <p:spPr bwMode="auto">
            <a:xfrm>
              <a:off x="7212013" y="1793875"/>
              <a:ext cx="150813" cy="15875"/>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95" name="Rectangle 329">
              <a:extLst>
                <a:ext uri="{FF2B5EF4-FFF2-40B4-BE49-F238E27FC236}">
                  <a16:creationId xmlns:a16="http://schemas.microsoft.com/office/drawing/2014/main" id="{D6D60939-76EB-403A-8923-74ABDB0CDEEA}"/>
                </a:ext>
              </a:extLst>
            </p:cNvPr>
            <p:cNvSpPr>
              <a:spLocks noChangeArrowheads="1"/>
            </p:cNvSpPr>
            <p:nvPr/>
          </p:nvSpPr>
          <p:spPr bwMode="auto">
            <a:xfrm>
              <a:off x="7212013" y="1836738"/>
              <a:ext cx="249238" cy="17463"/>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96" name="Rectangle 330">
              <a:extLst>
                <a:ext uri="{FF2B5EF4-FFF2-40B4-BE49-F238E27FC236}">
                  <a16:creationId xmlns:a16="http://schemas.microsoft.com/office/drawing/2014/main" id="{EDF74C0B-C065-411B-8244-DDEA34EEE04E}"/>
                </a:ext>
              </a:extLst>
            </p:cNvPr>
            <p:cNvSpPr>
              <a:spLocks noChangeArrowheads="1"/>
            </p:cNvSpPr>
            <p:nvPr/>
          </p:nvSpPr>
          <p:spPr bwMode="auto">
            <a:xfrm>
              <a:off x="7212013" y="1876425"/>
              <a:ext cx="249238" cy="17463"/>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97" name="Rectangle 331">
              <a:extLst>
                <a:ext uri="{FF2B5EF4-FFF2-40B4-BE49-F238E27FC236}">
                  <a16:creationId xmlns:a16="http://schemas.microsoft.com/office/drawing/2014/main" id="{906D54F9-61E6-4CBC-A0EC-9D1010217555}"/>
                </a:ext>
              </a:extLst>
            </p:cNvPr>
            <p:cNvSpPr>
              <a:spLocks noChangeArrowheads="1"/>
            </p:cNvSpPr>
            <p:nvPr/>
          </p:nvSpPr>
          <p:spPr bwMode="auto">
            <a:xfrm>
              <a:off x="7297738" y="2006600"/>
              <a:ext cx="95250" cy="17463"/>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98" name="Rectangle 332">
              <a:extLst>
                <a:ext uri="{FF2B5EF4-FFF2-40B4-BE49-F238E27FC236}">
                  <a16:creationId xmlns:a16="http://schemas.microsoft.com/office/drawing/2014/main" id="{D71F1D27-EE09-47EC-8BBB-FA9F72A1A55D}"/>
                </a:ext>
              </a:extLst>
            </p:cNvPr>
            <p:cNvSpPr>
              <a:spLocks noChangeArrowheads="1"/>
            </p:cNvSpPr>
            <p:nvPr/>
          </p:nvSpPr>
          <p:spPr bwMode="auto">
            <a:xfrm>
              <a:off x="7150100" y="2149475"/>
              <a:ext cx="79375" cy="28575"/>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499" name="Rectangle 325">
              <a:extLst>
                <a:ext uri="{FF2B5EF4-FFF2-40B4-BE49-F238E27FC236}">
                  <a16:creationId xmlns:a16="http://schemas.microsoft.com/office/drawing/2014/main" id="{FD2C8405-7523-42EA-85B7-7938CFA32D36}"/>
                </a:ext>
              </a:extLst>
            </p:cNvPr>
            <p:cNvSpPr>
              <a:spLocks noChangeArrowheads="1"/>
            </p:cNvSpPr>
            <p:nvPr/>
          </p:nvSpPr>
          <p:spPr bwMode="auto">
            <a:xfrm>
              <a:off x="7124700" y="2108200"/>
              <a:ext cx="139700" cy="147638"/>
            </a:xfrm>
            <a:prstGeom prst="rect">
              <a:avLst/>
            </a:prstGeom>
            <a:solidFill>
              <a:schemeClr val="accent4"/>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500" name="Rectangle 333">
              <a:extLst>
                <a:ext uri="{FF2B5EF4-FFF2-40B4-BE49-F238E27FC236}">
                  <a16:creationId xmlns:a16="http://schemas.microsoft.com/office/drawing/2014/main" id="{1CB52F1A-3D5C-448A-B89F-C0C6FFA0D4F1}"/>
                </a:ext>
              </a:extLst>
            </p:cNvPr>
            <p:cNvSpPr>
              <a:spLocks noChangeArrowheads="1"/>
            </p:cNvSpPr>
            <p:nvPr/>
          </p:nvSpPr>
          <p:spPr bwMode="auto">
            <a:xfrm>
              <a:off x="7170337" y="2181224"/>
              <a:ext cx="52388" cy="12700"/>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501" name="Rectangle 334">
              <a:extLst>
                <a:ext uri="{FF2B5EF4-FFF2-40B4-BE49-F238E27FC236}">
                  <a16:creationId xmlns:a16="http://schemas.microsoft.com/office/drawing/2014/main" id="{E6347DED-3603-4B3E-A5EF-671E6431BC81}"/>
                </a:ext>
              </a:extLst>
            </p:cNvPr>
            <p:cNvSpPr>
              <a:spLocks noChangeArrowheads="1"/>
            </p:cNvSpPr>
            <p:nvPr/>
          </p:nvSpPr>
          <p:spPr bwMode="auto">
            <a:xfrm>
              <a:off x="7315200" y="2149475"/>
              <a:ext cx="77788" cy="28575"/>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502" name="Rectangle 335">
              <a:extLst>
                <a:ext uri="{FF2B5EF4-FFF2-40B4-BE49-F238E27FC236}">
                  <a16:creationId xmlns:a16="http://schemas.microsoft.com/office/drawing/2014/main" id="{1EFE1643-3674-4D35-8158-AB47ACD65E8B}"/>
                </a:ext>
              </a:extLst>
            </p:cNvPr>
            <p:cNvSpPr>
              <a:spLocks noChangeArrowheads="1"/>
            </p:cNvSpPr>
            <p:nvPr/>
          </p:nvSpPr>
          <p:spPr bwMode="auto">
            <a:xfrm>
              <a:off x="7315200" y="2190750"/>
              <a:ext cx="52388" cy="12700"/>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503" name="Rectangle 336">
              <a:extLst>
                <a:ext uri="{FF2B5EF4-FFF2-40B4-BE49-F238E27FC236}">
                  <a16:creationId xmlns:a16="http://schemas.microsoft.com/office/drawing/2014/main" id="{F1D7B508-759A-458E-BFC3-F4A8922FA38B}"/>
                </a:ext>
              </a:extLst>
            </p:cNvPr>
            <p:cNvSpPr>
              <a:spLocks noChangeArrowheads="1"/>
            </p:cNvSpPr>
            <p:nvPr/>
          </p:nvSpPr>
          <p:spPr bwMode="auto">
            <a:xfrm>
              <a:off x="7456488" y="2149475"/>
              <a:ext cx="77788" cy="28575"/>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504" name="Rectangle 337">
              <a:extLst>
                <a:ext uri="{FF2B5EF4-FFF2-40B4-BE49-F238E27FC236}">
                  <a16:creationId xmlns:a16="http://schemas.microsoft.com/office/drawing/2014/main" id="{44C23932-EE2E-418F-BCAA-CFA8306832FD}"/>
                </a:ext>
              </a:extLst>
            </p:cNvPr>
            <p:cNvSpPr>
              <a:spLocks noChangeArrowheads="1"/>
            </p:cNvSpPr>
            <p:nvPr/>
          </p:nvSpPr>
          <p:spPr bwMode="auto">
            <a:xfrm>
              <a:off x="7456488" y="2190750"/>
              <a:ext cx="52388" cy="12700"/>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grpSp>
      <p:sp>
        <p:nvSpPr>
          <p:cNvPr id="505" name="Rectangle 49">
            <a:extLst>
              <a:ext uri="{FF2B5EF4-FFF2-40B4-BE49-F238E27FC236}">
                <a16:creationId xmlns:a16="http://schemas.microsoft.com/office/drawing/2014/main" id="{5D612D47-0544-4C46-BCB1-1A9BBAA4966D}"/>
              </a:ext>
            </a:extLst>
          </p:cNvPr>
          <p:cNvSpPr>
            <a:spLocks noChangeArrowheads="1"/>
          </p:cNvSpPr>
          <p:nvPr/>
        </p:nvSpPr>
        <p:spPr bwMode="auto">
          <a:xfrm>
            <a:off x="4306202" y="4592617"/>
            <a:ext cx="979249" cy="719650"/>
          </a:xfrm>
          <a:prstGeom prst="roundRect">
            <a:avLst>
              <a:gd name="adj" fmla="val 11427"/>
            </a:avLst>
          </a:prstGeom>
          <a:solidFill>
            <a:schemeClr val="accent4">
              <a:lumMod val="75000"/>
              <a:alpha val="30000"/>
            </a:schemeClr>
          </a:solidFill>
          <a:ln w="25400">
            <a:solidFill>
              <a:schemeClr val="accent4"/>
            </a:solidFill>
            <a:prstDash val="solid"/>
            <a:miter lim="800000"/>
            <a:headEnd/>
            <a:tailEnd/>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506" name="Rectangle 50">
            <a:extLst>
              <a:ext uri="{FF2B5EF4-FFF2-40B4-BE49-F238E27FC236}">
                <a16:creationId xmlns:a16="http://schemas.microsoft.com/office/drawing/2014/main" id="{7C5FC7C4-D594-477E-AC52-C9CB289CAC98}"/>
              </a:ext>
            </a:extLst>
          </p:cNvPr>
          <p:cNvSpPr>
            <a:spLocks noChangeArrowheads="1"/>
          </p:cNvSpPr>
          <p:nvPr/>
        </p:nvSpPr>
        <p:spPr bwMode="auto">
          <a:xfrm>
            <a:off x="5324253" y="4592617"/>
            <a:ext cx="979249" cy="719650"/>
          </a:xfrm>
          <a:prstGeom prst="roundRect">
            <a:avLst>
              <a:gd name="adj" fmla="val 8433"/>
            </a:avLst>
          </a:prstGeom>
          <a:solidFill>
            <a:schemeClr val="accent4">
              <a:lumMod val="75000"/>
              <a:alpha val="30000"/>
            </a:schemeClr>
          </a:solidFill>
          <a:ln w="25400">
            <a:solidFill>
              <a:schemeClr val="accent4"/>
            </a:solidFill>
            <a:prstDash val="solid"/>
            <a:miter lim="800000"/>
            <a:headEnd/>
            <a:tailEnd/>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507" name="Rectangle 51">
            <a:extLst>
              <a:ext uri="{FF2B5EF4-FFF2-40B4-BE49-F238E27FC236}">
                <a16:creationId xmlns:a16="http://schemas.microsoft.com/office/drawing/2014/main" id="{335579B2-A316-4846-A52F-62E4CB25A640}"/>
              </a:ext>
            </a:extLst>
          </p:cNvPr>
          <p:cNvSpPr>
            <a:spLocks noChangeArrowheads="1"/>
          </p:cNvSpPr>
          <p:nvPr/>
        </p:nvSpPr>
        <p:spPr bwMode="auto">
          <a:xfrm>
            <a:off x="6395101" y="4558849"/>
            <a:ext cx="977848" cy="719650"/>
          </a:xfrm>
          <a:prstGeom prst="roundRect">
            <a:avLst>
              <a:gd name="adj" fmla="val 9930"/>
            </a:avLst>
          </a:prstGeom>
          <a:solidFill>
            <a:schemeClr val="accent4">
              <a:lumMod val="75000"/>
              <a:alpha val="30000"/>
            </a:schemeClr>
          </a:solidFill>
          <a:ln w="25400">
            <a:solidFill>
              <a:schemeClr val="accent4"/>
            </a:solidFill>
            <a:prstDash val="solid"/>
            <a:miter lim="800000"/>
            <a:headEnd/>
            <a:tailEnd/>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grpSp>
        <p:nvGrpSpPr>
          <p:cNvPr id="508" name="Group 507">
            <a:extLst>
              <a:ext uri="{FF2B5EF4-FFF2-40B4-BE49-F238E27FC236}">
                <a16:creationId xmlns:a16="http://schemas.microsoft.com/office/drawing/2014/main" id="{CDB9F946-33F3-400C-85F1-12369BF45996}"/>
              </a:ext>
            </a:extLst>
          </p:cNvPr>
          <p:cNvGrpSpPr/>
          <p:nvPr/>
        </p:nvGrpSpPr>
        <p:grpSpPr>
          <a:xfrm>
            <a:off x="4532172" y="4691495"/>
            <a:ext cx="463707" cy="475558"/>
            <a:chOff x="4572000" y="4859338"/>
            <a:chExt cx="525463" cy="538162"/>
          </a:xfrm>
        </p:grpSpPr>
        <p:sp>
          <p:nvSpPr>
            <p:cNvPr id="509" name="Freeform 275">
              <a:extLst>
                <a:ext uri="{FF2B5EF4-FFF2-40B4-BE49-F238E27FC236}">
                  <a16:creationId xmlns:a16="http://schemas.microsoft.com/office/drawing/2014/main" id="{6B8AD1EE-5EA4-4ADB-981B-5FB90D1BC1CD}"/>
                </a:ext>
              </a:extLst>
            </p:cNvPr>
            <p:cNvSpPr>
              <a:spLocks/>
            </p:cNvSpPr>
            <p:nvPr/>
          </p:nvSpPr>
          <p:spPr bwMode="auto">
            <a:xfrm>
              <a:off x="4572000" y="4873625"/>
              <a:ext cx="523875" cy="522288"/>
            </a:xfrm>
            <a:custGeom>
              <a:avLst/>
              <a:gdLst>
                <a:gd name="T0" fmla="*/ 0 w 990"/>
                <a:gd name="T1" fmla="*/ 343 h 989"/>
                <a:gd name="T2" fmla="*/ 385 w 990"/>
                <a:gd name="T3" fmla="*/ 343 h 989"/>
                <a:gd name="T4" fmla="*/ 385 w 990"/>
                <a:gd name="T5" fmla="*/ 0 h 989"/>
                <a:gd name="T6" fmla="*/ 637 w 990"/>
                <a:gd name="T7" fmla="*/ 0 h 989"/>
                <a:gd name="T8" fmla="*/ 637 w 990"/>
                <a:gd name="T9" fmla="*/ 343 h 989"/>
                <a:gd name="T10" fmla="*/ 990 w 990"/>
                <a:gd name="T11" fmla="*/ 343 h 989"/>
                <a:gd name="T12" fmla="*/ 990 w 990"/>
                <a:gd name="T13" fmla="*/ 595 h 989"/>
                <a:gd name="T14" fmla="*/ 637 w 990"/>
                <a:gd name="T15" fmla="*/ 595 h 989"/>
                <a:gd name="T16" fmla="*/ 637 w 990"/>
                <a:gd name="T17" fmla="*/ 989 h 989"/>
                <a:gd name="T18" fmla="*/ 385 w 990"/>
                <a:gd name="T19" fmla="*/ 989 h 989"/>
                <a:gd name="T20" fmla="*/ 385 w 990"/>
                <a:gd name="T21" fmla="*/ 595 h 989"/>
                <a:gd name="T22" fmla="*/ 0 w 990"/>
                <a:gd name="T23" fmla="*/ 595 h 989"/>
                <a:gd name="T24" fmla="*/ 0 w 990"/>
                <a:gd name="T25" fmla="*/ 343 h 9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0" h="989">
                  <a:moveTo>
                    <a:pt x="0" y="343"/>
                  </a:moveTo>
                  <a:lnTo>
                    <a:pt x="385" y="343"/>
                  </a:lnTo>
                  <a:lnTo>
                    <a:pt x="385" y="0"/>
                  </a:lnTo>
                  <a:lnTo>
                    <a:pt x="637" y="0"/>
                  </a:lnTo>
                  <a:lnTo>
                    <a:pt x="637" y="343"/>
                  </a:lnTo>
                  <a:lnTo>
                    <a:pt x="990" y="343"/>
                  </a:lnTo>
                  <a:lnTo>
                    <a:pt x="990" y="595"/>
                  </a:lnTo>
                  <a:lnTo>
                    <a:pt x="637" y="595"/>
                  </a:lnTo>
                  <a:lnTo>
                    <a:pt x="637" y="989"/>
                  </a:lnTo>
                  <a:lnTo>
                    <a:pt x="385" y="989"/>
                  </a:lnTo>
                  <a:lnTo>
                    <a:pt x="385" y="595"/>
                  </a:lnTo>
                  <a:lnTo>
                    <a:pt x="0" y="595"/>
                  </a:lnTo>
                  <a:lnTo>
                    <a:pt x="0" y="343"/>
                  </a:lnTo>
                  <a:close/>
                </a:path>
              </a:pathLst>
            </a:custGeom>
            <a:solidFill>
              <a:schemeClr val="accent2"/>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510" name="Rectangle 276">
              <a:extLst>
                <a:ext uri="{FF2B5EF4-FFF2-40B4-BE49-F238E27FC236}">
                  <a16:creationId xmlns:a16="http://schemas.microsoft.com/office/drawing/2014/main" id="{BFB3CC9C-70EA-497F-A7EF-65E4DA65B41C}"/>
                </a:ext>
              </a:extLst>
            </p:cNvPr>
            <p:cNvSpPr>
              <a:spLocks noChangeArrowheads="1"/>
            </p:cNvSpPr>
            <p:nvPr/>
          </p:nvSpPr>
          <p:spPr bwMode="auto">
            <a:xfrm>
              <a:off x="4572000" y="5121275"/>
              <a:ext cx="257175" cy="11113"/>
            </a:xfrm>
            <a:prstGeom prst="rect">
              <a:avLst/>
            </a:prstGeom>
            <a:solidFill>
              <a:schemeClr val="bg1"/>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511" name="Rectangle 277">
              <a:extLst>
                <a:ext uri="{FF2B5EF4-FFF2-40B4-BE49-F238E27FC236}">
                  <a16:creationId xmlns:a16="http://schemas.microsoft.com/office/drawing/2014/main" id="{6CEBA5EF-9BAF-49BA-BFB2-C2CD35807C20}"/>
                </a:ext>
              </a:extLst>
            </p:cNvPr>
            <p:cNvSpPr>
              <a:spLocks noChangeArrowheads="1"/>
            </p:cNvSpPr>
            <p:nvPr/>
          </p:nvSpPr>
          <p:spPr bwMode="auto">
            <a:xfrm>
              <a:off x="4843463" y="5121275"/>
              <a:ext cx="254000" cy="11113"/>
            </a:xfrm>
            <a:prstGeom prst="rect">
              <a:avLst/>
            </a:prstGeom>
            <a:solidFill>
              <a:schemeClr val="bg1"/>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512" name="Rectangle 278">
              <a:extLst>
                <a:ext uri="{FF2B5EF4-FFF2-40B4-BE49-F238E27FC236}">
                  <a16:creationId xmlns:a16="http://schemas.microsoft.com/office/drawing/2014/main" id="{0B83046B-6FEE-4C23-824C-99B249CE099D}"/>
                </a:ext>
              </a:extLst>
            </p:cNvPr>
            <p:cNvSpPr>
              <a:spLocks noChangeArrowheads="1"/>
            </p:cNvSpPr>
            <p:nvPr/>
          </p:nvSpPr>
          <p:spPr bwMode="auto">
            <a:xfrm>
              <a:off x="4830763" y="5133975"/>
              <a:ext cx="11113" cy="263525"/>
            </a:xfrm>
            <a:prstGeom prst="rect">
              <a:avLst/>
            </a:prstGeom>
            <a:solidFill>
              <a:schemeClr val="bg1"/>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513" name="Rectangle 279">
              <a:extLst>
                <a:ext uri="{FF2B5EF4-FFF2-40B4-BE49-F238E27FC236}">
                  <a16:creationId xmlns:a16="http://schemas.microsoft.com/office/drawing/2014/main" id="{0BE999CC-BF09-4BB7-BA5D-2774C4E7CD0F}"/>
                </a:ext>
              </a:extLst>
            </p:cNvPr>
            <p:cNvSpPr>
              <a:spLocks noChangeArrowheads="1"/>
            </p:cNvSpPr>
            <p:nvPr/>
          </p:nvSpPr>
          <p:spPr bwMode="auto">
            <a:xfrm>
              <a:off x="4830763" y="4870450"/>
              <a:ext cx="11113" cy="249238"/>
            </a:xfrm>
            <a:prstGeom prst="rect">
              <a:avLst/>
            </a:prstGeom>
            <a:solidFill>
              <a:schemeClr val="bg1"/>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514" name="Freeform 280">
              <a:extLst>
                <a:ext uri="{FF2B5EF4-FFF2-40B4-BE49-F238E27FC236}">
                  <a16:creationId xmlns:a16="http://schemas.microsoft.com/office/drawing/2014/main" id="{63F96B76-215D-4C4F-AFFB-E6D5E37BA978}"/>
                </a:ext>
              </a:extLst>
            </p:cNvPr>
            <p:cNvSpPr>
              <a:spLocks noEditPoints="1"/>
            </p:cNvSpPr>
            <p:nvPr/>
          </p:nvSpPr>
          <p:spPr bwMode="auto">
            <a:xfrm>
              <a:off x="4595813" y="4859338"/>
              <a:ext cx="168275" cy="182563"/>
            </a:xfrm>
            <a:custGeom>
              <a:avLst/>
              <a:gdLst>
                <a:gd name="T0" fmla="*/ 69 w 319"/>
                <a:gd name="T1" fmla="*/ 241 h 345"/>
                <a:gd name="T2" fmla="*/ 91 w 319"/>
                <a:gd name="T3" fmla="*/ 254 h 345"/>
                <a:gd name="T4" fmla="*/ 104 w 319"/>
                <a:gd name="T5" fmla="*/ 275 h 345"/>
                <a:gd name="T6" fmla="*/ 236 w 319"/>
                <a:gd name="T7" fmla="*/ 97 h 345"/>
                <a:gd name="T8" fmla="*/ 221 w 319"/>
                <a:gd name="T9" fmla="*/ 82 h 345"/>
                <a:gd name="T10" fmla="*/ 213 w 319"/>
                <a:gd name="T11" fmla="*/ 60 h 345"/>
                <a:gd name="T12" fmla="*/ 217 w 319"/>
                <a:gd name="T13" fmla="*/ 32 h 345"/>
                <a:gd name="T14" fmla="*/ 236 w 319"/>
                <a:gd name="T15" fmla="*/ 9 h 345"/>
                <a:gd name="T16" fmla="*/ 265 w 319"/>
                <a:gd name="T17" fmla="*/ 0 h 345"/>
                <a:gd name="T18" fmla="*/ 295 w 319"/>
                <a:gd name="T19" fmla="*/ 9 h 345"/>
                <a:gd name="T20" fmla="*/ 314 w 319"/>
                <a:gd name="T21" fmla="*/ 32 h 345"/>
                <a:gd name="T22" fmla="*/ 318 w 319"/>
                <a:gd name="T23" fmla="*/ 60 h 345"/>
                <a:gd name="T24" fmla="*/ 310 w 319"/>
                <a:gd name="T25" fmla="*/ 82 h 345"/>
                <a:gd name="T26" fmla="*/ 295 w 319"/>
                <a:gd name="T27" fmla="*/ 97 h 345"/>
                <a:gd name="T28" fmla="*/ 287 w 319"/>
                <a:gd name="T29" fmla="*/ 320 h 345"/>
                <a:gd name="T30" fmla="*/ 94 w 319"/>
                <a:gd name="T31" fmla="*/ 325 h 345"/>
                <a:gd name="T32" fmla="*/ 78 w 319"/>
                <a:gd name="T33" fmla="*/ 337 h 345"/>
                <a:gd name="T34" fmla="*/ 59 w 319"/>
                <a:gd name="T35" fmla="*/ 343 h 345"/>
                <a:gd name="T36" fmla="*/ 32 w 319"/>
                <a:gd name="T37" fmla="*/ 340 h 345"/>
                <a:gd name="T38" fmla="*/ 9 w 319"/>
                <a:gd name="T39" fmla="*/ 320 h 345"/>
                <a:gd name="T40" fmla="*/ 0 w 319"/>
                <a:gd name="T41" fmla="*/ 291 h 345"/>
                <a:gd name="T42" fmla="*/ 9 w 319"/>
                <a:gd name="T43" fmla="*/ 261 h 345"/>
                <a:gd name="T44" fmla="*/ 32 w 319"/>
                <a:gd name="T45" fmla="*/ 242 h 345"/>
                <a:gd name="T46" fmla="*/ 265 w 319"/>
                <a:gd name="T47" fmla="*/ 27 h 345"/>
                <a:gd name="T48" fmla="*/ 280 w 319"/>
                <a:gd name="T49" fmla="*/ 32 h 345"/>
                <a:gd name="T50" fmla="*/ 290 w 319"/>
                <a:gd name="T51" fmla="*/ 43 h 345"/>
                <a:gd name="T52" fmla="*/ 291 w 319"/>
                <a:gd name="T53" fmla="*/ 58 h 345"/>
                <a:gd name="T54" fmla="*/ 283 w 319"/>
                <a:gd name="T55" fmla="*/ 70 h 345"/>
                <a:gd name="T56" fmla="*/ 271 w 319"/>
                <a:gd name="T57" fmla="*/ 78 h 345"/>
                <a:gd name="T58" fmla="*/ 255 w 319"/>
                <a:gd name="T59" fmla="*/ 77 h 345"/>
                <a:gd name="T60" fmla="*/ 244 w 319"/>
                <a:gd name="T61" fmla="*/ 68 h 345"/>
                <a:gd name="T62" fmla="*/ 240 w 319"/>
                <a:gd name="T63" fmla="*/ 52 h 345"/>
                <a:gd name="T64" fmla="*/ 244 w 319"/>
                <a:gd name="T65" fmla="*/ 38 h 345"/>
                <a:gd name="T66" fmla="*/ 255 w 319"/>
                <a:gd name="T67" fmla="*/ 29 h 345"/>
                <a:gd name="T68" fmla="*/ 53 w 319"/>
                <a:gd name="T69" fmla="*/ 265 h 345"/>
                <a:gd name="T70" fmla="*/ 67 w 319"/>
                <a:gd name="T71" fmla="*/ 270 h 345"/>
                <a:gd name="T72" fmla="*/ 76 w 319"/>
                <a:gd name="T73" fmla="*/ 281 h 345"/>
                <a:gd name="T74" fmla="*/ 78 w 319"/>
                <a:gd name="T75" fmla="*/ 296 h 345"/>
                <a:gd name="T76" fmla="*/ 71 w 319"/>
                <a:gd name="T77" fmla="*/ 309 h 345"/>
                <a:gd name="T78" fmla="*/ 58 w 319"/>
                <a:gd name="T79" fmla="*/ 316 h 345"/>
                <a:gd name="T80" fmla="*/ 42 w 319"/>
                <a:gd name="T81" fmla="*/ 315 h 345"/>
                <a:gd name="T82" fmla="*/ 31 w 319"/>
                <a:gd name="T83" fmla="*/ 305 h 345"/>
                <a:gd name="T84" fmla="*/ 27 w 319"/>
                <a:gd name="T85" fmla="*/ 291 h 345"/>
                <a:gd name="T86" fmla="*/ 31 w 319"/>
                <a:gd name="T87" fmla="*/ 277 h 345"/>
                <a:gd name="T88" fmla="*/ 42 w 319"/>
                <a:gd name="T89" fmla="*/ 268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19" h="345">
                  <a:moveTo>
                    <a:pt x="53" y="238"/>
                  </a:moveTo>
                  <a:lnTo>
                    <a:pt x="62" y="238"/>
                  </a:lnTo>
                  <a:lnTo>
                    <a:pt x="69" y="241"/>
                  </a:lnTo>
                  <a:lnTo>
                    <a:pt x="77" y="243"/>
                  </a:lnTo>
                  <a:lnTo>
                    <a:pt x="85" y="249"/>
                  </a:lnTo>
                  <a:lnTo>
                    <a:pt x="91" y="254"/>
                  </a:lnTo>
                  <a:lnTo>
                    <a:pt x="96" y="260"/>
                  </a:lnTo>
                  <a:lnTo>
                    <a:pt x="100" y="268"/>
                  </a:lnTo>
                  <a:lnTo>
                    <a:pt x="104" y="275"/>
                  </a:lnTo>
                  <a:lnTo>
                    <a:pt x="244" y="275"/>
                  </a:lnTo>
                  <a:lnTo>
                    <a:pt x="244" y="101"/>
                  </a:lnTo>
                  <a:lnTo>
                    <a:pt x="236" y="97"/>
                  </a:lnTo>
                  <a:lnTo>
                    <a:pt x="231" y="93"/>
                  </a:lnTo>
                  <a:lnTo>
                    <a:pt x="226" y="87"/>
                  </a:lnTo>
                  <a:lnTo>
                    <a:pt x="221" y="82"/>
                  </a:lnTo>
                  <a:lnTo>
                    <a:pt x="217" y="76"/>
                  </a:lnTo>
                  <a:lnTo>
                    <a:pt x="214" y="68"/>
                  </a:lnTo>
                  <a:lnTo>
                    <a:pt x="213" y="60"/>
                  </a:lnTo>
                  <a:lnTo>
                    <a:pt x="213" y="52"/>
                  </a:lnTo>
                  <a:lnTo>
                    <a:pt x="213" y="42"/>
                  </a:lnTo>
                  <a:lnTo>
                    <a:pt x="217" y="32"/>
                  </a:lnTo>
                  <a:lnTo>
                    <a:pt x="222" y="23"/>
                  </a:lnTo>
                  <a:lnTo>
                    <a:pt x="228" y="15"/>
                  </a:lnTo>
                  <a:lnTo>
                    <a:pt x="236" y="9"/>
                  </a:lnTo>
                  <a:lnTo>
                    <a:pt x="245" y="4"/>
                  </a:lnTo>
                  <a:lnTo>
                    <a:pt x="255" y="1"/>
                  </a:lnTo>
                  <a:lnTo>
                    <a:pt x="265" y="0"/>
                  </a:lnTo>
                  <a:lnTo>
                    <a:pt x="276" y="1"/>
                  </a:lnTo>
                  <a:lnTo>
                    <a:pt x="286" y="4"/>
                  </a:lnTo>
                  <a:lnTo>
                    <a:pt x="295" y="9"/>
                  </a:lnTo>
                  <a:lnTo>
                    <a:pt x="303" y="15"/>
                  </a:lnTo>
                  <a:lnTo>
                    <a:pt x="309" y="23"/>
                  </a:lnTo>
                  <a:lnTo>
                    <a:pt x="314" y="32"/>
                  </a:lnTo>
                  <a:lnTo>
                    <a:pt x="318" y="42"/>
                  </a:lnTo>
                  <a:lnTo>
                    <a:pt x="319" y="52"/>
                  </a:lnTo>
                  <a:lnTo>
                    <a:pt x="318" y="60"/>
                  </a:lnTo>
                  <a:lnTo>
                    <a:pt x="317" y="68"/>
                  </a:lnTo>
                  <a:lnTo>
                    <a:pt x="314" y="76"/>
                  </a:lnTo>
                  <a:lnTo>
                    <a:pt x="310" y="82"/>
                  </a:lnTo>
                  <a:lnTo>
                    <a:pt x="305" y="87"/>
                  </a:lnTo>
                  <a:lnTo>
                    <a:pt x="300" y="93"/>
                  </a:lnTo>
                  <a:lnTo>
                    <a:pt x="295" y="97"/>
                  </a:lnTo>
                  <a:lnTo>
                    <a:pt x="288" y="101"/>
                  </a:lnTo>
                  <a:lnTo>
                    <a:pt x="288" y="320"/>
                  </a:lnTo>
                  <a:lnTo>
                    <a:pt x="287" y="320"/>
                  </a:lnTo>
                  <a:lnTo>
                    <a:pt x="287" y="320"/>
                  </a:lnTo>
                  <a:lnTo>
                    <a:pt x="98" y="320"/>
                  </a:lnTo>
                  <a:lnTo>
                    <a:pt x="94" y="325"/>
                  </a:lnTo>
                  <a:lnTo>
                    <a:pt x="89" y="331"/>
                  </a:lnTo>
                  <a:lnTo>
                    <a:pt x="83" y="334"/>
                  </a:lnTo>
                  <a:lnTo>
                    <a:pt x="78" y="337"/>
                  </a:lnTo>
                  <a:lnTo>
                    <a:pt x="72" y="341"/>
                  </a:lnTo>
                  <a:lnTo>
                    <a:pt x="66" y="342"/>
                  </a:lnTo>
                  <a:lnTo>
                    <a:pt x="59" y="343"/>
                  </a:lnTo>
                  <a:lnTo>
                    <a:pt x="53" y="345"/>
                  </a:lnTo>
                  <a:lnTo>
                    <a:pt x="42" y="343"/>
                  </a:lnTo>
                  <a:lnTo>
                    <a:pt x="32" y="340"/>
                  </a:lnTo>
                  <a:lnTo>
                    <a:pt x="23" y="334"/>
                  </a:lnTo>
                  <a:lnTo>
                    <a:pt x="16" y="328"/>
                  </a:lnTo>
                  <a:lnTo>
                    <a:pt x="9" y="320"/>
                  </a:lnTo>
                  <a:lnTo>
                    <a:pt x="4" y="311"/>
                  </a:lnTo>
                  <a:lnTo>
                    <a:pt x="0" y="301"/>
                  </a:lnTo>
                  <a:lnTo>
                    <a:pt x="0" y="291"/>
                  </a:lnTo>
                  <a:lnTo>
                    <a:pt x="0" y="281"/>
                  </a:lnTo>
                  <a:lnTo>
                    <a:pt x="4" y="270"/>
                  </a:lnTo>
                  <a:lnTo>
                    <a:pt x="9" y="261"/>
                  </a:lnTo>
                  <a:lnTo>
                    <a:pt x="16" y="254"/>
                  </a:lnTo>
                  <a:lnTo>
                    <a:pt x="23" y="247"/>
                  </a:lnTo>
                  <a:lnTo>
                    <a:pt x="32" y="242"/>
                  </a:lnTo>
                  <a:lnTo>
                    <a:pt x="42" y="240"/>
                  </a:lnTo>
                  <a:lnTo>
                    <a:pt x="53" y="238"/>
                  </a:lnTo>
                  <a:close/>
                  <a:moveTo>
                    <a:pt x="265" y="27"/>
                  </a:moveTo>
                  <a:lnTo>
                    <a:pt x="271" y="28"/>
                  </a:lnTo>
                  <a:lnTo>
                    <a:pt x="276" y="29"/>
                  </a:lnTo>
                  <a:lnTo>
                    <a:pt x="280" y="32"/>
                  </a:lnTo>
                  <a:lnTo>
                    <a:pt x="283" y="34"/>
                  </a:lnTo>
                  <a:lnTo>
                    <a:pt x="287" y="38"/>
                  </a:lnTo>
                  <a:lnTo>
                    <a:pt x="290" y="43"/>
                  </a:lnTo>
                  <a:lnTo>
                    <a:pt x="291" y="47"/>
                  </a:lnTo>
                  <a:lnTo>
                    <a:pt x="291" y="52"/>
                  </a:lnTo>
                  <a:lnTo>
                    <a:pt x="291" y="58"/>
                  </a:lnTo>
                  <a:lnTo>
                    <a:pt x="290" y="63"/>
                  </a:lnTo>
                  <a:lnTo>
                    <a:pt x="287" y="68"/>
                  </a:lnTo>
                  <a:lnTo>
                    <a:pt x="283" y="70"/>
                  </a:lnTo>
                  <a:lnTo>
                    <a:pt x="280" y="74"/>
                  </a:lnTo>
                  <a:lnTo>
                    <a:pt x="276" y="77"/>
                  </a:lnTo>
                  <a:lnTo>
                    <a:pt x="271" y="78"/>
                  </a:lnTo>
                  <a:lnTo>
                    <a:pt x="265" y="78"/>
                  </a:lnTo>
                  <a:lnTo>
                    <a:pt x="260" y="78"/>
                  </a:lnTo>
                  <a:lnTo>
                    <a:pt x="255" y="77"/>
                  </a:lnTo>
                  <a:lnTo>
                    <a:pt x="251" y="74"/>
                  </a:lnTo>
                  <a:lnTo>
                    <a:pt x="247" y="70"/>
                  </a:lnTo>
                  <a:lnTo>
                    <a:pt x="244" y="68"/>
                  </a:lnTo>
                  <a:lnTo>
                    <a:pt x="242" y="63"/>
                  </a:lnTo>
                  <a:lnTo>
                    <a:pt x="240" y="58"/>
                  </a:lnTo>
                  <a:lnTo>
                    <a:pt x="240" y="52"/>
                  </a:lnTo>
                  <a:lnTo>
                    <a:pt x="240" y="47"/>
                  </a:lnTo>
                  <a:lnTo>
                    <a:pt x="242" y="43"/>
                  </a:lnTo>
                  <a:lnTo>
                    <a:pt x="244" y="38"/>
                  </a:lnTo>
                  <a:lnTo>
                    <a:pt x="247" y="34"/>
                  </a:lnTo>
                  <a:lnTo>
                    <a:pt x="251" y="32"/>
                  </a:lnTo>
                  <a:lnTo>
                    <a:pt x="255" y="29"/>
                  </a:lnTo>
                  <a:lnTo>
                    <a:pt x="260" y="28"/>
                  </a:lnTo>
                  <a:lnTo>
                    <a:pt x="265" y="27"/>
                  </a:lnTo>
                  <a:close/>
                  <a:moveTo>
                    <a:pt x="53" y="265"/>
                  </a:moveTo>
                  <a:lnTo>
                    <a:pt x="58" y="266"/>
                  </a:lnTo>
                  <a:lnTo>
                    <a:pt x="63" y="268"/>
                  </a:lnTo>
                  <a:lnTo>
                    <a:pt x="67" y="270"/>
                  </a:lnTo>
                  <a:lnTo>
                    <a:pt x="71" y="273"/>
                  </a:lnTo>
                  <a:lnTo>
                    <a:pt x="74" y="277"/>
                  </a:lnTo>
                  <a:lnTo>
                    <a:pt x="76" y="281"/>
                  </a:lnTo>
                  <a:lnTo>
                    <a:pt x="78" y="286"/>
                  </a:lnTo>
                  <a:lnTo>
                    <a:pt x="78" y="291"/>
                  </a:lnTo>
                  <a:lnTo>
                    <a:pt x="78" y="296"/>
                  </a:lnTo>
                  <a:lnTo>
                    <a:pt x="76" y="301"/>
                  </a:lnTo>
                  <a:lnTo>
                    <a:pt x="74" y="305"/>
                  </a:lnTo>
                  <a:lnTo>
                    <a:pt x="71" y="309"/>
                  </a:lnTo>
                  <a:lnTo>
                    <a:pt x="67" y="313"/>
                  </a:lnTo>
                  <a:lnTo>
                    <a:pt x="63" y="315"/>
                  </a:lnTo>
                  <a:lnTo>
                    <a:pt x="58" y="316"/>
                  </a:lnTo>
                  <a:lnTo>
                    <a:pt x="53" y="316"/>
                  </a:lnTo>
                  <a:lnTo>
                    <a:pt x="48" y="316"/>
                  </a:lnTo>
                  <a:lnTo>
                    <a:pt x="42" y="315"/>
                  </a:lnTo>
                  <a:lnTo>
                    <a:pt x="39" y="313"/>
                  </a:lnTo>
                  <a:lnTo>
                    <a:pt x="35" y="309"/>
                  </a:lnTo>
                  <a:lnTo>
                    <a:pt x="31" y="305"/>
                  </a:lnTo>
                  <a:lnTo>
                    <a:pt x="30" y="301"/>
                  </a:lnTo>
                  <a:lnTo>
                    <a:pt x="27" y="296"/>
                  </a:lnTo>
                  <a:lnTo>
                    <a:pt x="27" y="291"/>
                  </a:lnTo>
                  <a:lnTo>
                    <a:pt x="27" y="286"/>
                  </a:lnTo>
                  <a:lnTo>
                    <a:pt x="30" y="281"/>
                  </a:lnTo>
                  <a:lnTo>
                    <a:pt x="31" y="277"/>
                  </a:lnTo>
                  <a:lnTo>
                    <a:pt x="35" y="273"/>
                  </a:lnTo>
                  <a:lnTo>
                    <a:pt x="39" y="270"/>
                  </a:lnTo>
                  <a:lnTo>
                    <a:pt x="42" y="268"/>
                  </a:lnTo>
                  <a:lnTo>
                    <a:pt x="48" y="266"/>
                  </a:lnTo>
                  <a:lnTo>
                    <a:pt x="53" y="265"/>
                  </a:lnTo>
                  <a:close/>
                </a:path>
              </a:pathLst>
            </a:custGeom>
            <a:solidFill>
              <a:schemeClr val="accent4"/>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515" name="Freeform 281">
              <a:extLst>
                <a:ext uri="{FF2B5EF4-FFF2-40B4-BE49-F238E27FC236}">
                  <a16:creationId xmlns:a16="http://schemas.microsoft.com/office/drawing/2014/main" id="{27821A9B-4504-4DA9-96AC-C900B2DF11F4}"/>
                </a:ext>
              </a:extLst>
            </p:cNvPr>
            <p:cNvSpPr>
              <a:spLocks noEditPoints="1"/>
            </p:cNvSpPr>
            <p:nvPr/>
          </p:nvSpPr>
          <p:spPr bwMode="auto">
            <a:xfrm>
              <a:off x="4916488" y="4859338"/>
              <a:ext cx="168275" cy="182563"/>
            </a:xfrm>
            <a:custGeom>
              <a:avLst/>
              <a:gdLst>
                <a:gd name="T0" fmla="*/ 249 w 319"/>
                <a:gd name="T1" fmla="*/ 241 h 345"/>
                <a:gd name="T2" fmla="*/ 228 w 319"/>
                <a:gd name="T3" fmla="*/ 254 h 345"/>
                <a:gd name="T4" fmla="*/ 215 w 319"/>
                <a:gd name="T5" fmla="*/ 275 h 345"/>
                <a:gd name="T6" fmla="*/ 82 w 319"/>
                <a:gd name="T7" fmla="*/ 97 h 345"/>
                <a:gd name="T8" fmla="*/ 97 w 319"/>
                <a:gd name="T9" fmla="*/ 82 h 345"/>
                <a:gd name="T10" fmla="*/ 106 w 319"/>
                <a:gd name="T11" fmla="*/ 60 h 345"/>
                <a:gd name="T12" fmla="*/ 102 w 319"/>
                <a:gd name="T13" fmla="*/ 32 h 345"/>
                <a:gd name="T14" fmla="*/ 83 w 319"/>
                <a:gd name="T15" fmla="*/ 9 h 345"/>
                <a:gd name="T16" fmla="*/ 54 w 319"/>
                <a:gd name="T17" fmla="*/ 0 h 345"/>
                <a:gd name="T18" fmla="*/ 23 w 319"/>
                <a:gd name="T19" fmla="*/ 9 h 345"/>
                <a:gd name="T20" fmla="*/ 4 w 319"/>
                <a:gd name="T21" fmla="*/ 32 h 345"/>
                <a:gd name="T22" fmla="*/ 1 w 319"/>
                <a:gd name="T23" fmla="*/ 60 h 345"/>
                <a:gd name="T24" fmla="*/ 9 w 319"/>
                <a:gd name="T25" fmla="*/ 82 h 345"/>
                <a:gd name="T26" fmla="*/ 24 w 319"/>
                <a:gd name="T27" fmla="*/ 97 h 345"/>
                <a:gd name="T28" fmla="*/ 31 w 319"/>
                <a:gd name="T29" fmla="*/ 320 h 345"/>
                <a:gd name="T30" fmla="*/ 225 w 319"/>
                <a:gd name="T31" fmla="*/ 325 h 345"/>
                <a:gd name="T32" fmla="*/ 241 w 319"/>
                <a:gd name="T33" fmla="*/ 337 h 345"/>
                <a:gd name="T34" fmla="*/ 259 w 319"/>
                <a:gd name="T35" fmla="*/ 343 h 345"/>
                <a:gd name="T36" fmla="*/ 287 w 319"/>
                <a:gd name="T37" fmla="*/ 340 h 345"/>
                <a:gd name="T38" fmla="*/ 310 w 319"/>
                <a:gd name="T39" fmla="*/ 320 h 345"/>
                <a:gd name="T40" fmla="*/ 319 w 319"/>
                <a:gd name="T41" fmla="*/ 291 h 345"/>
                <a:gd name="T42" fmla="*/ 310 w 319"/>
                <a:gd name="T43" fmla="*/ 261 h 345"/>
                <a:gd name="T44" fmla="*/ 287 w 319"/>
                <a:gd name="T45" fmla="*/ 242 h 345"/>
                <a:gd name="T46" fmla="*/ 54 w 319"/>
                <a:gd name="T47" fmla="*/ 27 h 345"/>
                <a:gd name="T48" fmla="*/ 38 w 319"/>
                <a:gd name="T49" fmla="*/ 32 h 345"/>
                <a:gd name="T50" fmla="*/ 29 w 319"/>
                <a:gd name="T51" fmla="*/ 43 h 345"/>
                <a:gd name="T52" fmla="*/ 28 w 319"/>
                <a:gd name="T53" fmla="*/ 58 h 345"/>
                <a:gd name="T54" fmla="*/ 35 w 319"/>
                <a:gd name="T55" fmla="*/ 70 h 345"/>
                <a:gd name="T56" fmla="*/ 49 w 319"/>
                <a:gd name="T57" fmla="*/ 78 h 345"/>
                <a:gd name="T58" fmla="*/ 63 w 319"/>
                <a:gd name="T59" fmla="*/ 77 h 345"/>
                <a:gd name="T60" fmla="*/ 74 w 319"/>
                <a:gd name="T61" fmla="*/ 68 h 345"/>
                <a:gd name="T62" fmla="*/ 79 w 319"/>
                <a:gd name="T63" fmla="*/ 52 h 345"/>
                <a:gd name="T64" fmla="*/ 74 w 319"/>
                <a:gd name="T65" fmla="*/ 38 h 345"/>
                <a:gd name="T66" fmla="*/ 63 w 319"/>
                <a:gd name="T67" fmla="*/ 29 h 345"/>
                <a:gd name="T68" fmla="*/ 266 w 319"/>
                <a:gd name="T69" fmla="*/ 265 h 345"/>
                <a:gd name="T70" fmla="*/ 252 w 319"/>
                <a:gd name="T71" fmla="*/ 270 h 345"/>
                <a:gd name="T72" fmla="*/ 242 w 319"/>
                <a:gd name="T73" fmla="*/ 281 h 345"/>
                <a:gd name="T74" fmla="*/ 241 w 319"/>
                <a:gd name="T75" fmla="*/ 296 h 345"/>
                <a:gd name="T76" fmla="*/ 249 w 319"/>
                <a:gd name="T77" fmla="*/ 309 h 345"/>
                <a:gd name="T78" fmla="*/ 261 w 319"/>
                <a:gd name="T79" fmla="*/ 316 h 345"/>
                <a:gd name="T80" fmla="*/ 277 w 319"/>
                <a:gd name="T81" fmla="*/ 315 h 345"/>
                <a:gd name="T82" fmla="*/ 287 w 319"/>
                <a:gd name="T83" fmla="*/ 305 h 345"/>
                <a:gd name="T84" fmla="*/ 292 w 319"/>
                <a:gd name="T85" fmla="*/ 291 h 345"/>
                <a:gd name="T86" fmla="*/ 287 w 319"/>
                <a:gd name="T87" fmla="*/ 277 h 345"/>
                <a:gd name="T88" fmla="*/ 277 w 319"/>
                <a:gd name="T89" fmla="*/ 268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19" h="345">
                  <a:moveTo>
                    <a:pt x="266" y="238"/>
                  </a:moveTo>
                  <a:lnTo>
                    <a:pt x="258" y="238"/>
                  </a:lnTo>
                  <a:lnTo>
                    <a:pt x="249" y="241"/>
                  </a:lnTo>
                  <a:lnTo>
                    <a:pt x="241" y="243"/>
                  </a:lnTo>
                  <a:lnTo>
                    <a:pt x="234" y="249"/>
                  </a:lnTo>
                  <a:lnTo>
                    <a:pt x="228" y="254"/>
                  </a:lnTo>
                  <a:lnTo>
                    <a:pt x="223" y="260"/>
                  </a:lnTo>
                  <a:lnTo>
                    <a:pt x="219" y="268"/>
                  </a:lnTo>
                  <a:lnTo>
                    <a:pt x="215" y="275"/>
                  </a:lnTo>
                  <a:lnTo>
                    <a:pt x="76" y="275"/>
                  </a:lnTo>
                  <a:lnTo>
                    <a:pt x="76" y="101"/>
                  </a:lnTo>
                  <a:lnTo>
                    <a:pt x="82" y="97"/>
                  </a:lnTo>
                  <a:lnTo>
                    <a:pt x="88" y="93"/>
                  </a:lnTo>
                  <a:lnTo>
                    <a:pt x="94" y="87"/>
                  </a:lnTo>
                  <a:lnTo>
                    <a:pt x="97" y="82"/>
                  </a:lnTo>
                  <a:lnTo>
                    <a:pt x="101" y="76"/>
                  </a:lnTo>
                  <a:lnTo>
                    <a:pt x="104" y="68"/>
                  </a:lnTo>
                  <a:lnTo>
                    <a:pt x="106" y="60"/>
                  </a:lnTo>
                  <a:lnTo>
                    <a:pt x="106" y="52"/>
                  </a:lnTo>
                  <a:lnTo>
                    <a:pt x="105" y="42"/>
                  </a:lnTo>
                  <a:lnTo>
                    <a:pt x="102" y="32"/>
                  </a:lnTo>
                  <a:lnTo>
                    <a:pt x="97" y="23"/>
                  </a:lnTo>
                  <a:lnTo>
                    <a:pt x="91" y="15"/>
                  </a:lnTo>
                  <a:lnTo>
                    <a:pt x="83" y="9"/>
                  </a:lnTo>
                  <a:lnTo>
                    <a:pt x="74" y="4"/>
                  </a:lnTo>
                  <a:lnTo>
                    <a:pt x="64" y="1"/>
                  </a:lnTo>
                  <a:lnTo>
                    <a:pt x="54" y="0"/>
                  </a:lnTo>
                  <a:lnTo>
                    <a:pt x="42" y="1"/>
                  </a:lnTo>
                  <a:lnTo>
                    <a:pt x="33" y="4"/>
                  </a:lnTo>
                  <a:lnTo>
                    <a:pt x="23" y="9"/>
                  </a:lnTo>
                  <a:lnTo>
                    <a:pt x="15" y="15"/>
                  </a:lnTo>
                  <a:lnTo>
                    <a:pt x="9" y="23"/>
                  </a:lnTo>
                  <a:lnTo>
                    <a:pt x="4" y="32"/>
                  </a:lnTo>
                  <a:lnTo>
                    <a:pt x="1" y="42"/>
                  </a:lnTo>
                  <a:lnTo>
                    <a:pt x="0" y="52"/>
                  </a:lnTo>
                  <a:lnTo>
                    <a:pt x="1" y="60"/>
                  </a:lnTo>
                  <a:lnTo>
                    <a:pt x="3" y="68"/>
                  </a:lnTo>
                  <a:lnTo>
                    <a:pt x="5" y="76"/>
                  </a:lnTo>
                  <a:lnTo>
                    <a:pt x="9" y="82"/>
                  </a:lnTo>
                  <a:lnTo>
                    <a:pt x="13" y="87"/>
                  </a:lnTo>
                  <a:lnTo>
                    <a:pt x="18" y="93"/>
                  </a:lnTo>
                  <a:lnTo>
                    <a:pt x="24" y="97"/>
                  </a:lnTo>
                  <a:lnTo>
                    <a:pt x="31" y="101"/>
                  </a:lnTo>
                  <a:lnTo>
                    <a:pt x="31" y="320"/>
                  </a:lnTo>
                  <a:lnTo>
                    <a:pt x="31" y="320"/>
                  </a:lnTo>
                  <a:lnTo>
                    <a:pt x="31" y="320"/>
                  </a:lnTo>
                  <a:lnTo>
                    <a:pt x="222" y="320"/>
                  </a:lnTo>
                  <a:lnTo>
                    <a:pt x="225" y="325"/>
                  </a:lnTo>
                  <a:lnTo>
                    <a:pt x="231" y="331"/>
                  </a:lnTo>
                  <a:lnTo>
                    <a:pt x="236" y="334"/>
                  </a:lnTo>
                  <a:lnTo>
                    <a:pt x="241" y="337"/>
                  </a:lnTo>
                  <a:lnTo>
                    <a:pt x="246" y="341"/>
                  </a:lnTo>
                  <a:lnTo>
                    <a:pt x="252" y="342"/>
                  </a:lnTo>
                  <a:lnTo>
                    <a:pt x="259" y="343"/>
                  </a:lnTo>
                  <a:lnTo>
                    <a:pt x="266" y="345"/>
                  </a:lnTo>
                  <a:lnTo>
                    <a:pt x="277" y="343"/>
                  </a:lnTo>
                  <a:lnTo>
                    <a:pt x="287" y="340"/>
                  </a:lnTo>
                  <a:lnTo>
                    <a:pt x="296" y="334"/>
                  </a:lnTo>
                  <a:lnTo>
                    <a:pt x="304" y="328"/>
                  </a:lnTo>
                  <a:lnTo>
                    <a:pt x="310" y="320"/>
                  </a:lnTo>
                  <a:lnTo>
                    <a:pt x="315" y="311"/>
                  </a:lnTo>
                  <a:lnTo>
                    <a:pt x="318" y="301"/>
                  </a:lnTo>
                  <a:lnTo>
                    <a:pt x="319" y="291"/>
                  </a:lnTo>
                  <a:lnTo>
                    <a:pt x="318" y="281"/>
                  </a:lnTo>
                  <a:lnTo>
                    <a:pt x="315" y="270"/>
                  </a:lnTo>
                  <a:lnTo>
                    <a:pt x="310" y="261"/>
                  </a:lnTo>
                  <a:lnTo>
                    <a:pt x="304" y="254"/>
                  </a:lnTo>
                  <a:lnTo>
                    <a:pt x="296" y="247"/>
                  </a:lnTo>
                  <a:lnTo>
                    <a:pt x="287" y="242"/>
                  </a:lnTo>
                  <a:lnTo>
                    <a:pt x="277" y="240"/>
                  </a:lnTo>
                  <a:lnTo>
                    <a:pt x="266" y="238"/>
                  </a:lnTo>
                  <a:close/>
                  <a:moveTo>
                    <a:pt x="54" y="27"/>
                  </a:moveTo>
                  <a:lnTo>
                    <a:pt x="49" y="28"/>
                  </a:lnTo>
                  <a:lnTo>
                    <a:pt x="44" y="29"/>
                  </a:lnTo>
                  <a:lnTo>
                    <a:pt x="38" y="32"/>
                  </a:lnTo>
                  <a:lnTo>
                    <a:pt x="35" y="34"/>
                  </a:lnTo>
                  <a:lnTo>
                    <a:pt x="32" y="38"/>
                  </a:lnTo>
                  <a:lnTo>
                    <a:pt x="29" y="43"/>
                  </a:lnTo>
                  <a:lnTo>
                    <a:pt x="28" y="47"/>
                  </a:lnTo>
                  <a:lnTo>
                    <a:pt x="28" y="52"/>
                  </a:lnTo>
                  <a:lnTo>
                    <a:pt x="28" y="58"/>
                  </a:lnTo>
                  <a:lnTo>
                    <a:pt x="29" y="63"/>
                  </a:lnTo>
                  <a:lnTo>
                    <a:pt x="32" y="68"/>
                  </a:lnTo>
                  <a:lnTo>
                    <a:pt x="35" y="70"/>
                  </a:lnTo>
                  <a:lnTo>
                    <a:pt x="38" y="74"/>
                  </a:lnTo>
                  <a:lnTo>
                    <a:pt x="44" y="77"/>
                  </a:lnTo>
                  <a:lnTo>
                    <a:pt x="49" y="78"/>
                  </a:lnTo>
                  <a:lnTo>
                    <a:pt x="54" y="78"/>
                  </a:lnTo>
                  <a:lnTo>
                    <a:pt x="59" y="78"/>
                  </a:lnTo>
                  <a:lnTo>
                    <a:pt x="63" y="77"/>
                  </a:lnTo>
                  <a:lnTo>
                    <a:pt x="68" y="74"/>
                  </a:lnTo>
                  <a:lnTo>
                    <a:pt x="72" y="70"/>
                  </a:lnTo>
                  <a:lnTo>
                    <a:pt x="74" y="68"/>
                  </a:lnTo>
                  <a:lnTo>
                    <a:pt x="77" y="63"/>
                  </a:lnTo>
                  <a:lnTo>
                    <a:pt x="78" y="58"/>
                  </a:lnTo>
                  <a:lnTo>
                    <a:pt x="79" y="52"/>
                  </a:lnTo>
                  <a:lnTo>
                    <a:pt x="78" y="47"/>
                  </a:lnTo>
                  <a:lnTo>
                    <a:pt x="77" y="43"/>
                  </a:lnTo>
                  <a:lnTo>
                    <a:pt x="74" y="38"/>
                  </a:lnTo>
                  <a:lnTo>
                    <a:pt x="72" y="34"/>
                  </a:lnTo>
                  <a:lnTo>
                    <a:pt x="68" y="32"/>
                  </a:lnTo>
                  <a:lnTo>
                    <a:pt x="63" y="29"/>
                  </a:lnTo>
                  <a:lnTo>
                    <a:pt x="59" y="28"/>
                  </a:lnTo>
                  <a:lnTo>
                    <a:pt x="54" y="27"/>
                  </a:lnTo>
                  <a:close/>
                  <a:moveTo>
                    <a:pt x="266" y="265"/>
                  </a:moveTo>
                  <a:lnTo>
                    <a:pt x="261" y="266"/>
                  </a:lnTo>
                  <a:lnTo>
                    <a:pt x="256" y="268"/>
                  </a:lnTo>
                  <a:lnTo>
                    <a:pt x="252" y="270"/>
                  </a:lnTo>
                  <a:lnTo>
                    <a:pt x="249" y="273"/>
                  </a:lnTo>
                  <a:lnTo>
                    <a:pt x="245" y="277"/>
                  </a:lnTo>
                  <a:lnTo>
                    <a:pt x="242" y="281"/>
                  </a:lnTo>
                  <a:lnTo>
                    <a:pt x="241" y="286"/>
                  </a:lnTo>
                  <a:lnTo>
                    <a:pt x="241" y="291"/>
                  </a:lnTo>
                  <a:lnTo>
                    <a:pt x="241" y="296"/>
                  </a:lnTo>
                  <a:lnTo>
                    <a:pt x="242" y="301"/>
                  </a:lnTo>
                  <a:lnTo>
                    <a:pt x="245" y="305"/>
                  </a:lnTo>
                  <a:lnTo>
                    <a:pt x="249" y="309"/>
                  </a:lnTo>
                  <a:lnTo>
                    <a:pt x="252" y="313"/>
                  </a:lnTo>
                  <a:lnTo>
                    <a:pt x="256" y="315"/>
                  </a:lnTo>
                  <a:lnTo>
                    <a:pt x="261" y="316"/>
                  </a:lnTo>
                  <a:lnTo>
                    <a:pt x="266" y="316"/>
                  </a:lnTo>
                  <a:lnTo>
                    <a:pt x="272" y="316"/>
                  </a:lnTo>
                  <a:lnTo>
                    <a:pt x="277" y="315"/>
                  </a:lnTo>
                  <a:lnTo>
                    <a:pt x="281" y="313"/>
                  </a:lnTo>
                  <a:lnTo>
                    <a:pt x="284" y="309"/>
                  </a:lnTo>
                  <a:lnTo>
                    <a:pt x="287" y="305"/>
                  </a:lnTo>
                  <a:lnTo>
                    <a:pt x="290" y="301"/>
                  </a:lnTo>
                  <a:lnTo>
                    <a:pt x="291" y="296"/>
                  </a:lnTo>
                  <a:lnTo>
                    <a:pt x="292" y="291"/>
                  </a:lnTo>
                  <a:lnTo>
                    <a:pt x="291" y="286"/>
                  </a:lnTo>
                  <a:lnTo>
                    <a:pt x="290" y="281"/>
                  </a:lnTo>
                  <a:lnTo>
                    <a:pt x="287" y="277"/>
                  </a:lnTo>
                  <a:lnTo>
                    <a:pt x="284" y="273"/>
                  </a:lnTo>
                  <a:lnTo>
                    <a:pt x="281" y="270"/>
                  </a:lnTo>
                  <a:lnTo>
                    <a:pt x="277" y="268"/>
                  </a:lnTo>
                  <a:lnTo>
                    <a:pt x="272" y="266"/>
                  </a:lnTo>
                  <a:lnTo>
                    <a:pt x="266" y="265"/>
                  </a:lnTo>
                  <a:close/>
                </a:path>
              </a:pathLst>
            </a:custGeom>
            <a:solidFill>
              <a:schemeClr val="accent4"/>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516" name="Freeform 282">
              <a:extLst>
                <a:ext uri="{FF2B5EF4-FFF2-40B4-BE49-F238E27FC236}">
                  <a16:creationId xmlns:a16="http://schemas.microsoft.com/office/drawing/2014/main" id="{97CD3343-502F-426D-889B-C514F96FC59F}"/>
                </a:ext>
              </a:extLst>
            </p:cNvPr>
            <p:cNvSpPr>
              <a:spLocks noEditPoints="1"/>
            </p:cNvSpPr>
            <p:nvPr/>
          </p:nvSpPr>
          <p:spPr bwMode="auto">
            <a:xfrm>
              <a:off x="4595813" y="5199063"/>
              <a:ext cx="168275" cy="182563"/>
            </a:xfrm>
            <a:custGeom>
              <a:avLst/>
              <a:gdLst>
                <a:gd name="T0" fmla="*/ 69 w 319"/>
                <a:gd name="T1" fmla="*/ 103 h 344"/>
                <a:gd name="T2" fmla="*/ 91 w 319"/>
                <a:gd name="T3" fmla="*/ 90 h 344"/>
                <a:gd name="T4" fmla="*/ 104 w 319"/>
                <a:gd name="T5" fmla="*/ 68 h 344"/>
                <a:gd name="T6" fmla="*/ 236 w 319"/>
                <a:gd name="T7" fmla="*/ 246 h 344"/>
                <a:gd name="T8" fmla="*/ 221 w 319"/>
                <a:gd name="T9" fmla="*/ 262 h 344"/>
                <a:gd name="T10" fmla="*/ 213 w 319"/>
                <a:gd name="T11" fmla="*/ 284 h 344"/>
                <a:gd name="T12" fmla="*/ 217 w 319"/>
                <a:gd name="T13" fmla="*/ 312 h 344"/>
                <a:gd name="T14" fmla="*/ 236 w 319"/>
                <a:gd name="T15" fmla="*/ 335 h 344"/>
                <a:gd name="T16" fmla="*/ 265 w 319"/>
                <a:gd name="T17" fmla="*/ 344 h 344"/>
                <a:gd name="T18" fmla="*/ 295 w 319"/>
                <a:gd name="T19" fmla="*/ 335 h 344"/>
                <a:gd name="T20" fmla="*/ 314 w 319"/>
                <a:gd name="T21" fmla="*/ 312 h 344"/>
                <a:gd name="T22" fmla="*/ 318 w 319"/>
                <a:gd name="T23" fmla="*/ 284 h 344"/>
                <a:gd name="T24" fmla="*/ 310 w 319"/>
                <a:gd name="T25" fmla="*/ 262 h 344"/>
                <a:gd name="T26" fmla="*/ 295 w 319"/>
                <a:gd name="T27" fmla="*/ 246 h 344"/>
                <a:gd name="T28" fmla="*/ 287 w 319"/>
                <a:gd name="T29" fmla="*/ 25 h 344"/>
                <a:gd name="T30" fmla="*/ 94 w 319"/>
                <a:gd name="T31" fmla="*/ 18 h 344"/>
                <a:gd name="T32" fmla="*/ 78 w 319"/>
                <a:gd name="T33" fmla="*/ 7 h 344"/>
                <a:gd name="T34" fmla="*/ 59 w 319"/>
                <a:gd name="T35" fmla="*/ 0 h 344"/>
                <a:gd name="T36" fmla="*/ 32 w 319"/>
                <a:gd name="T37" fmla="*/ 4 h 344"/>
                <a:gd name="T38" fmla="*/ 9 w 319"/>
                <a:gd name="T39" fmla="*/ 23 h 344"/>
                <a:gd name="T40" fmla="*/ 0 w 319"/>
                <a:gd name="T41" fmla="*/ 53 h 344"/>
                <a:gd name="T42" fmla="*/ 9 w 319"/>
                <a:gd name="T43" fmla="*/ 82 h 344"/>
                <a:gd name="T44" fmla="*/ 32 w 319"/>
                <a:gd name="T45" fmla="*/ 102 h 344"/>
                <a:gd name="T46" fmla="*/ 265 w 319"/>
                <a:gd name="T47" fmla="*/ 317 h 344"/>
                <a:gd name="T48" fmla="*/ 280 w 319"/>
                <a:gd name="T49" fmla="*/ 313 h 344"/>
                <a:gd name="T50" fmla="*/ 290 w 319"/>
                <a:gd name="T51" fmla="*/ 301 h 344"/>
                <a:gd name="T52" fmla="*/ 291 w 319"/>
                <a:gd name="T53" fmla="*/ 286 h 344"/>
                <a:gd name="T54" fmla="*/ 283 w 319"/>
                <a:gd name="T55" fmla="*/ 273 h 344"/>
                <a:gd name="T56" fmla="*/ 271 w 319"/>
                <a:gd name="T57" fmla="*/ 266 h 344"/>
                <a:gd name="T58" fmla="*/ 255 w 319"/>
                <a:gd name="T59" fmla="*/ 268 h 344"/>
                <a:gd name="T60" fmla="*/ 244 w 319"/>
                <a:gd name="T61" fmla="*/ 277 h 344"/>
                <a:gd name="T62" fmla="*/ 240 w 319"/>
                <a:gd name="T63" fmla="*/ 291 h 344"/>
                <a:gd name="T64" fmla="*/ 244 w 319"/>
                <a:gd name="T65" fmla="*/ 305 h 344"/>
                <a:gd name="T66" fmla="*/ 255 w 319"/>
                <a:gd name="T67" fmla="*/ 314 h 344"/>
                <a:gd name="T68" fmla="*/ 53 w 319"/>
                <a:gd name="T69" fmla="*/ 78 h 344"/>
                <a:gd name="T70" fmla="*/ 67 w 319"/>
                <a:gd name="T71" fmla="*/ 75 h 344"/>
                <a:gd name="T72" fmla="*/ 76 w 319"/>
                <a:gd name="T73" fmla="*/ 63 h 344"/>
                <a:gd name="T74" fmla="*/ 78 w 319"/>
                <a:gd name="T75" fmla="*/ 48 h 344"/>
                <a:gd name="T76" fmla="*/ 71 w 319"/>
                <a:gd name="T77" fmla="*/ 35 h 344"/>
                <a:gd name="T78" fmla="*/ 58 w 319"/>
                <a:gd name="T79" fmla="*/ 28 h 344"/>
                <a:gd name="T80" fmla="*/ 42 w 319"/>
                <a:gd name="T81" fmla="*/ 30 h 344"/>
                <a:gd name="T82" fmla="*/ 31 w 319"/>
                <a:gd name="T83" fmla="*/ 39 h 344"/>
                <a:gd name="T84" fmla="*/ 27 w 319"/>
                <a:gd name="T85" fmla="*/ 53 h 344"/>
                <a:gd name="T86" fmla="*/ 31 w 319"/>
                <a:gd name="T87" fmla="*/ 67 h 344"/>
                <a:gd name="T88" fmla="*/ 42 w 319"/>
                <a:gd name="T89" fmla="*/ 77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19" h="344">
                  <a:moveTo>
                    <a:pt x="53" y="107"/>
                  </a:moveTo>
                  <a:lnTo>
                    <a:pt x="62" y="105"/>
                  </a:lnTo>
                  <a:lnTo>
                    <a:pt x="69" y="103"/>
                  </a:lnTo>
                  <a:lnTo>
                    <a:pt x="77" y="100"/>
                  </a:lnTo>
                  <a:lnTo>
                    <a:pt x="85" y="95"/>
                  </a:lnTo>
                  <a:lnTo>
                    <a:pt x="91" y="90"/>
                  </a:lnTo>
                  <a:lnTo>
                    <a:pt x="96" y="84"/>
                  </a:lnTo>
                  <a:lnTo>
                    <a:pt x="100" y="77"/>
                  </a:lnTo>
                  <a:lnTo>
                    <a:pt x="104" y="68"/>
                  </a:lnTo>
                  <a:lnTo>
                    <a:pt x="244" y="68"/>
                  </a:lnTo>
                  <a:lnTo>
                    <a:pt x="244" y="243"/>
                  </a:lnTo>
                  <a:lnTo>
                    <a:pt x="236" y="246"/>
                  </a:lnTo>
                  <a:lnTo>
                    <a:pt x="231" y="251"/>
                  </a:lnTo>
                  <a:lnTo>
                    <a:pt x="226" y="257"/>
                  </a:lnTo>
                  <a:lnTo>
                    <a:pt x="221" y="262"/>
                  </a:lnTo>
                  <a:lnTo>
                    <a:pt x="217" y="269"/>
                  </a:lnTo>
                  <a:lnTo>
                    <a:pt x="214" y="276"/>
                  </a:lnTo>
                  <a:lnTo>
                    <a:pt x="213" y="284"/>
                  </a:lnTo>
                  <a:lnTo>
                    <a:pt x="213" y="291"/>
                  </a:lnTo>
                  <a:lnTo>
                    <a:pt x="213" y="301"/>
                  </a:lnTo>
                  <a:lnTo>
                    <a:pt x="217" y="312"/>
                  </a:lnTo>
                  <a:lnTo>
                    <a:pt x="222" y="321"/>
                  </a:lnTo>
                  <a:lnTo>
                    <a:pt x="228" y="328"/>
                  </a:lnTo>
                  <a:lnTo>
                    <a:pt x="236" y="335"/>
                  </a:lnTo>
                  <a:lnTo>
                    <a:pt x="245" y="340"/>
                  </a:lnTo>
                  <a:lnTo>
                    <a:pt x="255" y="344"/>
                  </a:lnTo>
                  <a:lnTo>
                    <a:pt x="265" y="344"/>
                  </a:lnTo>
                  <a:lnTo>
                    <a:pt x="276" y="344"/>
                  </a:lnTo>
                  <a:lnTo>
                    <a:pt x="286" y="340"/>
                  </a:lnTo>
                  <a:lnTo>
                    <a:pt x="295" y="335"/>
                  </a:lnTo>
                  <a:lnTo>
                    <a:pt x="303" y="328"/>
                  </a:lnTo>
                  <a:lnTo>
                    <a:pt x="309" y="321"/>
                  </a:lnTo>
                  <a:lnTo>
                    <a:pt x="314" y="312"/>
                  </a:lnTo>
                  <a:lnTo>
                    <a:pt x="318" y="301"/>
                  </a:lnTo>
                  <a:lnTo>
                    <a:pt x="319" y="291"/>
                  </a:lnTo>
                  <a:lnTo>
                    <a:pt x="318" y="284"/>
                  </a:lnTo>
                  <a:lnTo>
                    <a:pt x="317" y="276"/>
                  </a:lnTo>
                  <a:lnTo>
                    <a:pt x="314" y="269"/>
                  </a:lnTo>
                  <a:lnTo>
                    <a:pt x="310" y="262"/>
                  </a:lnTo>
                  <a:lnTo>
                    <a:pt x="305" y="257"/>
                  </a:lnTo>
                  <a:lnTo>
                    <a:pt x="300" y="251"/>
                  </a:lnTo>
                  <a:lnTo>
                    <a:pt x="295" y="246"/>
                  </a:lnTo>
                  <a:lnTo>
                    <a:pt x="288" y="243"/>
                  </a:lnTo>
                  <a:lnTo>
                    <a:pt x="288" y="25"/>
                  </a:lnTo>
                  <a:lnTo>
                    <a:pt x="287" y="25"/>
                  </a:lnTo>
                  <a:lnTo>
                    <a:pt x="287" y="23"/>
                  </a:lnTo>
                  <a:lnTo>
                    <a:pt x="98" y="23"/>
                  </a:lnTo>
                  <a:lnTo>
                    <a:pt x="94" y="18"/>
                  </a:lnTo>
                  <a:lnTo>
                    <a:pt x="89" y="14"/>
                  </a:lnTo>
                  <a:lnTo>
                    <a:pt x="83" y="11"/>
                  </a:lnTo>
                  <a:lnTo>
                    <a:pt x="78" y="7"/>
                  </a:lnTo>
                  <a:lnTo>
                    <a:pt x="72" y="4"/>
                  </a:lnTo>
                  <a:lnTo>
                    <a:pt x="66" y="2"/>
                  </a:lnTo>
                  <a:lnTo>
                    <a:pt x="59" y="0"/>
                  </a:lnTo>
                  <a:lnTo>
                    <a:pt x="53" y="0"/>
                  </a:lnTo>
                  <a:lnTo>
                    <a:pt x="42" y="2"/>
                  </a:lnTo>
                  <a:lnTo>
                    <a:pt x="32" y="4"/>
                  </a:lnTo>
                  <a:lnTo>
                    <a:pt x="23" y="9"/>
                  </a:lnTo>
                  <a:lnTo>
                    <a:pt x="16" y="16"/>
                  </a:lnTo>
                  <a:lnTo>
                    <a:pt x="9" y="23"/>
                  </a:lnTo>
                  <a:lnTo>
                    <a:pt x="4" y="32"/>
                  </a:lnTo>
                  <a:lnTo>
                    <a:pt x="0" y="43"/>
                  </a:lnTo>
                  <a:lnTo>
                    <a:pt x="0" y="53"/>
                  </a:lnTo>
                  <a:lnTo>
                    <a:pt x="0" y="64"/>
                  </a:lnTo>
                  <a:lnTo>
                    <a:pt x="4" y="73"/>
                  </a:lnTo>
                  <a:lnTo>
                    <a:pt x="9" y="82"/>
                  </a:lnTo>
                  <a:lnTo>
                    <a:pt x="16" y="90"/>
                  </a:lnTo>
                  <a:lnTo>
                    <a:pt x="23" y="98"/>
                  </a:lnTo>
                  <a:lnTo>
                    <a:pt x="32" y="102"/>
                  </a:lnTo>
                  <a:lnTo>
                    <a:pt x="42" y="105"/>
                  </a:lnTo>
                  <a:lnTo>
                    <a:pt x="53" y="107"/>
                  </a:lnTo>
                  <a:close/>
                  <a:moveTo>
                    <a:pt x="265" y="317"/>
                  </a:moveTo>
                  <a:lnTo>
                    <a:pt x="271" y="317"/>
                  </a:lnTo>
                  <a:lnTo>
                    <a:pt x="276" y="314"/>
                  </a:lnTo>
                  <a:lnTo>
                    <a:pt x="280" y="313"/>
                  </a:lnTo>
                  <a:lnTo>
                    <a:pt x="283" y="309"/>
                  </a:lnTo>
                  <a:lnTo>
                    <a:pt x="287" y="305"/>
                  </a:lnTo>
                  <a:lnTo>
                    <a:pt x="290" y="301"/>
                  </a:lnTo>
                  <a:lnTo>
                    <a:pt x="291" y="296"/>
                  </a:lnTo>
                  <a:lnTo>
                    <a:pt x="291" y="291"/>
                  </a:lnTo>
                  <a:lnTo>
                    <a:pt x="291" y="286"/>
                  </a:lnTo>
                  <a:lnTo>
                    <a:pt x="290" y="281"/>
                  </a:lnTo>
                  <a:lnTo>
                    <a:pt x="287" y="277"/>
                  </a:lnTo>
                  <a:lnTo>
                    <a:pt x="283" y="273"/>
                  </a:lnTo>
                  <a:lnTo>
                    <a:pt x="280" y="269"/>
                  </a:lnTo>
                  <a:lnTo>
                    <a:pt x="276" y="268"/>
                  </a:lnTo>
                  <a:lnTo>
                    <a:pt x="271" y="266"/>
                  </a:lnTo>
                  <a:lnTo>
                    <a:pt x="265" y="266"/>
                  </a:lnTo>
                  <a:lnTo>
                    <a:pt x="260" y="266"/>
                  </a:lnTo>
                  <a:lnTo>
                    <a:pt x="255" y="268"/>
                  </a:lnTo>
                  <a:lnTo>
                    <a:pt x="251" y="269"/>
                  </a:lnTo>
                  <a:lnTo>
                    <a:pt x="247" y="273"/>
                  </a:lnTo>
                  <a:lnTo>
                    <a:pt x="244" y="277"/>
                  </a:lnTo>
                  <a:lnTo>
                    <a:pt x="242" y="281"/>
                  </a:lnTo>
                  <a:lnTo>
                    <a:pt x="240" y="286"/>
                  </a:lnTo>
                  <a:lnTo>
                    <a:pt x="240" y="291"/>
                  </a:lnTo>
                  <a:lnTo>
                    <a:pt x="240" y="296"/>
                  </a:lnTo>
                  <a:lnTo>
                    <a:pt x="242" y="301"/>
                  </a:lnTo>
                  <a:lnTo>
                    <a:pt x="244" y="305"/>
                  </a:lnTo>
                  <a:lnTo>
                    <a:pt x="247" y="309"/>
                  </a:lnTo>
                  <a:lnTo>
                    <a:pt x="251" y="313"/>
                  </a:lnTo>
                  <a:lnTo>
                    <a:pt x="255" y="314"/>
                  </a:lnTo>
                  <a:lnTo>
                    <a:pt x="260" y="317"/>
                  </a:lnTo>
                  <a:lnTo>
                    <a:pt x="265" y="317"/>
                  </a:lnTo>
                  <a:close/>
                  <a:moveTo>
                    <a:pt x="53" y="78"/>
                  </a:moveTo>
                  <a:lnTo>
                    <a:pt x="58" y="78"/>
                  </a:lnTo>
                  <a:lnTo>
                    <a:pt x="63" y="77"/>
                  </a:lnTo>
                  <a:lnTo>
                    <a:pt x="67" y="75"/>
                  </a:lnTo>
                  <a:lnTo>
                    <a:pt x="71" y="71"/>
                  </a:lnTo>
                  <a:lnTo>
                    <a:pt x="74" y="67"/>
                  </a:lnTo>
                  <a:lnTo>
                    <a:pt x="76" y="63"/>
                  </a:lnTo>
                  <a:lnTo>
                    <a:pt x="78" y="58"/>
                  </a:lnTo>
                  <a:lnTo>
                    <a:pt x="78" y="53"/>
                  </a:lnTo>
                  <a:lnTo>
                    <a:pt x="78" y="48"/>
                  </a:lnTo>
                  <a:lnTo>
                    <a:pt x="76" y="43"/>
                  </a:lnTo>
                  <a:lnTo>
                    <a:pt x="74" y="39"/>
                  </a:lnTo>
                  <a:lnTo>
                    <a:pt x="71" y="35"/>
                  </a:lnTo>
                  <a:lnTo>
                    <a:pt x="67" y="32"/>
                  </a:lnTo>
                  <a:lnTo>
                    <a:pt x="63" y="30"/>
                  </a:lnTo>
                  <a:lnTo>
                    <a:pt x="58" y="28"/>
                  </a:lnTo>
                  <a:lnTo>
                    <a:pt x="53" y="27"/>
                  </a:lnTo>
                  <a:lnTo>
                    <a:pt x="48" y="28"/>
                  </a:lnTo>
                  <a:lnTo>
                    <a:pt x="42" y="30"/>
                  </a:lnTo>
                  <a:lnTo>
                    <a:pt x="39" y="32"/>
                  </a:lnTo>
                  <a:lnTo>
                    <a:pt x="35" y="35"/>
                  </a:lnTo>
                  <a:lnTo>
                    <a:pt x="31" y="39"/>
                  </a:lnTo>
                  <a:lnTo>
                    <a:pt x="30" y="43"/>
                  </a:lnTo>
                  <a:lnTo>
                    <a:pt x="27" y="48"/>
                  </a:lnTo>
                  <a:lnTo>
                    <a:pt x="27" y="53"/>
                  </a:lnTo>
                  <a:lnTo>
                    <a:pt x="27" y="58"/>
                  </a:lnTo>
                  <a:lnTo>
                    <a:pt x="30" y="63"/>
                  </a:lnTo>
                  <a:lnTo>
                    <a:pt x="31" y="67"/>
                  </a:lnTo>
                  <a:lnTo>
                    <a:pt x="35" y="71"/>
                  </a:lnTo>
                  <a:lnTo>
                    <a:pt x="39" y="75"/>
                  </a:lnTo>
                  <a:lnTo>
                    <a:pt x="42" y="77"/>
                  </a:lnTo>
                  <a:lnTo>
                    <a:pt x="48" y="78"/>
                  </a:lnTo>
                  <a:lnTo>
                    <a:pt x="53" y="78"/>
                  </a:lnTo>
                  <a:close/>
                </a:path>
              </a:pathLst>
            </a:custGeom>
            <a:solidFill>
              <a:schemeClr val="accent4"/>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517" name="Freeform 283">
              <a:extLst>
                <a:ext uri="{FF2B5EF4-FFF2-40B4-BE49-F238E27FC236}">
                  <a16:creationId xmlns:a16="http://schemas.microsoft.com/office/drawing/2014/main" id="{E91363A2-EEA9-4F91-A5AD-E75993B05CBA}"/>
                </a:ext>
              </a:extLst>
            </p:cNvPr>
            <p:cNvSpPr>
              <a:spLocks noEditPoints="1"/>
            </p:cNvSpPr>
            <p:nvPr/>
          </p:nvSpPr>
          <p:spPr bwMode="auto">
            <a:xfrm>
              <a:off x="4916488" y="5199063"/>
              <a:ext cx="168275" cy="182563"/>
            </a:xfrm>
            <a:custGeom>
              <a:avLst/>
              <a:gdLst>
                <a:gd name="T0" fmla="*/ 249 w 319"/>
                <a:gd name="T1" fmla="*/ 103 h 344"/>
                <a:gd name="T2" fmla="*/ 228 w 319"/>
                <a:gd name="T3" fmla="*/ 90 h 344"/>
                <a:gd name="T4" fmla="*/ 215 w 319"/>
                <a:gd name="T5" fmla="*/ 68 h 344"/>
                <a:gd name="T6" fmla="*/ 82 w 319"/>
                <a:gd name="T7" fmla="*/ 246 h 344"/>
                <a:gd name="T8" fmla="*/ 97 w 319"/>
                <a:gd name="T9" fmla="*/ 262 h 344"/>
                <a:gd name="T10" fmla="*/ 106 w 319"/>
                <a:gd name="T11" fmla="*/ 284 h 344"/>
                <a:gd name="T12" fmla="*/ 102 w 319"/>
                <a:gd name="T13" fmla="*/ 312 h 344"/>
                <a:gd name="T14" fmla="*/ 83 w 319"/>
                <a:gd name="T15" fmla="*/ 335 h 344"/>
                <a:gd name="T16" fmla="*/ 54 w 319"/>
                <a:gd name="T17" fmla="*/ 344 h 344"/>
                <a:gd name="T18" fmla="*/ 23 w 319"/>
                <a:gd name="T19" fmla="*/ 335 h 344"/>
                <a:gd name="T20" fmla="*/ 4 w 319"/>
                <a:gd name="T21" fmla="*/ 312 h 344"/>
                <a:gd name="T22" fmla="*/ 1 w 319"/>
                <a:gd name="T23" fmla="*/ 284 h 344"/>
                <a:gd name="T24" fmla="*/ 9 w 319"/>
                <a:gd name="T25" fmla="*/ 262 h 344"/>
                <a:gd name="T26" fmla="*/ 24 w 319"/>
                <a:gd name="T27" fmla="*/ 246 h 344"/>
                <a:gd name="T28" fmla="*/ 31 w 319"/>
                <a:gd name="T29" fmla="*/ 25 h 344"/>
                <a:gd name="T30" fmla="*/ 225 w 319"/>
                <a:gd name="T31" fmla="*/ 18 h 344"/>
                <a:gd name="T32" fmla="*/ 241 w 319"/>
                <a:gd name="T33" fmla="*/ 7 h 344"/>
                <a:gd name="T34" fmla="*/ 259 w 319"/>
                <a:gd name="T35" fmla="*/ 0 h 344"/>
                <a:gd name="T36" fmla="*/ 287 w 319"/>
                <a:gd name="T37" fmla="*/ 4 h 344"/>
                <a:gd name="T38" fmla="*/ 310 w 319"/>
                <a:gd name="T39" fmla="*/ 23 h 344"/>
                <a:gd name="T40" fmla="*/ 319 w 319"/>
                <a:gd name="T41" fmla="*/ 53 h 344"/>
                <a:gd name="T42" fmla="*/ 310 w 319"/>
                <a:gd name="T43" fmla="*/ 82 h 344"/>
                <a:gd name="T44" fmla="*/ 287 w 319"/>
                <a:gd name="T45" fmla="*/ 102 h 344"/>
                <a:gd name="T46" fmla="*/ 54 w 319"/>
                <a:gd name="T47" fmla="*/ 317 h 344"/>
                <a:gd name="T48" fmla="*/ 38 w 319"/>
                <a:gd name="T49" fmla="*/ 313 h 344"/>
                <a:gd name="T50" fmla="*/ 29 w 319"/>
                <a:gd name="T51" fmla="*/ 301 h 344"/>
                <a:gd name="T52" fmla="*/ 28 w 319"/>
                <a:gd name="T53" fmla="*/ 286 h 344"/>
                <a:gd name="T54" fmla="*/ 35 w 319"/>
                <a:gd name="T55" fmla="*/ 273 h 344"/>
                <a:gd name="T56" fmla="*/ 49 w 319"/>
                <a:gd name="T57" fmla="*/ 266 h 344"/>
                <a:gd name="T58" fmla="*/ 63 w 319"/>
                <a:gd name="T59" fmla="*/ 268 h 344"/>
                <a:gd name="T60" fmla="*/ 74 w 319"/>
                <a:gd name="T61" fmla="*/ 277 h 344"/>
                <a:gd name="T62" fmla="*/ 79 w 319"/>
                <a:gd name="T63" fmla="*/ 291 h 344"/>
                <a:gd name="T64" fmla="*/ 74 w 319"/>
                <a:gd name="T65" fmla="*/ 305 h 344"/>
                <a:gd name="T66" fmla="*/ 63 w 319"/>
                <a:gd name="T67" fmla="*/ 314 h 344"/>
                <a:gd name="T68" fmla="*/ 266 w 319"/>
                <a:gd name="T69" fmla="*/ 78 h 344"/>
                <a:gd name="T70" fmla="*/ 252 w 319"/>
                <a:gd name="T71" fmla="*/ 75 h 344"/>
                <a:gd name="T72" fmla="*/ 242 w 319"/>
                <a:gd name="T73" fmla="*/ 63 h 344"/>
                <a:gd name="T74" fmla="*/ 241 w 319"/>
                <a:gd name="T75" fmla="*/ 48 h 344"/>
                <a:gd name="T76" fmla="*/ 249 w 319"/>
                <a:gd name="T77" fmla="*/ 35 h 344"/>
                <a:gd name="T78" fmla="*/ 261 w 319"/>
                <a:gd name="T79" fmla="*/ 28 h 344"/>
                <a:gd name="T80" fmla="*/ 277 w 319"/>
                <a:gd name="T81" fmla="*/ 30 h 344"/>
                <a:gd name="T82" fmla="*/ 287 w 319"/>
                <a:gd name="T83" fmla="*/ 39 h 344"/>
                <a:gd name="T84" fmla="*/ 292 w 319"/>
                <a:gd name="T85" fmla="*/ 53 h 344"/>
                <a:gd name="T86" fmla="*/ 287 w 319"/>
                <a:gd name="T87" fmla="*/ 67 h 344"/>
                <a:gd name="T88" fmla="*/ 277 w 319"/>
                <a:gd name="T89" fmla="*/ 77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19" h="344">
                  <a:moveTo>
                    <a:pt x="266" y="107"/>
                  </a:moveTo>
                  <a:lnTo>
                    <a:pt x="258" y="105"/>
                  </a:lnTo>
                  <a:lnTo>
                    <a:pt x="249" y="103"/>
                  </a:lnTo>
                  <a:lnTo>
                    <a:pt x="241" y="100"/>
                  </a:lnTo>
                  <a:lnTo>
                    <a:pt x="234" y="95"/>
                  </a:lnTo>
                  <a:lnTo>
                    <a:pt x="228" y="90"/>
                  </a:lnTo>
                  <a:lnTo>
                    <a:pt x="223" y="84"/>
                  </a:lnTo>
                  <a:lnTo>
                    <a:pt x="219" y="77"/>
                  </a:lnTo>
                  <a:lnTo>
                    <a:pt x="215" y="68"/>
                  </a:lnTo>
                  <a:lnTo>
                    <a:pt x="76" y="68"/>
                  </a:lnTo>
                  <a:lnTo>
                    <a:pt x="76" y="243"/>
                  </a:lnTo>
                  <a:lnTo>
                    <a:pt x="82" y="246"/>
                  </a:lnTo>
                  <a:lnTo>
                    <a:pt x="88" y="251"/>
                  </a:lnTo>
                  <a:lnTo>
                    <a:pt x="94" y="257"/>
                  </a:lnTo>
                  <a:lnTo>
                    <a:pt x="97" y="262"/>
                  </a:lnTo>
                  <a:lnTo>
                    <a:pt x="101" y="269"/>
                  </a:lnTo>
                  <a:lnTo>
                    <a:pt x="104" y="276"/>
                  </a:lnTo>
                  <a:lnTo>
                    <a:pt x="106" y="284"/>
                  </a:lnTo>
                  <a:lnTo>
                    <a:pt x="106" y="291"/>
                  </a:lnTo>
                  <a:lnTo>
                    <a:pt x="105" y="301"/>
                  </a:lnTo>
                  <a:lnTo>
                    <a:pt x="102" y="312"/>
                  </a:lnTo>
                  <a:lnTo>
                    <a:pt x="97" y="321"/>
                  </a:lnTo>
                  <a:lnTo>
                    <a:pt x="91" y="328"/>
                  </a:lnTo>
                  <a:lnTo>
                    <a:pt x="83" y="335"/>
                  </a:lnTo>
                  <a:lnTo>
                    <a:pt x="74" y="340"/>
                  </a:lnTo>
                  <a:lnTo>
                    <a:pt x="64" y="344"/>
                  </a:lnTo>
                  <a:lnTo>
                    <a:pt x="54" y="344"/>
                  </a:lnTo>
                  <a:lnTo>
                    <a:pt x="42" y="344"/>
                  </a:lnTo>
                  <a:lnTo>
                    <a:pt x="33" y="340"/>
                  </a:lnTo>
                  <a:lnTo>
                    <a:pt x="23" y="335"/>
                  </a:lnTo>
                  <a:lnTo>
                    <a:pt x="15" y="328"/>
                  </a:lnTo>
                  <a:lnTo>
                    <a:pt x="9" y="321"/>
                  </a:lnTo>
                  <a:lnTo>
                    <a:pt x="4" y="312"/>
                  </a:lnTo>
                  <a:lnTo>
                    <a:pt x="1" y="301"/>
                  </a:lnTo>
                  <a:lnTo>
                    <a:pt x="0" y="291"/>
                  </a:lnTo>
                  <a:lnTo>
                    <a:pt x="1" y="284"/>
                  </a:lnTo>
                  <a:lnTo>
                    <a:pt x="3" y="276"/>
                  </a:lnTo>
                  <a:lnTo>
                    <a:pt x="5" y="269"/>
                  </a:lnTo>
                  <a:lnTo>
                    <a:pt x="9" y="262"/>
                  </a:lnTo>
                  <a:lnTo>
                    <a:pt x="13" y="257"/>
                  </a:lnTo>
                  <a:lnTo>
                    <a:pt x="18" y="251"/>
                  </a:lnTo>
                  <a:lnTo>
                    <a:pt x="24" y="246"/>
                  </a:lnTo>
                  <a:lnTo>
                    <a:pt x="31" y="243"/>
                  </a:lnTo>
                  <a:lnTo>
                    <a:pt x="31" y="25"/>
                  </a:lnTo>
                  <a:lnTo>
                    <a:pt x="31" y="25"/>
                  </a:lnTo>
                  <a:lnTo>
                    <a:pt x="31" y="23"/>
                  </a:lnTo>
                  <a:lnTo>
                    <a:pt x="222" y="23"/>
                  </a:lnTo>
                  <a:lnTo>
                    <a:pt x="225" y="18"/>
                  </a:lnTo>
                  <a:lnTo>
                    <a:pt x="231" y="14"/>
                  </a:lnTo>
                  <a:lnTo>
                    <a:pt x="236" y="11"/>
                  </a:lnTo>
                  <a:lnTo>
                    <a:pt x="241" y="7"/>
                  </a:lnTo>
                  <a:lnTo>
                    <a:pt x="246" y="4"/>
                  </a:lnTo>
                  <a:lnTo>
                    <a:pt x="252" y="2"/>
                  </a:lnTo>
                  <a:lnTo>
                    <a:pt x="259" y="0"/>
                  </a:lnTo>
                  <a:lnTo>
                    <a:pt x="266" y="0"/>
                  </a:lnTo>
                  <a:lnTo>
                    <a:pt x="277" y="2"/>
                  </a:lnTo>
                  <a:lnTo>
                    <a:pt x="287" y="4"/>
                  </a:lnTo>
                  <a:lnTo>
                    <a:pt x="296" y="9"/>
                  </a:lnTo>
                  <a:lnTo>
                    <a:pt x="304" y="16"/>
                  </a:lnTo>
                  <a:lnTo>
                    <a:pt x="310" y="23"/>
                  </a:lnTo>
                  <a:lnTo>
                    <a:pt x="315" y="32"/>
                  </a:lnTo>
                  <a:lnTo>
                    <a:pt x="318" y="43"/>
                  </a:lnTo>
                  <a:lnTo>
                    <a:pt x="319" y="53"/>
                  </a:lnTo>
                  <a:lnTo>
                    <a:pt x="318" y="64"/>
                  </a:lnTo>
                  <a:lnTo>
                    <a:pt x="315" y="73"/>
                  </a:lnTo>
                  <a:lnTo>
                    <a:pt x="310" y="82"/>
                  </a:lnTo>
                  <a:lnTo>
                    <a:pt x="304" y="90"/>
                  </a:lnTo>
                  <a:lnTo>
                    <a:pt x="296" y="98"/>
                  </a:lnTo>
                  <a:lnTo>
                    <a:pt x="287" y="102"/>
                  </a:lnTo>
                  <a:lnTo>
                    <a:pt x="277" y="105"/>
                  </a:lnTo>
                  <a:lnTo>
                    <a:pt x="266" y="107"/>
                  </a:lnTo>
                  <a:close/>
                  <a:moveTo>
                    <a:pt x="54" y="317"/>
                  </a:moveTo>
                  <a:lnTo>
                    <a:pt x="49" y="317"/>
                  </a:lnTo>
                  <a:lnTo>
                    <a:pt x="44" y="314"/>
                  </a:lnTo>
                  <a:lnTo>
                    <a:pt x="38" y="313"/>
                  </a:lnTo>
                  <a:lnTo>
                    <a:pt x="35" y="309"/>
                  </a:lnTo>
                  <a:lnTo>
                    <a:pt x="32" y="305"/>
                  </a:lnTo>
                  <a:lnTo>
                    <a:pt x="29" y="301"/>
                  </a:lnTo>
                  <a:lnTo>
                    <a:pt x="28" y="296"/>
                  </a:lnTo>
                  <a:lnTo>
                    <a:pt x="28" y="291"/>
                  </a:lnTo>
                  <a:lnTo>
                    <a:pt x="28" y="286"/>
                  </a:lnTo>
                  <a:lnTo>
                    <a:pt x="29" y="281"/>
                  </a:lnTo>
                  <a:lnTo>
                    <a:pt x="32" y="277"/>
                  </a:lnTo>
                  <a:lnTo>
                    <a:pt x="35" y="273"/>
                  </a:lnTo>
                  <a:lnTo>
                    <a:pt x="38" y="269"/>
                  </a:lnTo>
                  <a:lnTo>
                    <a:pt x="44" y="268"/>
                  </a:lnTo>
                  <a:lnTo>
                    <a:pt x="49" y="266"/>
                  </a:lnTo>
                  <a:lnTo>
                    <a:pt x="54" y="266"/>
                  </a:lnTo>
                  <a:lnTo>
                    <a:pt x="59" y="266"/>
                  </a:lnTo>
                  <a:lnTo>
                    <a:pt x="63" y="268"/>
                  </a:lnTo>
                  <a:lnTo>
                    <a:pt x="68" y="269"/>
                  </a:lnTo>
                  <a:lnTo>
                    <a:pt x="72" y="273"/>
                  </a:lnTo>
                  <a:lnTo>
                    <a:pt x="74" y="277"/>
                  </a:lnTo>
                  <a:lnTo>
                    <a:pt x="77" y="281"/>
                  </a:lnTo>
                  <a:lnTo>
                    <a:pt x="78" y="286"/>
                  </a:lnTo>
                  <a:lnTo>
                    <a:pt x="79" y="291"/>
                  </a:lnTo>
                  <a:lnTo>
                    <a:pt x="78" y="296"/>
                  </a:lnTo>
                  <a:lnTo>
                    <a:pt x="77" y="301"/>
                  </a:lnTo>
                  <a:lnTo>
                    <a:pt x="74" y="305"/>
                  </a:lnTo>
                  <a:lnTo>
                    <a:pt x="72" y="309"/>
                  </a:lnTo>
                  <a:lnTo>
                    <a:pt x="68" y="313"/>
                  </a:lnTo>
                  <a:lnTo>
                    <a:pt x="63" y="314"/>
                  </a:lnTo>
                  <a:lnTo>
                    <a:pt x="59" y="317"/>
                  </a:lnTo>
                  <a:lnTo>
                    <a:pt x="54" y="317"/>
                  </a:lnTo>
                  <a:close/>
                  <a:moveTo>
                    <a:pt x="266" y="78"/>
                  </a:moveTo>
                  <a:lnTo>
                    <a:pt x="261" y="78"/>
                  </a:lnTo>
                  <a:lnTo>
                    <a:pt x="256" y="77"/>
                  </a:lnTo>
                  <a:lnTo>
                    <a:pt x="252" y="75"/>
                  </a:lnTo>
                  <a:lnTo>
                    <a:pt x="249" y="71"/>
                  </a:lnTo>
                  <a:lnTo>
                    <a:pt x="245" y="67"/>
                  </a:lnTo>
                  <a:lnTo>
                    <a:pt x="242" y="63"/>
                  </a:lnTo>
                  <a:lnTo>
                    <a:pt x="241" y="58"/>
                  </a:lnTo>
                  <a:lnTo>
                    <a:pt x="241" y="53"/>
                  </a:lnTo>
                  <a:lnTo>
                    <a:pt x="241" y="48"/>
                  </a:lnTo>
                  <a:lnTo>
                    <a:pt x="242" y="43"/>
                  </a:lnTo>
                  <a:lnTo>
                    <a:pt x="245" y="39"/>
                  </a:lnTo>
                  <a:lnTo>
                    <a:pt x="249" y="35"/>
                  </a:lnTo>
                  <a:lnTo>
                    <a:pt x="252" y="32"/>
                  </a:lnTo>
                  <a:lnTo>
                    <a:pt x="256" y="30"/>
                  </a:lnTo>
                  <a:lnTo>
                    <a:pt x="261" y="28"/>
                  </a:lnTo>
                  <a:lnTo>
                    <a:pt x="266" y="27"/>
                  </a:lnTo>
                  <a:lnTo>
                    <a:pt x="272" y="28"/>
                  </a:lnTo>
                  <a:lnTo>
                    <a:pt x="277" y="30"/>
                  </a:lnTo>
                  <a:lnTo>
                    <a:pt x="281" y="32"/>
                  </a:lnTo>
                  <a:lnTo>
                    <a:pt x="284" y="35"/>
                  </a:lnTo>
                  <a:lnTo>
                    <a:pt x="287" y="39"/>
                  </a:lnTo>
                  <a:lnTo>
                    <a:pt x="290" y="43"/>
                  </a:lnTo>
                  <a:lnTo>
                    <a:pt x="291" y="48"/>
                  </a:lnTo>
                  <a:lnTo>
                    <a:pt x="292" y="53"/>
                  </a:lnTo>
                  <a:lnTo>
                    <a:pt x="291" y="58"/>
                  </a:lnTo>
                  <a:lnTo>
                    <a:pt x="290" y="63"/>
                  </a:lnTo>
                  <a:lnTo>
                    <a:pt x="287" y="67"/>
                  </a:lnTo>
                  <a:lnTo>
                    <a:pt x="284" y="71"/>
                  </a:lnTo>
                  <a:lnTo>
                    <a:pt x="281" y="75"/>
                  </a:lnTo>
                  <a:lnTo>
                    <a:pt x="277" y="77"/>
                  </a:lnTo>
                  <a:lnTo>
                    <a:pt x="272" y="78"/>
                  </a:lnTo>
                  <a:lnTo>
                    <a:pt x="266" y="78"/>
                  </a:lnTo>
                  <a:close/>
                </a:path>
              </a:pathLst>
            </a:custGeom>
            <a:solidFill>
              <a:schemeClr val="accent4"/>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grpSp>
      <p:grpSp>
        <p:nvGrpSpPr>
          <p:cNvPr id="518" name="Group 517">
            <a:extLst>
              <a:ext uri="{FF2B5EF4-FFF2-40B4-BE49-F238E27FC236}">
                <a16:creationId xmlns:a16="http://schemas.microsoft.com/office/drawing/2014/main" id="{633C9295-D239-4964-A667-F2A9D6023DBD}"/>
              </a:ext>
            </a:extLst>
          </p:cNvPr>
          <p:cNvGrpSpPr/>
          <p:nvPr/>
        </p:nvGrpSpPr>
        <p:grpSpPr>
          <a:xfrm>
            <a:off x="5590362" y="4643751"/>
            <a:ext cx="329218" cy="468544"/>
            <a:chOff x="5908675" y="4854575"/>
            <a:chExt cx="373063" cy="530226"/>
          </a:xfrm>
        </p:grpSpPr>
        <p:sp>
          <p:nvSpPr>
            <p:cNvPr id="519" name="Freeform 284">
              <a:extLst>
                <a:ext uri="{FF2B5EF4-FFF2-40B4-BE49-F238E27FC236}">
                  <a16:creationId xmlns:a16="http://schemas.microsoft.com/office/drawing/2014/main" id="{116F785F-5286-4369-ABA3-7B393050E158}"/>
                </a:ext>
              </a:extLst>
            </p:cNvPr>
            <p:cNvSpPr>
              <a:spLocks/>
            </p:cNvSpPr>
            <p:nvPr/>
          </p:nvSpPr>
          <p:spPr bwMode="auto">
            <a:xfrm>
              <a:off x="5926138" y="4854575"/>
              <a:ext cx="344488" cy="525463"/>
            </a:xfrm>
            <a:custGeom>
              <a:avLst/>
              <a:gdLst>
                <a:gd name="T0" fmla="*/ 632 w 651"/>
                <a:gd name="T1" fmla="*/ 437 h 994"/>
                <a:gd name="T2" fmla="*/ 605 w 651"/>
                <a:gd name="T3" fmla="*/ 517 h 994"/>
                <a:gd name="T4" fmla="*/ 569 w 651"/>
                <a:gd name="T5" fmla="*/ 598 h 994"/>
                <a:gd name="T6" fmla="*/ 528 w 651"/>
                <a:gd name="T7" fmla="*/ 679 h 994"/>
                <a:gd name="T8" fmla="*/ 482 w 651"/>
                <a:gd name="T9" fmla="*/ 758 h 994"/>
                <a:gd name="T10" fmla="*/ 434 w 651"/>
                <a:gd name="T11" fmla="*/ 833 h 994"/>
                <a:gd name="T12" fmla="*/ 364 w 651"/>
                <a:gd name="T13" fmla="*/ 935 h 994"/>
                <a:gd name="T14" fmla="*/ 305 w 651"/>
                <a:gd name="T15" fmla="*/ 976 h 994"/>
                <a:gd name="T16" fmla="*/ 266 w 651"/>
                <a:gd name="T17" fmla="*/ 928 h 994"/>
                <a:gd name="T18" fmla="*/ 223 w 651"/>
                <a:gd name="T19" fmla="*/ 867 h 994"/>
                <a:gd name="T20" fmla="*/ 177 w 651"/>
                <a:gd name="T21" fmla="*/ 797 h 994"/>
                <a:gd name="T22" fmla="*/ 131 w 651"/>
                <a:gd name="T23" fmla="*/ 719 h 994"/>
                <a:gd name="T24" fmla="*/ 87 w 651"/>
                <a:gd name="T25" fmla="*/ 634 h 994"/>
                <a:gd name="T26" fmla="*/ 50 w 651"/>
                <a:gd name="T27" fmla="*/ 546 h 994"/>
                <a:gd name="T28" fmla="*/ 27 w 651"/>
                <a:gd name="T29" fmla="*/ 479 h 994"/>
                <a:gd name="T30" fmla="*/ 15 w 651"/>
                <a:gd name="T31" fmla="*/ 434 h 994"/>
                <a:gd name="T32" fmla="*/ 3 w 651"/>
                <a:gd name="T33" fmla="*/ 361 h 994"/>
                <a:gd name="T34" fmla="*/ 3 w 651"/>
                <a:gd name="T35" fmla="*/ 269 h 994"/>
                <a:gd name="T36" fmla="*/ 20 w 651"/>
                <a:gd name="T37" fmla="*/ 191 h 994"/>
                <a:gd name="T38" fmla="*/ 54 w 651"/>
                <a:gd name="T39" fmla="*/ 127 h 994"/>
                <a:gd name="T40" fmla="*/ 100 w 651"/>
                <a:gd name="T41" fmla="*/ 75 h 994"/>
                <a:gd name="T42" fmla="*/ 158 w 651"/>
                <a:gd name="T43" fmla="*/ 37 h 994"/>
                <a:gd name="T44" fmla="*/ 220 w 651"/>
                <a:gd name="T45" fmla="*/ 12 h 994"/>
                <a:gd name="T46" fmla="*/ 288 w 651"/>
                <a:gd name="T47" fmla="*/ 1 h 994"/>
                <a:gd name="T48" fmla="*/ 357 w 651"/>
                <a:gd name="T49" fmla="*/ 1 h 994"/>
                <a:gd name="T50" fmla="*/ 427 w 651"/>
                <a:gd name="T51" fmla="*/ 15 h 994"/>
                <a:gd name="T52" fmla="*/ 489 w 651"/>
                <a:gd name="T53" fmla="*/ 41 h 994"/>
                <a:gd name="T54" fmla="*/ 547 w 651"/>
                <a:gd name="T55" fmla="*/ 79 h 994"/>
                <a:gd name="T56" fmla="*/ 594 w 651"/>
                <a:gd name="T57" fmla="*/ 129 h 994"/>
                <a:gd name="T58" fmla="*/ 629 w 651"/>
                <a:gd name="T59" fmla="*/ 191 h 994"/>
                <a:gd name="T60" fmla="*/ 647 w 651"/>
                <a:gd name="T61" fmla="*/ 264 h 994"/>
                <a:gd name="T62" fmla="*/ 648 w 651"/>
                <a:gd name="T63" fmla="*/ 350 h 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51" h="994">
                  <a:moveTo>
                    <a:pt x="641" y="397"/>
                  </a:moveTo>
                  <a:lnTo>
                    <a:pt x="632" y="437"/>
                  </a:lnTo>
                  <a:lnTo>
                    <a:pt x="619" y="476"/>
                  </a:lnTo>
                  <a:lnTo>
                    <a:pt x="605" y="517"/>
                  </a:lnTo>
                  <a:lnTo>
                    <a:pt x="587" y="557"/>
                  </a:lnTo>
                  <a:lnTo>
                    <a:pt x="569" y="598"/>
                  </a:lnTo>
                  <a:lnTo>
                    <a:pt x="548" y="639"/>
                  </a:lnTo>
                  <a:lnTo>
                    <a:pt x="528" y="679"/>
                  </a:lnTo>
                  <a:lnTo>
                    <a:pt x="505" y="719"/>
                  </a:lnTo>
                  <a:lnTo>
                    <a:pt x="482" y="758"/>
                  </a:lnTo>
                  <a:lnTo>
                    <a:pt x="459" y="796"/>
                  </a:lnTo>
                  <a:lnTo>
                    <a:pt x="434" y="833"/>
                  </a:lnTo>
                  <a:lnTo>
                    <a:pt x="410" y="869"/>
                  </a:lnTo>
                  <a:lnTo>
                    <a:pt x="364" y="935"/>
                  </a:lnTo>
                  <a:lnTo>
                    <a:pt x="322" y="994"/>
                  </a:lnTo>
                  <a:lnTo>
                    <a:pt x="305" y="976"/>
                  </a:lnTo>
                  <a:lnTo>
                    <a:pt x="287" y="953"/>
                  </a:lnTo>
                  <a:lnTo>
                    <a:pt x="266" y="928"/>
                  </a:lnTo>
                  <a:lnTo>
                    <a:pt x="245" y="899"/>
                  </a:lnTo>
                  <a:lnTo>
                    <a:pt x="223" y="867"/>
                  </a:lnTo>
                  <a:lnTo>
                    <a:pt x="200" y="833"/>
                  </a:lnTo>
                  <a:lnTo>
                    <a:pt x="177" y="797"/>
                  </a:lnTo>
                  <a:lnTo>
                    <a:pt x="154" y="758"/>
                  </a:lnTo>
                  <a:lnTo>
                    <a:pt x="131" y="719"/>
                  </a:lnTo>
                  <a:lnTo>
                    <a:pt x="109" y="676"/>
                  </a:lnTo>
                  <a:lnTo>
                    <a:pt x="87" y="634"/>
                  </a:lnTo>
                  <a:lnTo>
                    <a:pt x="68" y="590"/>
                  </a:lnTo>
                  <a:lnTo>
                    <a:pt x="50" y="546"/>
                  </a:lnTo>
                  <a:lnTo>
                    <a:pt x="35" y="501"/>
                  </a:lnTo>
                  <a:lnTo>
                    <a:pt x="27" y="479"/>
                  </a:lnTo>
                  <a:lnTo>
                    <a:pt x="20" y="457"/>
                  </a:lnTo>
                  <a:lnTo>
                    <a:pt x="15" y="434"/>
                  </a:lnTo>
                  <a:lnTo>
                    <a:pt x="10" y="412"/>
                  </a:lnTo>
                  <a:lnTo>
                    <a:pt x="3" y="361"/>
                  </a:lnTo>
                  <a:lnTo>
                    <a:pt x="0" y="314"/>
                  </a:lnTo>
                  <a:lnTo>
                    <a:pt x="3" y="269"/>
                  </a:lnTo>
                  <a:lnTo>
                    <a:pt x="9" y="228"/>
                  </a:lnTo>
                  <a:lnTo>
                    <a:pt x="20" y="191"/>
                  </a:lnTo>
                  <a:lnTo>
                    <a:pt x="36" y="157"/>
                  </a:lnTo>
                  <a:lnTo>
                    <a:pt x="54" y="127"/>
                  </a:lnTo>
                  <a:lnTo>
                    <a:pt x="76" y="100"/>
                  </a:lnTo>
                  <a:lnTo>
                    <a:pt x="100" y="75"/>
                  </a:lnTo>
                  <a:lnTo>
                    <a:pt x="128" y="55"/>
                  </a:lnTo>
                  <a:lnTo>
                    <a:pt x="158" y="37"/>
                  </a:lnTo>
                  <a:lnTo>
                    <a:pt x="188" y="23"/>
                  </a:lnTo>
                  <a:lnTo>
                    <a:pt x="220" y="12"/>
                  </a:lnTo>
                  <a:lnTo>
                    <a:pt x="254" y="5"/>
                  </a:lnTo>
                  <a:lnTo>
                    <a:pt x="288" y="1"/>
                  </a:lnTo>
                  <a:lnTo>
                    <a:pt x="323" y="0"/>
                  </a:lnTo>
                  <a:lnTo>
                    <a:pt x="357" y="1"/>
                  </a:lnTo>
                  <a:lnTo>
                    <a:pt x="392" y="6"/>
                  </a:lnTo>
                  <a:lnTo>
                    <a:pt x="427" y="15"/>
                  </a:lnTo>
                  <a:lnTo>
                    <a:pt x="459" y="27"/>
                  </a:lnTo>
                  <a:lnTo>
                    <a:pt x="489" y="41"/>
                  </a:lnTo>
                  <a:lnTo>
                    <a:pt x="519" y="59"/>
                  </a:lnTo>
                  <a:lnTo>
                    <a:pt x="547" y="79"/>
                  </a:lnTo>
                  <a:lnTo>
                    <a:pt x="571" y="102"/>
                  </a:lnTo>
                  <a:lnTo>
                    <a:pt x="594" y="129"/>
                  </a:lnTo>
                  <a:lnTo>
                    <a:pt x="612" y="159"/>
                  </a:lnTo>
                  <a:lnTo>
                    <a:pt x="629" y="191"/>
                  </a:lnTo>
                  <a:lnTo>
                    <a:pt x="641" y="226"/>
                  </a:lnTo>
                  <a:lnTo>
                    <a:pt x="647" y="264"/>
                  </a:lnTo>
                  <a:lnTo>
                    <a:pt x="651" y="306"/>
                  </a:lnTo>
                  <a:lnTo>
                    <a:pt x="648" y="350"/>
                  </a:lnTo>
                  <a:lnTo>
                    <a:pt x="641" y="397"/>
                  </a:lnTo>
                  <a:close/>
                </a:path>
              </a:pathLst>
            </a:custGeom>
            <a:solidFill>
              <a:schemeClr val="accent2"/>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520" name="Freeform 285">
              <a:extLst>
                <a:ext uri="{FF2B5EF4-FFF2-40B4-BE49-F238E27FC236}">
                  <a16:creationId xmlns:a16="http://schemas.microsoft.com/office/drawing/2014/main" id="{DE432C11-A215-4691-BDB3-46605C0D3F11}"/>
                </a:ext>
              </a:extLst>
            </p:cNvPr>
            <p:cNvSpPr>
              <a:spLocks/>
            </p:cNvSpPr>
            <p:nvPr/>
          </p:nvSpPr>
          <p:spPr bwMode="auto">
            <a:xfrm>
              <a:off x="5943600" y="4875213"/>
              <a:ext cx="303213" cy="422275"/>
            </a:xfrm>
            <a:custGeom>
              <a:avLst/>
              <a:gdLst>
                <a:gd name="T0" fmla="*/ 325 w 571"/>
                <a:gd name="T1" fmla="*/ 50 h 798"/>
                <a:gd name="T2" fmla="*/ 371 w 571"/>
                <a:gd name="T3" fmla="*/ 62 h 798"/>
                <a:gd name="T4" fmla="*/ 412 w 571"/>
                <a:gd name="T5" fmla="*/ 82 h 798"/>
                <a:gd name="T6" fmla="*/ 449 w 571"/>
                <a:gd name="T7" fmla="*/ 111 h 798"/>
                <a:gd name="T8" fmla="*/ 481 w 571"/>
                <a:gd name="T9" fmla="*/ 145 h 798"/>
                <a:gd name="T10" fmla="*/ 506 w 571"/>
                <a:gd name="T11" fmla="*/ 185 h 798"/>
                <a:gd name="T12" fmla="*/ 524 w 571"/>
                <a:gd name="T13" fmla="*/ 230 h 798"/>
                <a:gd name="T14" fmla="*/ 533 w 571"/>
                <a:gd name="T15" fmla="*/ 278 h 798"/>
                <a:gd name="T16" fmla="*/ 534 w 571"/>
                <a:gd name="T17" fmla="*/ 308 h 798"/>
                <a:gd name="T18" fmla="*/ 571 w 571"/>
                <a:gd name="T19" fmla="*/ 313 h 798"/>
                <a:gd name="T20" fmla="*/ 531 w 571"/>
                <a:gd name="T21" fmla="*/ 337 h 798"/>
                <a:gd name="T22" fmla="*/ 522 w 571"/>
                <a:gd name="T23" fmla="*/ 381 h 798"/>
                <a:gd name="T24" fmla="*/ 506 w 571"/>
                <a:gd name="T25" fmla="*/ 422 h 798"/>
                <a:gd name="T26" fmla="*/ 484 w 571"/>
                <a:gd name="T27" fmla="*/ 459 h 798"/>
                <a:gd name="T28" fmla="*/ 456 w 571"/>
                <a:gd name="T29" fmla="*/ 491 h 798"/>
                <a:gd name="T30" fmla="*/ 422 w 571"/>
                <a:gd name="T31" fmla="*/ 518 h 798"/>
                <a:gd name="T32" fmla="*/ 385 w 571"/>
                <a:gd name="T33" fmla="*/ 539 h 798"/>
                <a:gd name="T34" fmla="*/ 344 w 571"/>
                <a:gd name="T35" fmla="*/ 553 h 798"/>
                <a:gd name="T36" fmla="*/ 302 w 571"/>
                <a:gd name="T37" fmla="*/ 560 h 798"/>
                <a:gd name="T38" fmla="*/ 274 w 571"/>
                <a:gd name="T39" fmla="*/ 798 h 798"/>
                <a:gd name="T40" fmla="*/ 252 w 571"/>
                <a:gd name="T41" fmla="*/ 558 h 798"/>
                <a:gd name="T42" fmla="*/ 210 w 571"/>
                <a:gd name="T43" fmla="*/ 548 h 798"/>
                <a:gd name="T44" fmla="*/ 171 w 571"/>
                <a:gd name="T45" fmla="*/ 530 h 798"/>
                <a:gd name="T46" fmla="*/ 135 w 571"/>
                <a:gd name="T47" fmla="*/ 507 h 798"/>
                <a:gd name="T48" fmla="*/ 105 w 571"/>
                <a:gd name="T49" fmla="*/ 476 h 798"/>
                <a:gd name="T50" fmla="*/ 79 w 571"/>
                <a:gd name="T51" fmla="*/ 441 h 798"/>
                <a:gd name="T52" fmla="*/ 60 w 571"/>
                <a:gd name="T53" fmla="*/ 403 h 798"/>
                <a:gd name="T54" fmla="*/ 46 w 571"/>
                <a:gd name="T55" fmla="*/ 359 h 798"/>
                <a:gd name="T56" fmla="*/ 0 w 571"/>
                <a:gd name="T57" fmla="*/ 337 h 798"/>
                <a:gd name="T58" fmla="*/ 41 w 571"/>
                <a:gd name="T59" fmla="*/ 313 h 798"/>
                <a:gd name="T60" fmla="*/ 41 w 571"/>
                <a:gd name="T61" fmla="*/ 304 h 798"/>
                <a:gd name="T62" fmla="*/ 46 w 571"/>
                <a:gd name="T63" fmla="*/ 254 h 798"/>
                <a:gd name="T64" fmla="*/ 58 w 571"/>
                <a:gd name="T65" fmla="*/ 207 h 798"/>
                <a:gd name="T66" fmla="*/ 80 w 571"/>
                <a:gd name="T67" fmla="*/ 164 h 798"/>
                <a:gd name="T68" fmla="*/ 108 w 571"/>
                <a:gd name="T69" fmla="*/ 127 h 798"/>
                <a:gd name="T70" fmla="*/ 143 w 571"/>
                <a:gd name="T71" fmla="*/ 95 h 798"/>
                <a:gd name="T72" fmla="*/ 183 w 571"/>
                <a:gd name="T73" fmla="*/ 71 h 798"/>
                <a:gd name="T74" fmla="*/ 226 w 571"/>
                <a:gd name="T75" fmla="*/ 55 h 798"/>
                <a:gd name="T76" fmla="*/ 274 w 571"/>
                <a:gd name="T77" fmla="*/ 48 h 798"/>
                <a:gd name="T78" fmla="*/ 302 w 571"/>
                <a:gd name="T79" fmla="*/ 0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71" h="798">
                  <a:moveTo>
                    <a:pt x="302" y="48"/>
                  </a:moveTo>
                  <a:lnTo>
                    <a:pt x="325" y="50"/>
                  </a:lnTo>
                  <a:lnTo>
                    <a:pt x="348" y="55"/>
                  </a:lnTo>
                  <a:lnTo>
                    <a:pt x="371" y="62"/>
                  </a:lnTo>
                  <a:lnTo>
                    <a:pt x="392" y="72"/>
                  </a:lnTo>
                  <a:lnTo>
                    <a:pt x="412" y="82"/>
                  </a:lnTo>
                  <a:lnTo>
                    <a:pt x="431" y="96"/>
                  </a:lnTo>
                  <a:lnTo>
                    <a:pt x="449" y="111"/>
                  </a:lnTo>
                  <a:lnTo>
                    <a:pt x="466" y="127"/>
                  </a:lnTo>
                  <a:lnTo>
                    <a:pt x="481" y="145"/>
                  </a:lnTo>
                  <a:lnTo>
                    <a:pt x="494" y="164"/>
                  </a:lnTo>
                  <a:lnTo>
                    <a:pt x="506" y="185"/>
                  </a:lnTo>
                  <a:lnTo>
                    <a:pt x="516" y="207"/>
                  </a:lnTo>
                  <a:lnTo>
                    <a:pt x="524" y="230"/>
                  </a:lnTo>
                  <a:lnTo>
                    <a:pt x="529" y="254"/>
                  </a:lnTo>
                  <a:lnTo>
                    <a:pt x="533" y="278"/>
                  </a:lnTo>
                  <a:lnTo>
                    <a:pt x="534" y="304"/>
                  </a:lnTo>
                  <a:lnTo>
                    <a:pt x="534" y="308"/>
                  </a:lnTo>
                  <a:lnTo>
                    <a:pt x="534" y="313"/>
                  </a:lnTo>
                  <a:lnTo>
                    <a:pt x="571" y="313"/>
                  </a:lnTo>
                  <a:lnTo>
                    <a:pt x="571" y="337"/>
                  </a:lnTo>
                  <a:lnTo>
                    <a:pt x="531" y="337"/>
                  </a:lnTo>
                  <a:lnTo>
                    <a:pt x="527" y="359"/>
                  </a:lnTo>
                  <a:lnTo>
                    <a:pt x="522" y="381"/>
                  </a:lnTo>
                  <a:lnTo>
                    <a:pt x="515" y="402"/>
                  </a:lnTo>
                  <a:lnTo>
                    <a:pt x="506" y="422"/>
                  </a:lnTo>
                  <a:lnTo>
                    <a:pt x="495" y="441"/>
                  </a:lnTo>
                  <a:lnTo>
                    <a:pt x="484" y="459"/>
                  </a:lnTo>
                  <a:lnTo>
                    <a:pt x="470" y="476"/>
                  </a:lnTo>
                  <a:lnTo>
                    <a:pt x="456" y="491"/>
                  </a:lnTo>
                  <a:lnTo>
                    <a:pt x="439" y="505"/>
                  </a:lnTo>
                  <a:lnTo>
                    <a:pt x="422" y="518"/>
                  </a:lnTo>
                  <a:lnTo>
                    <a:pt x="404" y="530"/>
                  </a:lnTo>
                  <a:lnTo>
                    <a:pt x="385" y="539"/>
                  </a:lnTo>
                  <a:lnTo>
                    <a:pt x="366" y="548"/>
                  </a:lnTo>
                  <a:lnTo>
                    <a:pt x="344" y="553"/>
                  </a:lnTo>
                  <a:lnTo>
                    <a:pt x="324" y="558"/>
                  </a:lnTo>
                  <a:lnTo>
                    <a:pt x="302" y="560"/>
                  </a:lnTo>
                  <a:lnTo>
                    <a:pt x="302" y="798"/>
                  </a:lnTo>
                  <a:lnTo>
                    <a:pt x="274" y="798"/>
                  </a:lnTo>
                  <a:lnTo>
                    <a:pt x="274" y="560"/>
                  </a:lnTo>
                  <a:lnTo>
                    <a:pt x="252" y="558"/>
                  </a:lnTo>
                  <a:lnTo>
                    <a:pt x="230" y="554"/>
                  </a:lnTo>
                  <a:lnTo>
                    <a:pt x="210" y="548"/>
                  </a:lnTo>
                  <a:lnTo>
                    <a:pt x="189" y="540"/>
                  </a:lnTo>
                  <a:lnTo>
                    <a:pt x="171" y="530"/>
                  </a:lnTo>
                  <a:lnTo>
                    <a:pt x="152" y="519"/>
                  </a:lnTo>
                  <a:lnTo>
                    <a:pt x="135" y="507"/>
                  </a:lnTo>
                  <a:lnTo>
                    <a:pt x="119" y="491"/>
                  </a:lnTo>
                  <a:lnTo>
                    <a:pt x="105" y="476"/>
                  </a:lnTo>
                  <a:lnTo>
                    <a:pt x="91" y="459"/>
                  </a:lnTo>
                  <a:lnTo>
                    <a:pt x="79" y="441"/>
                  </a:lnTo>
                  <a:lnTo>
                    <a:pt x="69" y="422"/>
                  </a:lnTo>
                  <a:lnTo>
                    <a:pt x="60" y="403"/>
                  </a:lnTo>
                  <a:lnTo>
                    <a:pt x="52" y="381"/>
                  </a:lnTo>
                  <a:lnTo>
                    <a:pt x="46" y="359"/>
                  </a:lnTo>
                  <a:lnTo>
                    <a:pt x="42" y="337"/>
                  </a:lnTo>
                  <a:lnTo>
                    <a:pt x="0" y="337"/>
                  </a:lnTo>
                  <a:lnTo>
                    <a:pt x="0" y="313"/>
                  </a:lnTo>
                  <a:lnTo>
                    <a:pt x="41" y="313"/>
                  </a:lnTo>
                  <a:lnTo>
                    <a:pt x="41" y="308"/>
                  </a:lnTo>
                  <a:lnTo>
                    <a:pt x="41" y="304"/>
                  </a:lnTo>
                  <a:lnTo>
                    <a:pt x="42" y="278"/>
                  </a:lnTo>
                  <a:lnTo>
                    <a:pt x="46" y="254"/>
                  </a:lnTo>
                  <a:lnTo>
                    <a:pt x="51" y="230"/>
                  </a:lnTo>
                  <a:lnTo>
                    <a:pt x="58" y="207"/>
                  </a:lnTo>
                  <a:lnTo>
                    <a:pt x="69" y="185"/>
                  </a:lnTo>
                  <a:lnTo>
                    <a:pt x="80" y="164"/>
                  </a:lnTo>
                  <a:lnTo>
                    <a:pt x="93" y="145"/>
                  </a:lnTo>
                  <a:lnTo>
                    <a:pt x="108" y="127"/>
                  </a:lnTo>
                  <a:lnTo>
                    <a:pt x="125" y="111"/>
                  </a:lnTo>
                  <a:lnTo>
                    <a:pt x="143" y="95"/>
                  </a:lnTo>
                  <a:lnTo>
                    <a:pt x="162" y="82"/>
                  </a:lnTo>
                  <a:lnTo>
                    <a:pt x="183" y="71"/>
                  </a:lnTo>
                  <a:lnTo>
                    <a:pt x="205" y="62"/>
                  </a:lnTo>
                  <a:lnTo>
                    <a:pt x="226" y="55"/>
                  </a:lnTo>
                  <a:lnTo>
                    <a:pt x="251" y="50"/>
                  </a:lnTo>
                  <a:lnTo>
                    <a:pt x="274" y="48"/>
                  </a:lnTo>
                  <a:lnTo>
                    <a:pt x="274" y="0"/>
                  </a:lnTo>
                  <a:lnTo>
                    <a:pt x="302" y="0"/>
                  </a:lnTo>
                  <a:lnTo>
                    <a:pt x="302" y="4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521" name="Freeform 286">
              <a:extLst>
                <a:ext uri="{FF2B5EF4-FFF2-40B4-BE49-F238E27FC236}">
                  <a16:creationId xmlns:a16="http://schemas.microsoft.com/office/drawing/2014/main" id="{D539C64C-4D95-467A-94B7-BFF29FB5BF2E}"/>
                </a:ext>
              </a:extLst>
            </p:cNvPr>
            <p:cNvSpPr>
              <a:spLocks noEditPoints="1"/>
            </p:cNvSpPr>
            <p:nvPr/>
          </p:nvSpPr>
          <p:spPr bwMode="auto">
            <a:xfrm>
              <a:off x="6000750" y="4937125"/>
              <a:ext cx="190500" cy="196850"/>
            </a:xfrm>
            <a:custGeom>
              <a:avLst/>
              <a:gdLst>
                <a:gd name="T0" fmla="*/ 214 w 358"/>
                <a:gd name="T1" fmla="*/ 4 h 373"/>
                <a:gd name="T2" fmla="*/ 264 w 358"/>
                <a:gd name="T3" fmla="*/ 23 h 373"/>
                <a:gd name="T4" fmla="*/ 305 w 358"/>
                <a:gd name="T5" fmla="*/ 55 h 373"/>
                <a:gd name="T6" fmla="*/ 336 w 358"/>
                <a:gd name="T7" fmla="*/ 97 h 373"/>
                <a:gd name="T8" fmla="*/ 354 w 358"/>
                <a:gd name="T9" fmla="*/ 149 h 373"/>
                <a:gd name="T10" fmla="*/ 357 w 358"/>
                <a:gd name="T11" fmla="*/ 206 h 373"/>
                <a:gd name="T12" fmla="*/ 344 w 358"/>
                <a:gd name="T13" fmla="*/ 259 h 373"/>
                <a:gd name="T14" fmla="*/ 317 w 358"/>
                <a:gd name="T15" fmla="*/ 305 h 373"/>
                <a:gd name="T16" fmla="*/ 279 w 358"/>
                <a:gd name="T17" fmla="*/ 341 h 373"/>
                <a:gd name="T18" fmla="*/ 232 w 358"/>
                <a:gd name="T19" fmla="*/ 365 h 373"/>
                <a:gd name="T20" fmla="*/ 179 w 358"/>
                <a:gd name="T21" fmla="*/ 373 h 373"/>
                <a:gd name="T22" fmla="*/ 126 w 358"/>
                <a:gd name="T23" fmla="*/ 365 h 373"/>
                <a:gd name="T24" fmla="*/ 79 w 358"/>
                <a:gd name="T25" fmla="*/ 341 h 373"/>
                <a:gd name="T26" fmla="*/ 40 w 358"/>
                <a:gd name="T27" fmla="*/ 305 h 373"/>
                <a:gd name="T28" fmla="*/ 15 w 358"/>
                <a:gd name="T29" fmla="*/ 259 h 373"/>
                <a:gd name="T30" fmla="*/ 0 w 358"/>
                <a:gd name="T31" fmla="*/ 206 h 373"/>
                <a:gd name="T32" fmla="*/ 3 w 358"/>
                <a:gd name="T33" fmla="*/ 149 h 373"/>
                <a:gd name="T34" fmla="*/ 21 w 358"/>
                <a:gd name="T35" fmla="*/ 97 h 373"/>
                <a:gd name="T36" fmla="*/ 52 w 358"/>
                <a:gd name="T37" fmla="*/ 55 h 373"/>
                <a:gd name="T38" fmla="*/ 94 w 358"/>
                <a:gd name="T39" fmla="*/ 23 h 373"/>
                <a:gd name="T40" fmla="*/ 143 w 358"/>
                <a:gd name="T41" fmla="*/ 4 h 373"/>
                <a:gd name="T42" fmla="*/ 179 w 358"/>
                <a:gd name="T43" fmla="*/ 64 h 373"/>
                <a:gd name="T44" fmla="*/ 214 w 358"/>
                <a:gd name="T45" fmla="*/ 70 h 373"/>
                <a:gd name="T46" fmla="*/ 245 w 358"/>
                <a:gd name="T47" fmla="*/ 86 h 373"/>
                <a:gd name="T48" fmla="*/ 270 w 358"/>
                <a:gd name="T49" fmla="*/ 109 h 373"/>
                <a:gd name="T50" fmla="*/ 287 w 358"/>
                <a:gd name="T51" fmla="*/ 140 h 373"/>
                <a:gd name="T52" fmla="*/ 296 w 358"/>
                <a:gd name="T53" fmla="*/ 174 h 373"/>
                <a:gd name="T54" fmla="*/ 294 w 358"/>
                <a:gd name="T55" fmla="*/ 211 h 373"/>
                <a:gd name="T56" fmla="*/ 282 w 358"/>
                <a:gd name="T57" fmla="*/ 245 h 373"/>
                <a:gd name="T58" fmla="*/ 262 w 358"/>
                <a:gd name="T59" fmla="*/ 273 h 373"/>
                <a:gd name="T60" fmla="*/ 235 w 358"/>
                <a:gd name="T61" fmla="*/ 295 h 373"/>
                <a:gd name="T62" fmla="*/ 203 w 358"/>
                <a:gd name="T63" fmla="*/ 306 h 373"/>
                <a:gd name="T64" fmla="*/ 167 w 358"/>
                <a:gd name="T65" fmla="*/ 309 h 373"/>
                <a:gd name="T66" fmla="*/ 134 w 358"/>
                <a:gd name="T67" fmla="*/ 300 h 373"/>
                <a:gd name="T68" fmla="*/ 104 w 358"/>
                <a:gd name="T69" fmla="*/ 281 h 373"/>
                <a:gd name="T70" fmla="*/ 81 w 358"/>
                <a:gd name="T71" fmla="*/ 255 h 373"/>
                <a:gd name="T72" fmla="*/ 67 w 358"/>
                <a:gd name="T73" fmla="*/ 223 h 373"/>
                <a:gd name="T74" fmla="*/ 62 w 358"/>
                <a:gd name="T75" fmla="*/ 187 h 373"/>
                <a:gd name="T76" fmla="*/ 67 w 358"/>
                <a:gd name="T77" fmla="*/ 150 h 373"/>
                <a:gd name="T78" fmla="*/ 81 w 358"/>
                <a:gd name="T79" fmla="*/ 118 h 373"/>
                <a:gd name="T80" fmla="*/ 104 w 358"/>
                <a:gd name="T81" fmla="*/ 92 h 373"/>
                <a:gd name="T82" fmla="*/ 134 w 358"/>
                <a:gd name="T83" fmla="*/ 74 h 373"/>
                <a:gd name="T84" fmla="*/ 167 w 358"/>
                <a:gd name="T85" fmla="*/ 65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8" h="373">
                  <a:moveTo>
                    <a:pt x="179" y="0"/>
                  </a:moveTo>
                  <a:lnTo>
                    <a:pt x="198" y="1"/>
                  </a:lnTo>
                  <a:lnTo>
                    <a:pt x="214" y="4"/>
                  </a:lnTo>
                  <a:lnTo>
                    <a:pt x="232" y="9"/>
                  </a:lnTo>
                  <a:lnTo>
                    <a:pt x="249" y="15"/>
                  </a:lnTo>
                  <a:lnTo>
                    <a:pt x="264" y="23"/>
                  </a:lnTo>
                  <a:lnTo>
                    <a:pt x="279" y="32"/>
                  </a:lnTo>
                  <a:lnTo>
                    <a:pt x="293" y="44"/>
                  </a:lnTo>
                  <a:lnTo>
                    <a:pt x="305" y="55"/>
                  </a:lnTo>
                  <a:lnTo>
                    <a:pt x="317" y="68"/>
                  </a:lnTo>
                  <a:lnTo>
                    <a:pt x="327" y="82"/>
                  </a:lnTo>
                  <a:lnTo>
                    <a:pt x="336" y="97"/>
                  </a:lnTo>
                  <a:lnTo>
                    <a:pt x="344" y="114"/>
                  </a:lnTo>
                  <a:lnTo>
                    <a:pt x="350" y="132"/>
                  </a:lnTo>
                  <a:lnTo>
                    <a:pt x="354" y="149"/>
                  </a:lnTo>
                  <a:lnTo>
                    <a:pt x="357" y="168"/>
                  </a:lnTo>
                  <a:lnTo>
                    <a:pt x="358" y="187"/>
                  </a:lnTo>
                  <a:lnTo>
                    <a:pt x="357" y="206"/>
                  </a:lnTo>
                  <a:lnTo>
                    <a:pt x="354" y="224"/>
                  </a:lnTo>
                  <a:lnTo>
                    <a:pt x="350" y="242"/>
                  </a:lnTo>
                  <a:lnTo>
                    <a:pt x="344" y="259"/>
                  </a:lnTo>
                  <a:lnTo>
                    <a:pt x="336" y="276"/>
                  </a:lnTo>
                  <a:lnTo>
                    <a:pt x="327" y="291"/>
                  </a:lnTo>
                  <a:lnTo>
                    <a:pt x="317" y="305"/>
                  </a:lnTo>
                  <a:lnTo>
                    <a:pt x="305" y="319"/>
                  </a:lnTo>
                  <a:lnTo>
                    <a:pt x="293" y="331"/>
                  </a:lnTo>
                  <a:lnTo>
                    <a:pt x="279" y="341"/>
                  </a:lnTo>
                  <a:lnTo>
                    <a:pt x="264" y="351"/>
                  </a:lnTo>
                  <a:lnTo>
                    <a:pt x="249" y="359"/>
                  </a:lnTo>
                  <a:lnTo>
                    <a:pt x="232" y="365"/>
                  </a:lnTo>
                  <a:lnTo>
                    <a:pt x="214" y="369"/>
                  </a:lnTo>
                  <a:lnTo>
                    <a:pt x="198" y="372"/>
                  </a:lnTo>
                  <a:lnTo>
                    <a:pt x="179" y="373"/>
                  </a:lnTo>
                  <a:lnTo>
                    <a:pt x="161" y="372"/>
                  </a:lnTo>
                  <a:lnTo>
                    <a:pt x="143" y="369"/>
                  </a:lnTo>
                  <a:lnTo>
                    <a:pt x="126" y="365"/>
                  </a:lnTo>
                  <a:lnTo>
                    <a:pt x="109" y="359"/>
                  </a:lnTo>
                  <a:lnTo>
                    <a:pt x="94" y="351"/>
                  </a:lnTo>
                  <a:lnTo>
                    <a:pt x="79" y="341"/>
                  </a:lnTo>
                  <a:lnTo>
                    <a:pt x="65" y="331"/>
                  </a:lnTo>
                  <a:lnTo>
                    <a:pt x="52" y="319"/>
                  </a:lnTo>
                  <a:lnTo>
                    <a:pt x="40" y="305"/>
                  </a:lnTo>
                  <a:lnTo>
                    <a:pt x="30" y="291"/>
                  </a:lnTo>
                  <a:lnTo>
                    <a:pt x="21" y="276"/>
                  </a:lnTo>
                  <a:lnTo>
                    <a:pt x="15" y="259"/>
                  </a:lnTo>
                  <a:lnTo>
                    <a:pt x="8" y="242"/>
                  </a:lnTo>
                  <a:lnTo>
                    <a:pt x="3" y="224"/>
                  </a:lnTo>
                  <a:lnTo>
                    <a:pt x="0" y="206"/>
                  </a:lnTo>
                  <a:lnTo>
                    <a:pt x="0" y="187"/>
                  </a:lnTo>
                  <a:lnTo>
                    <a:pt x="0" y="168"/>
                  </a:lnTo>
                  <a:lnTo>
                    <a:pt x="3" y="149"/>
                  </a:lnTo>
                  <a:lnTo>
                    <a:pt x="8" y="132"/>
                  </a:lnTo>
                  <a:lnTo>
                    <a:pt x="15" y="114"/>
                  </a:lnTo>
                  <a:lnTo>
                    <a:pt x="21" y="97"/>
                  </a:lnTo>
                  <a:lnTo>
                    <a:pt x="30" y="82"/>
                  </a:lnTo>
                  <a:lnTo>
                    <a:pt x="40" y="68"/>
                  </a:lnTo>
                  <a:lnTo>
                    <a:pt x="52" y="55"/>
                  </a:lnTo>
                  <a:lnTo>
                    <a:pt x="65" y="44"/>
                  </a:lnTo>
                  <a:lnTo>
                    <a:pt x="79" y="32"/>
                  </a:lnTo>
                  <a:lnTo>
                    <a:pt x="94" y="23"/>
                  </a:lnTo>
                  <a:lnTo>
                    <a:pt x="109" y="15"/>
                  </a:lnTo>
                  <a:lnTo>
                    <a:pt x="126" y="9"/>
                  </a:lnTo>
                  <a:lnTo>
                    <a:pt x="143" y="4"/>
                  </a:lnTo>
                  <a:lnTo>
                    <a:pt x="161" y="1"/>
                  </a:lnTo>
                  <a:lnTo>
                    <a:pt x="179" y="0"/>
                  </a:lnTo>
                  <a:close/>
                  <a:moveTo>
                    <a:pt x="179" y="64"/>
                  </a:moveTo>
                  <a:lnTo>
                    <a:pt x="191" y="65"/>
                  </a:lnTo>
                  <a:lnTo>
                    <a:pt x="203" y="67"/>
                  </a:lnTo>
                  <a:lnTo>
                    <a:pt x="214" y="70"/>
                  </a:lnTo>
                  <a:lnTo>
                    <a:pt x="225" y="74"/>
                  </a:lnTo>
                  <a:lnTo>
                    <a:pt x="235" y="79"/>
                  </a:lnTo>
                  <a:lnTo>
                    <a:pt x="245" y="86"/>
                  </a:lnTo>
                  <a:lnTo>
                    <a:pt x="254" y="92"/>
                  </a:lnTo>
                  <a:lnTo>
                    <a:pt x="262" y="100"/>
                  </a:lnTo>
                  <a:lnTo>
                    <a:pt x="270" y="109"/>
                  </a:lnTo>
                  <a:lnTo>
                    <a:pt x="276" y="118"/>
                  </a:lnTo>
                  <a:lnTo>
                    <a:pt x="282" y="128"/>
                  </a:lnTo>
                  <a:lnTo>
                    <a:pt x="287" y="140"/>
                  </a:lnTo>
                  <a:lnTo>
                    <a:pt x="291" y="150"/>
                  </a:lnTo>
                  <a:lnTo>
                    <a:pt x="294" y="163"/>
                  </a:lnTo>
                  <a:lnTo>
                    <a:pt x="296" y="174"/>
                  </a:lnTo>
                  <a:lnTo>
                    <a:pt x="296" y="187"/>
                  </a:lnTo>
                  <a:lnTo>
                    <a:pt x="296" y="199"/>
                  </a:lnTo>
                  <a:lnTo>
                    <a:pt x="294" y="211"/>
                  </a:lnTo>
                  <a:lnTo>
                    <a:pt x="291" y="223"/>
                  </a:lnTo>
                  <a:lnTo>
                    <a:pt x="287" y="235"/>
                  </a:lnTo>
                  <a:lnTo>
                    <a:pt x="282" y="245"/>
                  </a:lnTo>
                  <a:lnTo>
                    <a:pt x="276" y="255"/>
                  </a:lnTo>
                  <a:lnTo>
                    <a:pt x="270" y="264"/>
                  </a:lnTo>
                  <a:lnTo>
                    <a:pt x="262" y="273"/>
                  </a:lnTo>
                  <a:lnTo>
                    <a:pt x="254" y="281"/>
                  </a:lnTo>
                  <a:lnTo>
                    <a:pt x="245" y="288"/>
                  </a:lnTo>
                  <a:lnTo>
                    <a:pt x="235" y="295"/>
                  </a:lnTo>
                  <a:lnTo>
                    <a:pt x="225" y="300"/>
                  </a:lnTo>
                  <a:lnTo>
                    <a:pt x="214" y="304"/>
                  </a:lnTo>
                  <a:lnTo>
                    <a:pt x="203" y="306"/>
                  </a:lnTo>
                  <a:lnTo>
                    <a:pt x="191" y="309"/>
                  </a:lnTo>
                  <a:lnTo>
                    <a:pt x="179" y="309"/>
                  </a:lnTo>
                  <a:lnTo>
                    <a:pt x="167" y="309"/>
                  </a:lnTo>
                  <a:lnTo>
                    <a:pt x="155" y="306"/>
                  </a:lnTo>
                  <a:lnTo>
                    <a:pt x="144" y="304"/>
                  </a:lnTo>
                  <a:lnTo>
                    <a:pt x="134" y="300"/>
                  </a:lnTo>
                  <a:lnTo>
                    <a:pt x="123" y="295"/>
                  </a:lnTo>
                  <a:lnTo>
                    <a:pt x="113" y="288"/>
                  </a:lnTo>
                  <a:lnTo>
                    <a:pt x="104" y="281"/>
                  </a:lnTo>
                  <a:lnTo>
                    <a:pt x="95" y="273"/>
                  </a:lnTo>
                  <a:lnTo>
                    <a:pt x="89" y="264"/>
                  </a:lnTo>
                  <a:lnTo>
                    <a:pt x="81" y="255"/>
                  </a:lnTo>
                  <a:lnTo>
                    <a:pt x="76" y="245"/>
                  </a:lnTo>
                  <a:lnTo>
                    <a:pt x="71" y="235"/>
                  </a:lnTo>
                  <a:lnTo>
                    <a:pt x="67" y="223"/>
                  </a:lnTo>
                  <a:lnTo>
                    <a:pt x="63" y="211"/>
                  </a:lnTo>
                  <a:lnTo>
                    <a:pt x="62" y="199"/>
                  </a:lnTo>
                  <a:lnTo>
                    <a:pt x="62" y="187"/>
                  </a:lnTo>
                  <a:lnTo>
                    <a:pt x="62" y="174"/>
                  </a:lnTo>
                  <a:lnTo>
                    <a:pt x="63" y="163"/>
                  </a:lnTo>
                  <a:lnTo>
                    <a:pt x="67" y="150"/>
                  </a:lnTo>
                  <a:lnTo>
                    <a:pt x="71" y="140"/>
                  </a:lnTo>
                  <a:lnTo>
                    <a:pt x="76" y="128"/>
                  </a:lnTo>
                  <a:lnTo>
                    <a:pt x="81" y="118"/>
                  </a:lnTo>
                  <a:lnTo>
                    <a:pt x="89" y="109"/>
                  </a:lnTo>
                  <a:lnTo>
                    <a:pt x="95" y="100"/>
                  </a:lnTo>
                  <a:lnTo>
                    <a:pt x="104" y="92"/>
                  </a:lnTo>
                  <a:lnTo>
                    <a:pt x="113" y="86"/>
                  </a:lnTo>
                  <a:lnTo>
                    <a:pt x="123" y="79"/>
                  </a:lnTo>
                  <a:lnTo>
                    <a:pt x="134" y="74"/>
                  </a:lnTo>
                  <a:lnTo>
                    <a:pt x="144" y="70"/>
                  </a:lnTo>
                  <a:lnTo>
                    <a:pt x="155" y="67"/>
                  </a:lnTo>
                  <a:lnTo>
                    <a:pt x="167" y="65"/>
                  </a:lnTo>
                  <a:lnTo>
                    <a:pt x="179" y="64"/>
                  </a:lnTo>
                  <a:close/>
                </a:path>
              </a:pathLst>
            </a:custGeom>
            <a:solidFill>
              <a:schemeClr val="accent4"/>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522" name="Freeform 287">
              <a:extLst>
                <a:ext uri="{FF2B5EF4-FFF2-40B4-BE49-F238E27FC236}">
                  <a16:creationId xmlns:a16="http://schemas.microsoft.com/office/drawing/2014/main" id="{B2862A61-B1A2-415A-AA05-25080FE55CDE}"/>
                </a:ext>
              </a:extLst>
            </p:cNvPr>
            <p:cNvSpPr>
              <a:spLocks/>
            </p:cNvSpPr>
            <p:nvPr/>
          </p:nvSpPr>
          <p:spPr bwMode="auto">
            <a:xfrm>
              <a:off x="6067425" y="5005388"/>
              <a:ext cx="57150" cy="60325"/>
            </a:xfrm>
            <a:custGeom>
              <a:avLst/>
              <a:gdLst>
                <a:gd name="T0" fmla="*/ 54 w 109"/>
                <a:gd name="T1" fmla="*/ 0 h 115"/>
                <a:gd name="T2" fmla="*/ 65 w 109"/>
                <a:gd name="T3" fmla="*/ 2 h 115"/>
                <a:gd name="T4" fmla="*/ 75 w 109"/>
                <a:gd name="T5" fmla="*/ 6 h 115"/>
                <a:gd name="T6" fmla="*/ 84 w 109"/>
                <a:gd name="T7" fmla="*/ 11 h 115"/>
                <a:gd name="T8" fmla="*/ 92 w 109"/>
                <a:gd name="T9" fmla="*/ 17 h 115"/>
                <a:gd name="T10" fmla="*/ 100 w 109"/>
                <a:gd name="T11" fmla="*/ 26 h 115"/>
                <a:gd name="T12" fmla="*/ 105 w 109"/>
                <a:gd name="T13" fmla="*/ 36 h 115"/>
                <a:gd name="T14" fmla="*/ 107 w 109"/>
                <a:gd name="T15" fmla="*/ 47 h 115"/>
                <a:gd name="T16" fmla="*/ 109 w 109"/>
                <a:gd name="T17" fmla="*/ 58 h 115"/>
                <a:gd name="T18" fmla="*/ 107 w 109"/>
                <a:gd name="T19" fmla="*/ 70 h 115"/>
                <a:gd name="T20" fmla="*/ 105 w 109"/>
                <a:gd name="T21" fmla="*/ 80 h 115"/>
                <a:gd name="T22" fmla="*/ 100 w 109"/>
                <a:gd name="T23" fmla="*/ 89 h 115"/>
                <a:gd name="T24" fmla="*/ 92 w 109"/>
                <a:gd name="T25" fmla="*/ 98 h 115"/>
                <a:gd name="T26" fmla="*/ 84 w 109"/>
                <a:gd name="T27" fmla="*/ 104 h 115"/>
                <a:gd name="T28" fmla="*/ 75 w 109"/>
                <a:gd name="T29" fmla="*/ 111 h 115"/>
                <a:gd name="T30" fmla="*/ 65 w 109"/>
                <a:gd name="T31" fmla="*/ 113 h 115"/>
                <a:gd name="T32" fmla="*/ 54 w 109"/>
                <a:gd name="T33" fmla="*/ 115 h 115"/>
                <a:gd name="T34" fmla="*/ 43 w 109"/>
                <a:gd name="T35" fmla="*/ 113 h 115"/>
                <a:gd name="T36" fmla="*/ 33 w 109"/>
                <a:gd name="T37" fmla="*/ 111 h 115"/>
                <a:gd name="T38" fmla="*/ 24 w 109"/>
                <a:gd name="T39" fmla="*/ 104 h 115"/>
                <a:gd name="T40" fmla="*/ 15 w 109"/>
                <a:gd name="T41" fmla="*/ 98 h 115"/>
                <a:gd name="T42" fmla="*/ 9 w 109"/>
                <a:gd name="T43" fmla="*/ 89 h 115"/>
                <a:gd name="T44" fmla="*/ 4 w 109"/>
                <a:gd name="T45" fmla="*/ 80 h 115"/>
                <a:gd name="T46" fmla="*/ 1 w 109"/>
                <a:gd name="T47" fmla="*/ 70 h 115"/>
                <a:gd name="T48" fmla="*/ 0 w 109"/>
                <a:gd name="T49" fmla="*/ 58 h 115"/>
                <a:gd name="T50" fmla="*/ 1 w 109"/>
                <a:gd name="T51" fmla="*/ 47 h 115"/>
                <a:gd name="T52" fmla="*/ 4 w 109"/>
                <a:gd name="T53" fmla="*/ 36 h 115"/>
                <a:gd name="T54" fmla="*/ 9 w 109"/>
                <a:gd name="T55" fmla="*/ 26 h 115"/>
                <a:gd name="T56" fmla="*/ 15 w 109"/>
                <a:gd name="T57" fmla="*/ 17 h 115"/>
                <a:gd name="T58" fmla="*/ 24 w 109"/>
                <a:gd name="T59" fmla="*/ 11 h 115"/>
                <a:gd name="T60" fmla="*/ 33 w 109"/>
                <a:gd name="T61" fmla="*/ 6 h 115"/>
                <a:gd name="T62" fmla="*/ 43 w 109"/>
                <a:gd name="T63" fmla="*/ 2 h 115"/>
                <a:gd name="T64" fmla="*/ 54 w 109"/>
                <a:gd name="T65"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9" h="115">
                  <a:moveTo>
                    <a:pt x="54" y="0"/>
                  </a:moveTo>
                  <a:lnTo>
                    <a:pt x="65" y="2"/>
                  </a:lnTo>
                  <a:lnTo>
                    <a:pt x="75" y="6"/>
                  </a:lnTo>
                  <a:lnTo>
                    <a:pt x="84" y="11"/>
                  </a:lnTo>
                  <a:lnTo>
                    <a:pt x="92" y="17"/>
                  </a:lnTo>
                  <a:lnTo>
                    <a:pt x="100" y="26"/>
                  </a:lnTo>
                  <a:lnTo>
                    <a:pt x="105" y="36"/>
                  </a:lnTo>
                  <a:lnTo>
                    <a:pt x="107" y="47"/>
                  </a:lnTo>
                  <a:lnTo>
                    <a:pt x="109" y="58"/>
                  </a:lnTo>
                  <a:lnTo>
                    <a:pt x="107" y="70"/>
                  </a:lnTo>
                  <a:lnTo>
                    <a:pt x="105" y="80"/>
                  </a:lnTo>
                  <a:lnTo>
                    <a:pt x="100" y="89"/>
                  </a:lnTo>
                  <a:lnTo>
                    <a:pt x="92" y="98"/>
                  </a:lnTo>
                  <a:lnTo>
                    <a:pt x="84" y="104"/>
                  </a:lnTo>
                  <a:lnTo>
                    <a:pt x="75" y="111"/>
                  </a:lnTo>
                  <a:lnTo>
                    <a:pt x="65" y="113"/>
                  </a:lnTo>
                  <a:lnTo>
                    <a:pt x="54" y="115"/>
                  </a:lnTo>
                  <a:lnTo>
                    <a:pt x="43" y="113"/>
                  </a:lnTo>
                  <a:lnTo>
                    <a:pt x="33" y="111"/>
                  </a:lnTo>
                  <a:lnTo>
                    <a:pt x="24" y="104"/>
                  </a:lnTo>
                  <a:lnTo>
                    <a:pt x="15" y="98"/>
                  </a:lnTo>
                  <a:lnTo>
                    <a:pt x="9" y="89"/>
                  </a:lnTo>
                  <a:lnTo>
                    <a:pt x="4" y="80"/>
                  </a:lnTo>
                  <a:lnTo>
                    <a:pt x="1" y="70"/>
                  </a:lnTo>
                  <a:lnTo>
                    <a:pt x="0" y="58"/>
                  </a:lnTo>
                  <a:lnTo>
                    <a:pt x="1" y="47"/>
                  </a:lnTo>
                  <a:lnTo>
                    <a:pt x="4" y="36"/>
                  </a:lnTo>
                  <a:lnTo>
                    <a:pt x="9" y="26"/>
                  </a:lnTo>
                  <a:lnTo>
                    <a:pt x="15" y="17"/>
                  </a:lnTo>
                  <a:lnTo>
                    <a:pt x="24" y="11"/>
                  </a:lnTo>
                  <a:lnTo>
                    <a:pt x="33" y="6"/>
                  </a:lnTo>
                  <a:lnTo>
                    <a:pt x="43" y="2"/>
                  </a:lnTo>
                  <a:lnTo>
                    <a:pt x="54" y="0"/>
                  </a:lnTo>
                  <a:close/>
                </a:path>
              </a:pathLst>
            </a:custGeom>
            <a:solidFill>
              <a:schemeClr val="accent4"/>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523" name="Rectangle 288">
              <a:extLst>
                <a:ext uri="{FF2B5EF4-FFF2-40B4-BE49-F238E27FC236}">
                  <a16:creationId xmlns:a16="http://schemas.microsoft.com/office/drawing/2014/main" id="{1923159A-3E32-4F65-A26E-20228802D1AB}"/>
                </a:ext>
              </a:extLst>
            </p:cNvPr>
            <p:cNvSpPr>
              <a:spLocks noChangeArrowheads="1"/>
            </p:cNvSpPr>
            <p:nvPr/>
          </p:nvSpPr>
          <p:spPr bwMode="auto">
            <a:xfrm>
              <a:off x="5908675" y="5360988"/>
              <a:ext cx="144463" cy="23813"/>
            </a:xfrm>
            <a:prstGeom prst="rect">
              <a:avLst/>
            </a:prstGeom>
            <a:solidFill>
              <a:schemeClr val="accent4"/>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524" name="Rectangle 289">
              <a:extLst>
                <a:ext uri="{FF2B5EF4-FFF2-40B4-BE49-F238E27FC236}">
                  <a16:creationId xmlns:a16="http://schemas.microsoft.com/office/drawing/2014/main" id="{4183862B-7767-4F22-8173-6F10E901AE85}"/>
                </a:ext>
              </a:extLst>
            </p:cNvPr>
            <p:cNvSpPr>
              <a:spLocks noChangeArrowheads="1"/>
            </p:cNvSpPr>
            <p:nvPr/>
          </p:nvSpPr>
          <p:spPr bwMode="auto">
            <a:xfrm>
              <a:off x="6137275" y="5360988"/>
              <a:ext cx="144463" cy="23813"/>
            </a:xfrm>
            <a:prstGeom prst="rect">
              <a:avLst/>
            </a:prstGeom>
            <a:solidFill>
              <a:schemeClr val="accent4"/>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grpSp>
      <p:grpSp>
        <p:nvGrpSpPr>
          <p:cNvPr id="525" name="Group 524">
            <a:extLst>
              <a:ext uri="{FF2B5EF4-FFF2-40B4-BE49-F238E27FC236}">
                <a16:creationId xmlns:a16="http://schemas.microsoft.com/office/drawing/2014/main" id="{B2C6C4F2-96CA-4292-AAAA-023B66BB5F04}"/>
              </a:ext>
            </a:extLst>
          </p:cNvPr>
          <p:cNvGrpSpPr/>
          <p:nvPr/>
        </p:nvGrpSpPr>
        <p:grpSpPr>
          <a:xfrm>
            <a:off x="6630904" y="4660078"/>
            <a:ext cx="469311" cy="469946"/>
            <a:chOff x="7086600" y="4859338"/>
            <a:chExt cx="531813" cy="531812"/>
          </a:xfrm>
        </p:grpSpPr>
        <p:sp>
          <p:nvSpPr>
            <p:cNvPr id="526" name="Rectangle 290">
              <a:extLst>
                <a:ext uri="{FF2B5EF4-FFF2-40B4-BE49-F238E27FC236}">
                  <a16:creationId xmlns:a16="http://schemas.microsoft.com/office/drawing/2014/main" id="{0A235A4C-42F1-44A0-A581-534DC8B95BAC}"/>
                </a:ext>
              </a:extLst>
            </p:cNvPr>
            <p:cNvSpPr>
              <a:spLocks noChangeArrowheads="1"/>
            </p:cNvSpPr>
            <p:nvPr/>
          </p:nvSpPr>
          <p:spPr bwMode="auto">
            <a:xfrm>
              <a:off x="7172325" y="4962525"/>
              <a:ext cx="407988" cy="263525"/>
            </a:xfrm>
            <a:prstGeom prst="rect">
              <a:avLst/>
            </a:prstGeom>
            <a:solidFill>
              <a:schemeClr val="accent2"/>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527" name="Rectangle 291">
              <a:extLst>
                <a:ext uri="{FF2B5EF4-FFF2-40B4-BE49-F238E27FC236}">
                  <a16:creationId xmlns:a16="http://schemas.microsoft.com/office/drawing/2014/main" id="{21FAD105-44F5-4B25-8F17-BA6E9716709A}"/>
                </a:ext>
              </a:extLst>
            </p:cNvPr>
            <p:cNvSpPr>
              <a:spLocks noChangeArrowheads="1"/>
            </p:cNvSpPr>
            <p:nvPr/>
          </p:nvSpPr>
          <p:spPr bwMode="auto">
            <a:xfrm>
              <a:off x="7150100" y="4883150"/>
              <a:ext cx="25400" cy="39688"/>
            </a:xfrm>
            <a:prstGeom prst="rect">
              <a:avLst/>
            </a:prstGeom>
            <a:solidFill>
              <a:schemeClr val="bg1"/>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528" name="Rectangle 292">
              <a:extLst>
                <a:ext uri="{FF2B5EF4-FFF2-40B4-BE49-F238E27FC236}">
                  <a16:creationId xmlns:a16="http://schemas.microsoft.com/office/drawing/2014/main" id="{8E898E7E-DEA8-4C3E-BBA7-93B628895839}"/>
                </a:ext>
              </a:extLst>
            </p:cNvPr>
            <p:cNvSpPr>
              <a:spLocks noChangeArrowheads="1"/>
            </p:cNvSpPr>
            <p:nvPr/>
          </p:nvSpPr>
          <p:spPr bwMode="auto">
            <a:xfrm>
              <a:off x="7188200" y="4883150"/>
              <a:ext cx="12700" cy="39688"/>
            </a:xfrm>
            <a:prstGeom prst="rect">
              <a:avLst/>
            </a:prstGeom>
            <a:solidFill>
              <a:schemeClr val="bg1"/>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529" name="Rectangle 293">
              <a:extLst>
                <a:ext uri="{FF2B5EF4-FFF2-40B4-BE49-F238E27FC236}">
                  <a16:creationId xmlns:a16="http://schemas.microsoft.com/office/drawing/2014/main" id="{B92E8857-EACD-4BC7-9EA0-59D48B917D5B}"/>
                </a:ext>
              </a:extLst>
            </p:cNvPr>
            <p:cNvSpPr>
              <a:spLocks noChangeArrowheads="1"/>
            </p:cNvSpPr>
            <p:nvPr/>
          </p:nvSpPr>
          <p:spPr bwMode="auto">
            <a:xfrm>
              <a:off x="7229475" y="4883150"/>
              <a:ext cx="15875" cy="39688"/>
            </a:xfrm>
            <a:prstGeom prst="rect">
              <a:avLst/>
            </a:prstGeom>
            <a:solidFill>
              <a:schemeClr val="bg1"/>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530" name="Freeform 294">
              <a:extLst>
                <a:ext uri="{FF2B5EF4-FFF2-40B4-BE49-F238E27FC236}">
                  <a16:creationId xmlns:a16="http://schemas.microsoft.com/office/drawing/2014/main" id="{672B8DD5-108C-48BE-99D1-04BD5B419F66}"/>
                </a:ext>
              </a:extLst>
            </p:cNvPr>
            <p:cNvSpPr>
              <a:spLocks noEditPoints="1"/>
            </p:cNvSpPr>
            <p:nvPr/>
          </p:nvSpPr>
          <p:spPr bwMode="auto">
            <a:xfrm>
              <a:off x="7127875" y="4943475"/>
              <a:ext cx="474663" cy="336550"/>
            </a:xfrm>
            <a:custGeom>
              <a:avLst/>
              <a:gdLst>
                <a:gd name="T0" fmla="*/ 0 w 899"/>
                <a:gd name="T1" fmla="*/ 579 h 636"/>
                <a:gd name="T2" fmla="*/ 50 w 899"/>
                <a:gd name="T3" fmla="*/ 579 h 636"/>
                <a:gd name="T4" fmla="*/ 50 w 899"/>
                <a:gd name="T5" fmla="*/ 18 h 636"/>
                <a:gd name="T6" fmla="*/ 50 w 899"/>
                <a:gd name="T7" fmla="*/ 0 h 636"/>
                <a:gd name="T8" fmla="*/ 66 w 899"/>
                <a:gd name="T9" fmla="*/ 0 h 636"/>
                <a:gd name="T10" fmla="*/ 879 w 899"/>
                <a:gd name="T11" fmla="*/ 0 h 636"/>
                <a:gd name="T12" fmla="*/ 895 w 899"/>
                <a:gd name="T13" fmla="*/ 0 h 636"/>
                <a:gd name="T14" fmla="*/ 895 w 899"/>
                <a:gd name="T15" fmla="*/ 18 h 636"/>
                <a:gd name="T16" fmla="*/ 895 w 899"/>
                <a:gd name="T17" fmla="*/ 579 h 636"/>
                <a:gd name="T18" fmla="*/ 899 w 899"/>
                <a:gd name="T19" fmla="*/ 579 h 636"/>
                <a:gd name="T20" fmla="*/ 899 w 899"/>
                <a:gd name="T21" fmla="*/ 636 h 636"/>
                <a:gd name="T22" fmla="*/ 0 w 899"/>
                <a:gd name="T23" fmla="*/ 636 h 636"/>
                <a:gd name="T24" fmla="*/ 0 w 899"/>
                <a:gd name="T25" fmla="*/ 579 h 636"/>
                <a:gd name="T26" fmla="*/ 84 w 899"/>
                <a:gd name="T27" fmla="*/ 579 h 636"/>
                <a:gd name="T28" fmla="*/ 861 w 899"/>
                <a:gd name="T29" fmla="*/ 579 h 636"/>
                <a:gd name="T30" fmla="*/ 861 w 899"/>
                <a:gd name="T31" fmla="*/ 35 h 636"/>
                <a:gd name="T32" fmla="*/ 84 w 899"/>
                <a:gd name="T33" fmla="*/ 35 h 636"/>
                <a:gd name="T34" fmla="*/ 84 w 899"/>
                <a:gd name="T35" fmla="*/ 579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99" h="636">
                  <a:moveTo>
                    <a:pt x="0" y="579"/>
                  </a:moveTo>
                  <a:lnTo>
                    <a:pt x="50" y="579"/>
                  </a:lnTo>
                  <a:lnTo>
                    <a:pt x="50" y="18"/>
                  </a:lnTo>
                  <a:lnTo>
                    <a:pt x="50" y="0"/>
                  </a:lnTo>
                  <a:lnTo>
                    <a:pt x="66" y="0"/>
                  </a:lnTo>
                  <a:lnTo>
                    <a:pt x="879" y="0"/>
                  </a:lnTo>
                  <a:lnTo>
                    <a:pt x="895" y="0"/>
                  </a:lnTo>
                  <a:lnTo>
                    <a:pt x="895" y="18"/>
                  </a:lnTo>
                  <a:lnTo>
                    <a:pt x="895" y="579"/>
                  </a:lnTo>
                  <a:lnTo>
                    <a:pt x="899" y="579"/>
                  </a:lnTo>
                  <a:lnTo>
                    <a:pt x="899" y="636"/>
                  </a:lnTo>
                  <a:lnTo>
                    <a:pt x="0" y="636"/>
                  </a:lnTo>
                  <a:lnTo>
                    <a:pt x="0" y="579"/>
                  </a:lnTo>
                  <a:close/>
                  <a:moveTo>
                    <a:pt x="84" y="579"/>
                  </a:moveTo>
                  <a:lnTo>
                    <a:pt x="861" y="579"/>
                  </a:lnTo>
                  <a:lnTo>
                    <a:pt x="861" y="35"/>
                  </a:lnTo>
                  <a:lnTo>
                    <a:pt x="84" y="35"/>
                  </a:lnTo>
                  <a:lnTo>
                    <a:pt x="84" y="579"/>
                  </a:lnTo>
                  <a:close/>
                </a:path>
              </a:pathLst>
            </a:custGeom>
            <a:solidFill>
              <a:schemeClr val="accent4"/>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531" name="Freeform 295">
              <a:extLst>
                <a:ext uri="{FF2B5EF4-FFF2-40B4-BE49-F238E27FC236}">
                  <a16:creationId xmlns:a16="http://schemas.microsoft.com/office/drawing/2014/main" id="{4EF13C72-6CEC-44AF-ABF5-2A932C3EAA61}"/>
                </a:ext>
              </a:extLst>
            </p:cNvPr>
            <p:cNvSpPr>
              <a:spLocks/>
            </p:cNvSpPr>
            <p:nvPr/>
          </p:nvSpPr>
          <p:spPr bwMode="auto">
            <a:xfrm>
              <a:off x="7092950" y="4859338"/>
              <a:ext cx="511175" cy="403225"/>
            </a:xfrm>
            <a:custGeom>
              <a:avLst/>
              <a:gdLst>
                <a:gd name="T0" fmla="*/ 35 w 968"/>
                <a:gd name="T1" fmla="*/ 762 h 762"/>
                <a:gd name="T2" fmla="*/ 35 w 968"/>
                <a:gd name="T3" fmla="*/ 34 h 762"/>
                <a:gd name="T4" fmla="*/ 345 w 968"/>
                <a:gd name="T5" fmla="*/ 34 h 762"/>
                <a:gd name="T6" fmla="*/ 404 w 968"/>
                <a:gd name="T7" fmla="*/ 103 h 762"/>
                <a:gd name="T8" fmla="*/ 409 w 968"/>
                <a:gd name="T9" fmla="*/ 110 h 762"/>
                <a:gd name="T10" fmla="*/ 417 w 968"/>
                <a:gd name="T11" fmla="*/ 110 h 762"/>
                <a:gd name="T12" fmla="*/ 933 w 968"/>
                <a:gd name="T13" fmla="*/ 110 h 762"/>
                <a:gd name="T14" fmla="*/ 933 w 968"/>
                <a:gd name="T15" fmla="*/ 161 h 762"/>
                <a:gd name="T16" fmla="*/ 945 w 968"/>
                <a:gd name="T17" fmla="*/ 161 h 762"/>
                <a:gd name="T18" fmla="*/ 961 w 968"/>
                <a:gd name="T19" fmla="*/ 161 h 762"/>
                <a:gd name="T20" fmla="*/ 961 w 968"/>
                <a:gd name="T21" fmla="*/ 171 h 762"/>
                <a:gd name="T22" fmla="*/ 968 w 968"/>
                <a:gd name="T23" fmla="*/ 171 h 762"/>
                <a:gd name="T24" fmla="*/ 968 w 968"/>
                <a:gd name="T25" fmla="*/ 92 h 762"/>
                <a:gd name="T26" fmla="*/ 968 w 968"/>
                <a:gd name="T27" fmla="*/ 75 h 762"/>
                <a:gd name="T28" fmla="*/ 950 w 968"/>
                <a:gd name="T29" fmla="*/ 75 h 762"/>
                <a:gd name="T30" fmla="*/ 426 w 968"/>
                <a:gd name="T31" fmla="*/ 75 h 762"/>
                <a:gd name="T32" fmla="*/ 365 w 968"/>
                <a:gd name="T33" fmla="*/ 6 h 762"/>
                <a:gd name="T34" fmla="*/ 360 w 968"/>
                <a:gd name="T35" fmla="*/ 0 h 762"/>
                <a:gd name="T36" fmla="*/ 353 w 968"/>
                <a:gd name="T37" fmla="*/ 0 h 762"/>
                <a:gd name="T38" fmla="*/ 18 w 968"/>
                <a:gd name="T39" fmla="*/ 0 h 762"/>
                <a:gd name="T40" fmla="*/ 0 w 968"/>
                <a:gd name="T41" fmla="*/ 0 h 762"/>
                <a:gd name="T42" fmla="*/ 0 w 968"/>
                <a:gd name="T43" fmla="*/ 16 h 762"/>
                <a:gd name="T44" fmla="*/ 0 w 968"/>
                <a:gd name="T45" fmla="*/ 762 h 762"/>
                <a:gd name="T46" fmla="*/ 35 w 968"/>
                <a:gd name="T47" fmla="*/ 762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68" h="762">
                  <a:moveTo>
                    <a:pt x="35" y="762"/>
                  </a:moveTo>
                  <a:lnTo>
                    <a:pt x="35" y="34"/>
                  </a:lnTo>
                  <a:lnTo>
                    <a:pt x="345" y="34"/>
                  </a:lnTo>
                  <a:lnTo>
                    <a:pt x="404" y="103"/>
                  </a:lnTo>
                  <a:lnTo>
                    <a:pt x="409" y="110"/>
                  </a:lnTo>
                  <a:lnTo>
                    <a:pt x="417" y="110"/>
                  </a:lnTo>
                  <a:lnTo>
                    <a:pt x="933" y="110"/>
                  </a:lnTo>
                  <a:lnTo>
                    <a:pt x="933" y="161"/>
                  </a:lnTo>
                  <a:lnTo>
                    <a:pt x="945" y="161"/>
                  </a:lnTo>
                  <a:lnTo>
                    <a:pt x="961" y="161"/>
                  </a:lnTo>
                  <a:lnTo>
                    <a:pt x="961" y="171"/>
                  </a:lnTo>
                  <a:lnTo>
                    <a:pt x="968" y="171"/>
                  </a:lnTo>
                  <a:lnTo>
                    <a:pt x="968" y="92"/>
                  </a:lnTo>
                  <a:lnTo>
                    <a:pt x="968" y="75"/>
                  </a:lnTo>
                  <a:lnTo>
                    <a:pt x="950" y="75"/>
                  </a:lnTo>
                  <a:lnTo>
                    <a:pt x="426" y="75"/>
                  </a:lnTo>
                  <a:lnTo>
                    <a:pt x="365" y="6"/>
                  </a:lnTo>
                  <a:lnTo>
                    <a:pt x="360" y="0"/>
                  </a:lnTo>
                  <a:lnTo>
                    <a:pt x="353" y="0"/>
                  </a:lnTo>
                  <a:lnTo>
                    <a:pt x="18" y="0"/>
                  </a:lnTo>
                  <a:lnTo>
                    <a:pt x="0" y="0"/>
                  </a:lnTo>
                  <a:lnTo>
                    <a:pt x="0" y="16"/>
                  </a:lnTo>
                  <a:lnTo>
                    <a:pt x="0" y="762"/>
                  </a:lnTo>
                  <a:lnTo>
                    <a:pt x="35" y="762"/>
                  </a:lnTo>
                  <a:close/>
                </a:path>
              </a:pathLst>
            </a:custGeom>
            <a:solidFill>
              <a:schemeClr val="accent4"/>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532" name="Freeform 296">
              <a:extLst>
                <a:ext uri="{FF2B5EF4-FFF2-40B4-BE49-F238E27FC236}">
                  <a16:creationId xmlns:a16="http://schemas.microsoft.com/office/drawing/2014/main" id="{0F1D8CDF-917B-467C-AD3E-7775925238A0}"/>
                </a:ext>
              </a:extLst>
            </p:cNvPr>
            <p:cNvSpPr>
              <a:spLocks/>
            </p:cNvSpPr>
            <p:nvPr/>
          </p:nvSpPr>
          <p:spPr bwMode="auto">
            <a:xfrm>
              <a:off x="7086600" y="5280025"/>
              <a:ext cx="531813" cy="111125"/>
            </a:xfrm>
            <a:custGeom>
              <a:avLst/>
              <a:gdLst>
                <a:gd name="T0" fmla="*/ 0 w 1004"/>
                <a:gd name="T1" fmla="*/ 102 h 209"/>
                <a:gd name="T2" fmla="*/ 438 w 1004"/>
                <a:gd name="T3" fmla="*/ 102 h 209"/>
                <a:gd name="T4" fmla="*/ 444 w 1004"/>
                <a:gd name="T5" fmla="*/ 93 h 209"/>
                <a:gd name="T6" fmla="*/ 452 w 1004"/>
                <a:gd name="T7" fmla="*/ 84 h 209"/>
                <a:gd name="T8" fmla="*/ 461 w 1004"/>
                <a:gd name="T9" fmla="*/ 78 h 209"/>
                <a:gd name="T10" fmla="*/ 471 w 1004"/>
                <a:gd name="T11" fmla="*/ 72 h 209"/>
                <a:gd name="T12" fmla="*/ 471 w 1004"/>
                <a:gd name="T13" fmla="*/ 0 h 209"/>
                <a:gd name="T14" fmla="*/ 533 w 1004"/>
                <a:gd name="T15" fmla="*/ 0 h 209"/>
                <a:gd name="T16" fmla="*/ 533 w 1004"/>
                <a:gd name="T17" fmla="*/ 72 h 209"/>
                <a:gd name="T18" fmla="*/ 542 w 1004"/>
                <a:gd name="T19" fmla="*/ 78 h 209"/>
                <a:gd name="T20" fmla="*/ 551 w 1004"/>
                <a:gd name="T21" fmla="*/ 84 h 209"/>
                <a:gd name="T22" fmla="*/ 558 w 1004"/>
                <a:gd name="T23" fmla="*/ 93 h 209"/>
                <a:gd name="T24" fmla="*/ 565 w 1004"/>
                <a:gd name="T25" fmla="*/ 102 h 209"/>
                <a:gd name="T26" fmla="*/ 1004 w 1004"/>
                <a:gd name="T27" fmla="*/ 102 h 209"/>
                <a:gd name="T28" fmla="*/ 1004 w 1004"/>
                <a:gd name="T29" fmla="*/ 172 h 209"/>
                <a:gd name="T30" fmla="*/ 565 w 1004"/>
                <a:gd name="T31" fmla="*/ 172 h 209"/>
                <a:gd name="T32" fmla="*/ 560 w 1004"/>
                <a:gd name="T33" fmla="*/ 179 h 209"/>
                <a:gd name="T34" fmla="*/ 553 w 1004"/>
                <a:gd name="T35" fmla="*/ 187 h 209"/>
                <a:gd name="T36" fmla="*/ 547 w 1004"/>
                <a:gd name="T37" fmla="*/ 193 h 209"/>
                <a:gd name="T38" fmla="*/ 539 w 1004"/>
                <a:gd name="T39" fmla="*/ 198 h 209"/>
                <a:gd name="T40" fmla="*/ 530 w 1004"/>
                <a:gd name="T41" fmla="*/ 204 h 209"/>
                <a:gd name="T42" fmla="*/ 521 w 1004"/>
                <a:gd name="T43" fmla="*/ 206 h 209"/>
                <a:gd name="T44" fmla="*/ 512 w 1004"/>
                <a:gd name="T45" fmla="*/ 209 h 209"/>
                <a:gd name="T46" fmla="*/ 502 w 1004"/>
                <a:gd name="T47" fmla="*/ 209 h 209"/>
                <a:gd name="T48" fmla="*/ 492 w 1004"/>
                <a:gd name="T49" fmla="*/ 209 h 209"/>
                <a:gd name="T50" fmla="*/ 481 w 1004"/>
                <a:gd name="T51" fmla="*/ 206 h 209"/>
                <a:gd name="T52" fmla="*/ 472 w 1004"/>
                <a:gd name="T53" fmla="*/ 204 h 209"/>
                <a:gd name="T54" fmla="*/ 464 w 1004"/>
                <a:gd name="T55" fmla="*/ 198 h 209"/>
                <a:gd name="T56" fmla="*/ 456 w 1004"/>
                <a:gd name="T57" fmla="*/ 193 h 209"/>
                <a:gd name="T58" fmla="*/ 449 w 1004"/>
                <a:gd name="T59" fmla="*/ 187 h 209"/>
                <a:gd name="T60" fmla="*/ 443 w 1004"/>
                <a:gd name="T61" fmla="*/ 179 h 209"/>
                <a:gd name="T62" fmla="*/ 438 w 1004"/>
                <a:gd name="T63" fmla="*/ 172 h 209"/>
                <a:gd name="T64" fmla="*/ 0 w 1004"/>
                <a:gd name="T65" fmla="*/ 172 h 209"/>
                <a:gd name="T66" fmla="*/ 0 w 1004"/>
                <a:gd name="T67" fmla="*/ 102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04" h="209">
                  <a:moveTo>
                    <a:pt x="0" y="102"/>
                  </a:moveTo>
                  <a:lnTo>
                    <a:pt x="438" y="102"/>
                  </a:lnTo>
                  <a:lnTo>
                    <a:pt x="444" y="93"/>
                  </a:lnTo>
                  <a:lnTo>
                    <a:pt x="452" y="84"/>
                  </a:lnTo>
                  <a:lnTo>
                    <a:pt x="461" y="78"/>
                  </a:lnTo>
                  <a:lnTo>
                    <a:pt x="471" y="72"/>
                  </a:lnTo>
                  <a:lnTo>
                    <a:pt x="471" y="0"/>
                  </a:lnTo>
                  <a:lnTo>
                    <a:pt x="533" y="0"/>
                  </a:lnTo>
                  <a:lnTo>
                    <a:pt x="533" y="72"/>
                  </a:lnTo>
                  <a:lnTo>
                    <a:pt x="542" y="78"/>
                  </a:lnTo>
                  <a:lnTo>
                    <a:pt x="551" y="84"/>
                  </a:lnTo>
                  <a:lnTo>
                    <a:pt x="558" y="93"/>
                  </a:lnTo>
                  <a:lnTo>
                    <a:pt x="565" y="102"/>
                  </a:lnTo>
                  <a:lnTo>
                    <a:pt x="1004" y="102"/>
                  </a:lnTo>
                  <a:lnTo>
                    <a:pt x="1004" y="172"/>
                  </a:lnTo>
                  <a:lnTo>
                    <a:pt x="565" y="172"/>
                  </a:lnTo>
                  <a:lnTo>
                    <a:pt x="560" y="179"/>
                  </a:lnTo>
                  <a:lnTo>
                    <a:pt x="553" y="187"/>
                  </a:lnTo>
                  <a:lnTo>
                    <a:pt x="547" y="193"/>
                  </a:lnTo>
                  <a:lnTo>
                    <a:pt x="539" y="198"/>
                  </a:lnTo>
                  <a:lnTo>
                    <a:pt x="530" y="204"/>
                  </a:lnTo>
                  <a:lnTo>
                    <a:pt x="521" y="206"/>
                  </a:lnTo>
                  <a:lnTo>
                    <a:pt x="512" y="209"/>
                  </a:lnTo>
                  <a:lnTo>
                    <a:pt x="502" y="209"/>
                  </a:lnTo>
                  <a:lnTo>
                    <a:pt x="492" y="209"/>
                  </a:lnTo>
                  <a:lnTo>
                    <a:pt x="481" y="206"/>
                  </a:lnTo>
                  <a:lnTo>
                    <a:pt x="472" y="204"/>
                  </a:lnTo>
                  <a:lnTo>
                    <a:pt x="464" y="198"/>
                  </a:lnTo>
                  <a:lnTo>
                    <a:pt x="456" y="193"/>
                  </a:lnTo>
                  <a:lnTo>
                    <a:pt x="449" y="187"/>
                  </a:lnTo>
                  <a:lnTo>
                    <a:pt x="443" y="179"/>
                  </a:lnTo>
                  <a:lnTo>
                    <a:pt x="438" y="172"/>
                  </a:lnTo>
                  <a:lnTo>
                    <a:pt x="0" y="172"/>
                  </a:lnTo>
                  <a:lnTo>
                    <a:pt x="0" y="102"/>
                  </a:lnTo>
                  <a:close/>
                </a:path>
              </a:pathLst>
            </a:custGeom>
            <a:solidFill>
              <a:schemeClr val="accent4"/>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533" name="Rectangle 297">
              <a:extLst>
                <a:ext uri="{FF2B5EF4-FFF2-40B4-BE49-F238E27FC236}">
                  <a16:creationId xmlns:a16="http://schemas.microsoft.com/office/drawing/2014/main" id="{393DE873-3443-445C-9CB4-48C6257A5E2C}"/>
                </a:ext>
              </a:extLst>
            </p:cNvPr>
            <p:cNvSpPr>
              <a:spLocks noChangeArrowheads="1"/>
            </p:cNvSpPr>
            <p:nvPr/>
          </p:nvSpPr>
          <p:spPr bwMode="auto">
            <a:xfrm>
              <a:off x="7464425" y="4984750"/>
              <a:ext cx="95250" cy="12700"/>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534" name="Rectangle 298">
              <a:extLst>
                <a:ext uri="{FF2B5EF4-FFF2-40B4-BE49-F238E27FC236}">
                  <a16:creationId xmlns:a16="http://schemas.microsoft.com/office/drawing/2014/main" id="{68F62B5E-C2CA-4641-921F-829BC4071108}"/>
                </a:ext>
              </a:extLst>
            </p:cNvPr>
            <p:cNvSpPr>
              <a:spLocks noChangeArrowheads="1"/>
            </p:cNvSpPr>
            <p:nvPr/>
          </p:nvSpPr>
          <p:spPr bwMode="auto">
            <a:xfrm>
              <a:off x="7464425" y="5008563"/>
              <a:ext cx="65088" cy="23813"/>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grpSp>
      <p:cxnSp>
        <p:nvCxnSpPr>
          <p:cNvPr id="535" name="Straight Connector 534">
            <a:extLst>
              <a:ext uri="{FF2B5EF4-FFF2-40B4-BE49-F238E27FC236}">
                <a16:creationId xmlns:a16="http://schemas.microsoft.com/office/drawing/2014/main" id="{46E32B82-DDAD-467F-BF7A-DAD8007D9438}"/>
              </a:ext>
            </a:extLst>
          </p:cNvPr>
          <p:cNvCxnSpPr/>
          <p:nvPr/>
        </p:nvCxnSpPr>
        <p:spPr>
          <a:xfrm>
            <a:off x="4295199" y="4616434"/>
            <a:ext cx="890421" cy="121837"/>
          </a:xfrm>
          <a:prstGeom prst="line">
            <a:avLst/>
          </a:prstGeom>
          <a:ln w="25400">
            <a:gradFill flip="none" rotWithShape="1">
              <a:gsLst>
                <a:gs pos="14000">
                  <a:srgbClr val="0F3857"/>
                </a:gs>
                <a:gs pos="70000">
                  <a:schemeClr val="accent4"/>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536" name="Straight Connector 535">
            <a:extLst>
              <a:ext uri="{FF2B5EF4-FFF2-40B4-BE49-F238E27FC236}">
                <a16:creationId xmlns:a16="http://schemas.microsoft.com/office/drawing/2014/main" id="{374CB29C-D917-4D85-8985-8F242C9CF781}"/>
              </a:ext>
            </a:extLst>
          </p:cNvPr>
          <p:cNvCxnSpPr/>
          <p:nvPr/>
        </p:nvCxnSpPr>
        <p:spPr>
          <a:xfrm>
            <a:off x="7221964" y="4547556"/>
            <a:ext cx="133470" cy="121837"/>
          </a:xfrm>
          <a:prstGeom prst="line">
            <a:avLst/>
          </a:prstGeom>
          <a:ln w="25400">
            <a:gradFill flip="none" rotWithShape="1">
              <a:gsLst>
                <a:gs pos="14000">
                  <a:srgbClr val="0F3857"/>
                </a:gs>
                <a:gs pos="70000">
                  <a:schemeClr val="accent4"/>
                </a:gs>
              </a:gsLst>
              <a:lin ang="16200000" scaled="1"/>
              <a:tileRect/>
            </a:gradFill>
          </a:ln>
        </p:spPr>
        <p:style>
          <a:lnRef idx="1">
            <a:schemeClr val="accent1"/>
          </a:lnRef>
          <a:fillRef idx="0">
            <a:schemeClr val="accent1"/>
          </a:fillRef>
          <a:effectRef idx="0">
            <a:schemeClr val="accent1"/>
          </a:effectRef>
          <a:fontRef idx="minor">
            <a:schemeClr val="tx1"/>
          </a:fontRef>
        </p:style>
      </p:cxnSp>
      <p:grpSp>
        <p:nvGrpSpPr>
          <p:cNvPr id="537" name="Group 536">
            <a:extLst>
              <a:ext uri="{FF2B5EF4-FFF2-40B4-BE49-F238E27FC236}">
                <a16:creationId xmlns:a16="http://schemas.microsoft.com/office/drawing/2014/main" id="{42041703-529F-42D8-A5DC-6AFF41FD4C35}"/>
              </a:ext>
            </a:extLst>
          </p:cNvPr>
          <p:cNvGrpSpPr/>
          <p:nvPr/>
        </p:nvGrpSpPr>
        <p:grpSpPr>
          <a:xfrm flipV="1">
            <a:off x="4350822" y="1343809"/>
            <a:ext cx="3549738" cy="944843"/>
            <a:chOff x="4271116" y="4665243"/>
            <a:chExt cx="4022485" cy="932505"/>
          </a:xfrm>
        </p:grpSpPr>
        <p:cxnSp>
          <p:nvCxnSpPr>
            <p:cNvPr id="538" name="Straight Connector 537">
              <a:extLst>
                <a:ext uri="{FF2B5EF4-FFF2-40B4-BE49-F238E27FC236}">
                  <a16:creationId xmlns:a16="http://schemas.microsoft.com/office/drawing/2014/main" id="{EFCEE098-8E45-455D-A2CC-16F3E820F0C2}"/>
                </a:ext>
              </a:extLst>
            </p:cNvPr>
            <p:cNvCxnSpPr/>
            <p:nvPr/>
          </p:nvCxnSpPr>
          <p:spPr>
            <a:xfrm flipV="1">
              <a:off x="4271116" y="4886942"/>
              <a:ext cx="1009005" cy="710806"/>
            </a:xfrm>
            <a:prstGeom prst="line">
              <a:avLst/>
            </a:prstGeom>
            <a:ln w="25400">
              <a:gradFill flip="none" rotWithShape="1">
                <a:gsLst>
                  <a:gs pos="14000">
                    <a:srgbClr val="0F3857"/>
                  </a:gs>
                  <a:gs pos="70000">
                    <a:schemeClr val="accent4"/>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539" name="Straight Connector 538">
              <a:extLst>
                <a:ext uri="{FF2B5EF4-FFF2-40B4-BE49-F238E27FC236}">
                  <a16:creationId xmlns:a16="http://schemas.microsoft.com/office/drawing/2014/main" id="{CF825219-B98E-4082-B36B-DBED0A0060AE}"/>
                </a:ext>
              </a:extLst>
            </p:cNvPr>
            <p:cNvCxnSpPr/>
            <p:nvPr/>
          </p:nvCxnSpPr>
          <p:spPr>
            <a:xfrm flipH="1" flipV="1">
              <a:off x="7284596" y="4665243"/>
              <a:ext cx="1009005" cy="710806"/>
            </a:xfrm>
            <a:prstGeom prst="line">
              <a:avLst/>
            </a:prstGeom>
            <a:ln w="25400">
              <a:gradFill flip="none" rotWithShape="1">
                <a:gsLst>
                  <a:gs pos="14000">
                    <a:srgbClr val="0F3857"/>
                  </a:gs>
                  <a:gs pos="70000">
                    <a:schemeClr val="accent4"/>
                  </a:gs>
                </a:gsLst>
                <a:lin ang="16200000" scaled="1"/>
                <a:tileRect/>
              </a:gradFill>
            </a:ln>
          </p:spPr>
          <p:style>
            <a:lnRef idx="1">
              <a:schemeClr val="accent1"/>
            </a:lnRef>
            <a:fillRef idx="0">
              <a:schemeClr val="accent1"/>
            </a:fillRef>
            <a:effectRef idx="0">
              <a:schemeClr val="accent1"/>
            </a:effectRef>
            <a:fontRef idx="minor">
              <a:schemeClr val="tx1"/>
            </a:fontRef>
          </p:style>
        </p:cxnSp>
      </p:grpSp>
      <p:sp>
        <p:nvSpPr>
          <p:cNvPr id="540" name="TextBox 539">
            <a:extLst>
              <a:ext uri="{FF2B5EF4-FFF2-40B4-BE49-F238E27FC236}">
                <a16:creationId xmlns:a16="http://schemas.microsoft.com/office/drawing/2014/main" id="{B1ED45BE-C382-49C4-978B-179CFB6CB6FA}"/>
              </a:ext>
            </a:extLst>
          </p:cNvPr>
          <p:cNvSpPr txBox="1"/>
          <p:nvPr/>
        </p:nvSpPr>
        <p:spPr>
          <a:xfrm>
            <a:off x="4486033" y="1100116"/>
            <a:ext cx="2968318" cy="369332"/>
          </a:xfrm>
          <a:prstGeom prst="rect">
            <a:avLst/>
          </a:prstGeom>
          <a:noFill/>
        </p:spPr>
        <p:txBody>
          <a:bodyPr wrap="square" rtlCol="0">
            <a:spAutoFit/>
          </a:bodyPr>
          <a:lstStyle/>
          <a:p>
            <a:pPr algn="ctr" defTabSz="914484"/>
            <a:r>
              <a:rPr lang="en-US" kern="0" dirty="0">
                <a:solidFill>
                  <a:prstClr val="white"/>
                </a:solidFill>
                <a:latin typeface="Arial" pitchFamily="34" charset="0"/>
                <a:cs typeface="Arial" pitchFamily="34" charset="0"/>
              </a:rPr>
              <a:t>Sustainability</a:t>
            </a:r>
          </a:p>
        </p:txBody>
      </p:sp>
      <p:sp>
        <p:nvSpPr>
          <p:cNvPr id="541" name="TextBox 540">
            <a:extLst>
              <a:ext uri="{FF2B5EF4-FFF2-40B4-BE49-F238E27FC236}">
                <a16:creationId xmlns:a16="http://schemas.microsoft.com/office/drawing/2014/main" id="{A66ADE90-350A-4007-9700-90FC7DCA85D9}"/>
              </a:ext>
            </a:extLst>
          </p:cNvPr>
          <p:cNvSpPr txBox="1"/>
          <p:nvPr/>
        </p:nvSpPr>
        <p:spPr>
          <a:xfrm>
            <a:off x="4815227" y="2263315"/>
            <a:ext cx="2234350" cy="1569660"/>
          </a:xfrm>
          <a:prstGeom prst="rect">
            <a:avLst/>
          </a:prstGeom>
          <a:noFill/>
        </p:spPr>
        <p:txBody>
          <a:bodyPr wrap="square" rtlCol="0">
            <a:spAutoFit/>
          </a:bodyPr>
          <a:lstStyle/>
          <a:p>
            <a:pPr algn="ctr" defTabSz="914484"/>
            <a:r>
              <a:rPr lang="en-US" sz="1600" kern="0" dirty="0">
                <a:solidFill>
                  <a:prstClr val="white"/>
                </a:solidFill>
                <a:latin typeface="Arial" pitchFamily="34" charset="0"/>
                <a:cs typeface="Arial" pitchFamily="34" charset="0"/>
              </a:rPr>
              <a:t>Anchor</a:t>
            </a:r>
          </a:p>
          <a:p>
            <a:pPr algn="ctr" defTabSz="914484"/>
            <a:r>
              <a:rPr lang="en-US" sz="1600" kern="0" dirty="0">
                <a:solidFill>
                  <a:prstClr val="white"/>
                </a:solidFill>
                <a:latin typeface="Arial" pitchFamily="34" charset="0"/>
                <a:cs typeface="Arial" pitchFamily="34" charset="0"/>
              </a:rPr>
              <a:t>and embed the change once it is implemented and is determined to be effective</a:t>
            </a:r>
          </a:p>
        </p:txBody>
      </p:sp>
      <p:sp>
        <p:nvSpPr>
          <p:cNvPr id="542" name="Rounded Rectangle 358">
            <a:extLst>
              <a:ext uri="{FF2B5EF4-FFF2-40B4-BE49-F238E27FC236}">
                <a16:creationId xmlns:a16="http://schemas.microsoft.com/office/drawing/2014/main" id="{14FC83C0-271E-424F-81DF-6E8AE88FFDD5}"/>
              </a:ext>
            </a:extLst>
          </p:cNvPr>
          <p:cNvSpPr/>
          <p:nvPr/>
        </p:nvSpPr>
        <p:spPr>
          <a:xfrm>
            <a:off x="1091424" y="812801"/>
            <a:ext cx="2206684" cy="685800"/>
          </a:xfrm>
          <a:prstGeom prst="round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r>
              <a:rPr lang="en-US" sz="1600" kern="0" dirty="0">
                <a:solidFill>
                  <a:prstClr val="white"/>
                </a:solidFill>
                <a:latin typeface="Arial" pitchFamily="34" charset="0"/>
                <a:cs typeface="Arial" pitchFamily="34" charset="0"/>
              </a:rPr>
              <a:t>Business Case</a:t>
            </a:r>
            <a:endParaRPr lang="en-US" sz="1600" dirty="0">
              <a:solidFill>
                <a:prstClr val="white"/>
              </a:solidFill>
              <a:latin typeface="Calibri"/>
            </a:endParaRPr>
          </a:p>
        </p:txBody>
      </p:sp>
      <p:sp>
        <p:nvSpPr>
          <p:cNvPr id="543" name="Line 40">
            <a:extLst>
              <a:ext uri="{FF2B5EF4-FFF2-40B4-BE49-F238E27FC236}">
                <a16:creationId xmlns:a16="http://schemas.microsoft.com/office/drawing/2014/main" id="{0DCB736D-E408-4A1B-A2E8-EA33F128486A}"/>
              </a:ext>
            </a:extLst>
          </p:cNvPr>
          <p:cNvSpPr>
            <a:spLocks noChangeShapeType="1"/>
          </p:cNvSpPr>
          <p:nvPr/>
        </p:nvSpPr>
        <p:spPr bwMode="auto">
          <a:xfrm>
            <a:off x="3118203" y="2152306"/>
            <a:ext cx="247965" cy="0"/>
          </a:xfrm>
          <a:prstGeom prst="line">
            <a:avLst/>
          </a:prstGeom>
          <a:noFill/>
          <a:ln w="31750">
            <a:solidFill>
              <a:schemeClr val="accent2"/>
            </a:solidFill>
            <a:prstDash val="solid"/>
            <a:round/>
            <a:headEnd/>
            <a:tailEnd/>
          </a:ln>
          <a:effectLst/>
          <a:extLst>
            <a:ext uri="{909E8E84-426E-40DD-AFC4-6F175D3DCCD1}">
              <a14:hiddenFill xmlns:a14="http://schemas.microsoft.com/office/drawing/2010/main">
                <a:noFill/>
              </a14:hiddenFill>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Tree>
    <p:extLst>
      <p:ext uri="{BB962C8B-B14F-4D97-AF65-F5344CB8AC3E}">
        <p14:creationId xmlns:p14="http://schemas.microsoft.com/office/powerpoint/2010/main" val="18663851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Isosceles Triangle 60">
            <a:extLst>
              <a:ext uri="{FF2B5EF4-FFF2-40B4-BE49-F238E27FC236}">
                <a16:creationId xmlns:a16="http://schemas.microsoft.com/office/drawing/2014/main" id="{428EF5A3-E59C-438A-8E9B-B48F23B0B93D}"/>
              </a:ext>
            </a:extLst>
          </p:cNvPr>
          <p:cNvSpPr/>
          <p:nvPr/>
        </p:nvSpPr>
        <p:spPr>
          <a:xfrm rot="5400000">
            <a:off x="4719250" y="2288107"/>
            <a:ext cx="4930517" cy="2974056"/>
          </a:xfrm>
          <a:prstGeom prst="triangle">
            <a:avLst>
              <a:gd name="adj" fmla="val 49797"/>
            </a:avLst>
          </a:prstGeom>
          <a:gradFill>
            <a:gsLst>
              <a:gs pos="0">
                <a:schemeClr val="bg1">
                  <a:lumMod val="85000"/>
                  <a:alpha val="0"/>
                </a:schemeClr>
              </a:gs>
              <a:gs pos="100000">
                <a:schemeClr val="tx1">
                  <a:lumMod val="75000"/>
                  <a:lumOff val="25000"/>
                  <a:alpha val="64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idx="4294967295"/>
          </p:nvPr>
        </p:nvSpPr>
        <p:spPr>
          <a:xfrm>
            <a:off x="1043164" y="348279"/>
            <a:ext cx="7062952" cy="711200"/>
          </a:xfrm>
        </p:spPr>
        <p:txBody>
          <a:bodyPr>
            <a:normAutofit fontScale="90000"/>
          </a:bodyPr>
          <a:lstStyle/>
          <a:p>
            <a:r>
              <a:rPr lang="en-IN" dirty="0">
                <a:solidFill>
                  <a:schemeClr val="tx1">
                    <a:lumMod val="75000"/>
                    <a:lumOff val="25000"/>
                  </a:schemeClr>
                </a:solidFill>
              </a:rPr>
              <a:t>Process Framework Ignites Understanding</a:t>
            </a:r>
          </a:p>
        </p:txBody>
      </p:sp>
      <p:sp>
        <p:nvSpPr>
          <p:cNvPr id="9" name="Freeform 5">
            <a:extLst>
              <a:ext uri="{FF2B5EF4-FFF2-40B4-BE49-F238E27FC236}">
                <a16:creationId xmlns:a16="http://schemas.microsoft.com/office/drawing/2014/main" id="{F1354B6E-2D4F-4CB2-BA71-588A52323D35}"/>
              </a:ext>
            </a:extLst>
          </p:cNvPr>
          <p:cNvSpPr>
            <a:spLocks/>
          </p:cNvSpPr>
          <p:nvPr/>
        </p:nvSpPr>
        <p:spPr bwMode="auto">
          <a:xfrm>
            <a:off x="4931555" y="1328111"/>
            <a:ext cx="1571625" cy="4861838"/>
          </a:xfrm>
          <a:custGeom>
            <a:avLst/>
            <a:gdLst>
              <a:gd name="T0" fmla="*/ 311 w 622"/>
              <a:gd name="T1" fmla="*/ 0 h 1701"/>
              <a:gd name="T2" fmla="*/ 0 w 622"/>
              <a:gd name="T3" fmla="*/ 850 h 1701"/>
              <a:gd name="T4" fmla="*/ 311 w 622"/>
              <a:gd name="T5" fmla="*/ 1701 h 1701"/>
              <a:gd name="T6" fmla="*/ 622 w 622"/>
              <a:gd name="T7" fmla="*/ 850 h 1701"/>
              <a:gd name="T8" fmla="*/ 311 w 622"/>
              <a:gd name="T9" fmla="*/ 0 h 1701"/>
            </a:gdLst>
            <a:ahLst/>
            <a:cxnLst>
              <a:cxn ang="0">
                <a:pos x="T0" y="T1"/>
              </a:cxn>
              <a:cxn ang="0">
                <a:pos x="T2" y="T3"/>
              </a:cxn>
              <a:cxn ang="0">
                <a:pos x="T4" y="T5"/>
              </a:cxn>
              <a:cxn ang="0">
                <a:pos x="T6" y="T7"/>
              </a:cxn>
              <a:cxn ang="0">
                <a:pos x="T8" y="T9"/>
              </a:cxn>
            </a:cxnLst>
            <a:rect l="0" t="0" r="r" b="b"/>
            <a:pathLst>
              <a:path w="622" h="1701">
                <a:moveTo>
                  <a:pt x="311" y="0"/>
                </a:moveTo>
                <a:cubicBezTo>
                  <a:pt x="117" y="229"/>
                  <a:pt x="0" y="526"/>
                  <a:pt x="0" y="850"/>
                </a:cubicBezTo>
                <a:cubicBezTo>
                  <a:pt x="0" y="1175"/>
                  <a:pt x="117" y="1471"/>
                  <a:pt x="311" y="1701"/>
                </a:cubicBezTo>
                <a:cubicBezTo>
                  <a:pt x="505" y="1471"/>
                  <a:pt x="622" y="1175"/>
                  <a:pt x="622" y="850"/>
                </a:cubicBezTo>
                <a:cubicBezTo>
                  <a:pt x="622" y="526"/>
                  <a:pt x="505" y="229"/>
                  <a:pt x="311"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cxnSp>
        <p:nvCxnSpPr>
          <p:cNvPr id="22" name="Straight Connector 21">
            <a:extLst>
              <a:ext uri="{FF2B5EF4-FFF2-40B4-BE49-F238E27FC236}">
                <a16:creationId xmlns:a16="http://schemas.microsoft.com/office/drawing/2014/main" id="{B6515E34-D3EE-4A4C-874E-71B1F3E3E580}"/>
              </a:ext>
            </a:extLst>
          </p:cNvPr>
          <p:cNvCxnSpPr>
            <a:cxnSpLocks/>
            <a:stCxn id="14" idx="6"/>
          </p:cNvCxnSpPr>
          <p:nvPr/>
        </p:nvCxnSpPr>
        <p:spPr>
          <a:xfrm>
            <a:off x="3135739" y="2114094"/>
            <a:ext cx="2575194" cy="0"/>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2FF1244F-995D-48B7-AD75-2DE8377A0B01}"/>
              </a:ext>
            </a:extLst>
          </p:cNvPr>
          <p:cNvCxnSpPr>
            <a:cxnSpLocks/>
            <a:endCxn id="3" idx="1"/>
          </p:cNvCxnSpPr>
          <p:nvPr/>
        </p:nvCxnSpPr>
        <p:spPr>
          <a:xfrm>
            <a:off x="5824942" y="2084848"/>
            <a:ext cx="2540166" cy="1647313"/>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B7D00436-DED2-4B98-9C9C-90DF5A4C34A8}"/>
              </a:ext>
            </a:extLst>
          </p:cNvPr>
          <p:cNvCxnSpPr/>
          <p:nvPr/>
        </p:nvCxnSpPr>
        <p:spPr>
          <a:xfrm>
            <a:off x="3075180" y="3095009"/>
            <a:ext cx="2642187" cy="0"/>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65DBC2F-87E7-4022-903D-F52BD14A1F13}"/>
              </a:ext>
            </a:extLst>
          </p:cNvPr>
          <p:cNvCxnSpPr>
            <a:cxnSpLocks/>
            <a:endCxn id="3" idx="1"/>
          </p:cNvCxnSpPr>
          <p:nvPr/>
        </p:nvCxnSpPr>
        <p:spPr>
          <a:xfrm>
            <a:off x="5838396" y="3068138"/>
            <a:ext cx="2526713" cy="664022"/>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ED613ECB-0BD5-4B41-A0F9-4D68F59E4C57}"/>
              </a:ext>
            </a:extLst>
          </p:cNvPr>
          <p:cNvCxnSpPr>
            <a:cxnSpLocks/>
          </p:cNvCxnSpPr>
          <p:nvPr/>
        </p:nvCxnSpPr>
        <p:spPr>
          <a:xfrm flipV="1">
            <a:off x="2060599" y="3758706"/>
            <a:ext cx="6177047" cy="1"/>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E8443545-E056-4C83-BC82-8CBC407109E7}"/>
              </a:ext>
            </a:extLst>
          </p:cNvPr>
          <p:cNvCxnSpPr/>
          <p:nvPr/>
        </p:nvCxnSpPr>
        <p:spPr>
          <a:xfrm>
            <a:off x="3075180" y="4586518"/>
            <a:ext cx="2642187" cy="0"/>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02418891-0205-4647-A840-39BDEEC89415}"/>
              </a:ext>
            </a:extLst>
          </p:cNvPr>
          <p:cNvCxnSpPr>
            <a:cxnSpLocks/>
            <a:endCxn id="3" idx="1"/>
          </p:cNvCxnSpPr>
          <p:nvPr/>
        </p:nvCxnSpPr>
        <p:spPr>
          <a:xfrm flipV="1">
            <a:off x="5844828" y="3732160"/>
            <a:ext cx="2520280" cy="825840"/>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D4B69DFB-F268-4DED-91A0-6ACCD876D19D}"/>
              </a:ext>
            </a:extLst>
          </p:cNvPr>
          <p:cNvCxnSpPr>
            <a:cxnSpLocks/>
          </p:cNvCxnSpPr>
          <p:nvPr/>
        </p:nvCxnSpPr>
        <p:spPr>
          <a:xfrm flipV="1">
            <a:off x="2418302" y="5601209"/>
            <a:ext cx="3299065" cy="1"/>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2EF3872B-9C29-4091-BBEA-989326997425}"/>
              </a:ext>
            </a:extLst>
          </p:cNvPr>
          <p:cNvCxnSpPr>
            <a:cxnSpLocks/>
            <a:endCxn id="3" idx="1"/>
          </p:cNvCxnSpPr>
          <p:nvPr/>
        </p:nvCxnSpPr>
        <p:spPr>
          <a:xfrm flipV="1">
            <a:off x="5838796" y="3732160"/>
            <a:ext cx="2526312" cy="1841812"/>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5D79148E-1B24-46A9-9458-334DD12B8A09}"/>
              </a:ext>
            </a:extLst>
          </p:cNvPr>
          <p:cNvSpPr txBox="1"/>
          <p:nvPr/>
        </p:nvSpPr>
        <p:spPr>
          <a:xfrm>
            <a:off x="4957516" y="3441369"/>
            <a:ext cx="1479931" cy="646331"/>
          </a:xfrm>
          <a:prstGeom prst="rect">
            <a:avLst/>
          </a:prstGeom>
          <a:solidFill>
            <a:schemeClr val="accent2"/>
          </a:solidFill>
        </p:spPr>
        <p:txBody>
          <a:bodyPr wrap="square" rtlCol="0">
            <a:spAutoFit/>
          </a:bodyPr>
          <a:lstStyle/>
          <a:p>
            <a:pPr algn="ctr"/>
            <a:r>
              <a:rPr lang="en-IN" b="1" dirty="0">
                <a:solidFill>
                  <a:schemeClr val="bg1"/>
                </a:solidFill>
                <a:latin typeface="Arial" panose="020B0604020202020204" pitchFamily="34" charset="0"/>
                <a:cs typeface="Arial" panose="020B0604020202020204" pitchFamily="34" charset="0"/>
              </a:rPr>
              <a:t>Strategic Alignment</a:t>
            </a:r>
          </a:p>
        </p:txBody>
      </p:sp>
      <p:sp>
        <p:nvSpPr>
          <p:cNvPr id="14" name="Oval 13">
            <a:extLst>
              <a:ext uri="{FF2B5EF4-FFF2-40B4-BE49-F238E27FC236}">
                <a16:creationId xmlns:a16="http://schemas.microsoft.com/office/drawing/2014/main" id="{AA5BBDF8-E069-49FD-B246-409BDC233B49}"/>
              </a:ext>
            </a:extLst>
          </p:cNvPr>
          <p:cNvSpPr/>
          <p:nvPr/>
        </p:nvSpPr>
        <p:spPr>
          <a:xfrm>
            <a:off x="1578091" y="1335271"/>
            <a:ext cx="1557648" cy="155764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IN" sz="1400" dirty="0">
              <a:latin typeface="Arial" panose="020B0604020202020204" pitchFamily="34" charset="0"/>
              <a:cs typeface="Arial" panose="020B0604020202020204" pitchFamily="34" charset="0"/>
            </a:endParaRPr>
          </a:p>
        </p:txBody>
      </p:sp>
      <p:sp>
        <p:nvSpPr>
          <p:cNvPr id="15" name="Oval 14">
            <a:extLst>
              <a:ext uri="{FF2B5EF4-FFF2-40B4-BE49-F238E27FC236}">
                <a16:creationId xmlns:a16="http://schemas.microsoft.com/office/drawing/2014/main" id="{74A1183A-99AD-47F5-A9EF-83020121B394}"/>
              </a:ext>
            </a:extLst>
          </p:cNvPr>
          <p:cNvSpPr/>
          <p:nvPr/>
        </p:nvSpPr>
        <p:spPr>
          <a:xfrm>
            <a:off x="2772005" y="2515909"/>
            <a:ext cx="1197788" cy="119778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IN" sz="1400">
              <a:latin typeface="Arial" panose="020B0604020202020204" pitchFamily="34" charset="0"/>
              <a:cs typeface="Arial" panose="020B0604020202020204" pitchFamily="34" charset="0"/>
            </a:endParaRPr>
          </a:p>
        </p:txBody>
      </p:sp>
      <p:sp>
        <p:nvSpPr>
          <p:cNvPr id="16" name="Oval 15">
            <a:extLst>
              <a:ext uri="{FF2B5EF4-FFF2-40B4-BE49-F238E27FC236}">
                <a16:creationId xmlns:a16="http://schemas.microsoft.com/office/drawing/2014/main" id="{396DEBBD-8E27-4C2B-8AFA-E6B4B1AEBEBF}"/>
              </a:ext>
            </a:extLst>
          </p:cNvPr>
          <p:cNvSpPr/>
          <p:nvPr/>
        </p:nvSpPr>
        <p:spPr>
          <a:xfrm>
            <a:off x="1612731" y="3202750"/>
            <a:ext cx="1150466" cy="1127412"/>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IN" sz="1400">
              <a:latin typeface="Arial" panose="020B0604020202020204" pitchFamily="34" charset="0"/>
              <a:cs typeface="Arial" panose="020B0604020202020204" pitchFamily="34" charset="0"/>
            </a:endParaRPr>
          </a:p>
        </p:txBody>
      </p:sp>
      <p:sp>
        <p:nvSpPr>
          <p:cNvPr id="17" name="Oval 16">
            <a:extLst>
              <a:ext uri="{FF2B5EF4-FFF2-40B4-BE49-F238E27FC236}">
                <a16:creationId xmlns:a16="http://schemas.microsoft.com/office/drawing/2014/main" id="{31F78CB0-BAB6-4118-B6B4-8A387C849D27}"/>
              </a:ext>
            </a:extLst>
          </p:cNvPr>
          <p:cNvSpPr/>
          <p:nvPr/>
        </p:nvSpPr>
        <p:spPr>
          <a:xfrm>
            <a:off x="2564760" y="3916929"/>
            <a:ext cx="1236864" cy="1243299"/>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IN" sz="1400">
              <a:latin typeface="Arial" panose="020B0604020202020204" pitchFamily="34" charset="0"/>
              <a:cs typeface="Arial" panose="020B0604020202020204" pitchFamily="34" charset="0"/>
            </a:endParaRPr>
          </a:p>
        </p:txBody>
      </p:sp>
      <p:sp>
        <p:nvSpPr>
          <p:cNvPr id="18" name="Oval 17">
            <a:extLst>
              <a:ext uri="{FF2B5EF4-FFF2-40B4-BE49-F238E27FC236}">
                <a16:creationId xmlns:a16="http://schemas.microsoft.com/office/drawing/2014/main" id="{7B69D34A-80EA-4F0E-A192-A896B3DC9355}"/>
              </a:ext>
            </a:extLst>
          </p:cNvPr>
          <p:cNvSpPr/>
          <p:nvPr/>
        </p:nvSpPr>
        <p:spPr>
          <a:xfrm>
            <a:off x="1698991" y="4991968"/>
            <a:ext cx="1196552" cy="1196552"/>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IN" sz="1400">
              <a:latin typeface="Arial" panose="020B0604020202020204" pitchFamily="34" charset="0"/>
              <a:cs typeface="Arial" panose="020B0604020202020204" pitchFamily="34" charset="0"/>
            </a:endParaRPr>
          </a:p>
        </p:txBody>
      </p:sp>
      <p:sp>
        <p:nvSpPr>
          <p:cNvPr id="52" name="TextBox 51">
            <a:extLst>
              <a:ext uri="{FF2B5EF4-FFF2-40B4-BE49-F238E27FC236}">
                <a16:creationId xmlns:a16="http://schemas.microsoft.com/office/drawing/2014/main" id="{2B1A9A36-333D-46A3-B4D3-8321B041A973}"/>
              </a:ext>
            </a:extLst>
          </p:cNvPr>
          <p:cNvSpPr txBox="1"/>
          <p:nvPr/>
        </p:nvSpPr>
        <p:spPr>
          <a:xfrm>
            <a:off x="1712334" y="1748062"/>
            <a:ext cx="1298753" cy="523220"/>
          </a:xfrm>
          <a:prstGeom prst="rect">
            <a:avLst/>
          </a:prstGeom>
          <a:noFill/>
        </p:spPr>
        <p:txBody>
          <a:bodyPr wrap="none" rtlCol="0">
            <a:spAutoFit/>
          </a:bodyPr>
          <a:lstStyle/>
          <a:p>
            <a:pPr algn="ctr"/>
            <a:r>
              <a:rPr lang="en-IN" sz="1400" dirty="0">
                <a:solidFill>
                  <a:schemeClr val="bg1"/>
                </a:solidFill>
                <a:latin typeface="Arial" panose="020B0604020202020204" pitchFamily="34" charset="0"/>
                <a:cs typeface="Arial" panose="020B0604020202020204" pitchFamily="34" charset="0"/>
              </a:rPr>
              <a:t>Regulatory</a:t>
            </a:r>
          </a:p>
          <a:p>
            <a:pPr algn="ctr"/>
            <a:r>
              <a:rPr lang="en-IN" sz="1400" dirty="0">
                <a:solidFill>
                  <a:schemeClr val="bg1"/>
                </a:solidFill>
                <a:latin typeface="Arial" panose="020B0604020202020204" pitchFamily="34" charset="0"/>
                <a:cs typeface="Arial" panose="020B0604020202020204" pitchFamily="34" charset="0"/>
              </a:rPr>
              <a:t>Requirements</a:t>
            </a:r>
          </a:p>
        </p:txBody>
      </p:sp>
      <p:sp>
        <p:nvSpPr>
          <p:cNvPr id="54" name="TextBox 53">
            <a:extLst>
              <a:ext uri="{FF2B5EF4-FFF2-40B4-BE49-F238E27FC236}">
                <a16:creationId xmlns:a16="http://schemas.microsoft.com/office/drawing/2014/main" id="{7300BC21-847A-4B5B-98B3-F39ECE62709B}"/>
              </a:ext>
            </a:extLst>
          </p:cNvPr>
          <p:cNvSpPr txBox="1"/>
          <p:nvPr/>
        </p:nvSpPr>
        <p:spPr>
          <a:xfrm>
            <a:off x="2793669" y="2782101"/>
            <a:ext cx="1180131" cy="738664"/>
          </a:xfrm>
          <a:prstGeom prst="rect">
            <a:avLst/>
          </a:prstGeom>
          <a:noFill/>
        </p:spPr>
        <p:txBody>
          <a:bodyPr wrap="none" rtlCol="0">
            <a:spAutoFit/>
          </a:bodyPr>
          <a:lstStyle/>
          <a:p>
            <a:pPr algn="ctr"/>
            <a:r>
              <a:rPr lang="en-IN" sz="1400" dirty="0">
                <a:solidFill>
                  <a:schemeClr val="bg1"/>
                </a:solidFill>
                <a:latin typeface="Arial" panose="020B0604020202020204" pitchFamily="34" charset="0"/>
                <a:cs typeface="Arial" panose="020B0604020202020204" pitchFamily="34" charset="0"/>
              </a:rPr>
              <a:t>Process </a:t>
            </a:r>
          </a:p>
          <a:p>
            <a:pPr algn="ctr"/>
            <a:r>
              <a:rPr lang="en-IN" sz="1400" dirty="0">
                <a:solidFill>
                  <a:schemeClr val="bg1"/>
                </a:solidFill>
                <a:latin typeface="Arial" panose="020B0604020202020204" pitchFamily="34" charset="0"/>
                <a:cs typeface="Arial" panose="020B0604020202020204" pitchFamily="34" charset="0"/>
              </a:rPr>
              <a:t>Framework</a:t>
            </a:r>
          </a:p>
          <a:p>
            <a:pPr algn="ctr"/>
            <a:r>
              <a:rPr lang="en-IN" sz="1400" dirty="0">
                <a:solidFill>
                  <a:schemeClr val="bg1"/>
                </a:solidFill>
                <a:latin typeface="Arial" panose="020B0604020202020204" pitchFamily="34" charset="0"/>
                <a:cs typeface="Arial" panose="020B0604020202020204" pitchFamily="34" charset="0"/>
              </a:rPr>
              <a:t>Benchmarks</a:t>
            </a:r>
          </a:p>
        </p:txBody>
      </p:sp>
      <p:sp>
        <p:nvSpPr>
          <p:cNvPr id="55" name="TextBox 54">
            <a:extLst>
              <a:ext uri="{FF2B5EF4-FFF2-40B4-BE49-F238E27FC236}">
                <a16:creationId xmlns:a16="http://schemas.microsoft.com/office/drawing/2014/main" id="{A1E76C6C-973D-45F1-BEE3-0E8A5650BA59}"/>
              </a:ext>
            </a:extLst>
          </p:cNvPr>
          <p:cNvSpPr txBox="1"/>
          <p:nvPr/>
        </p:nvSpPr>
        <p:spPr>
          <a:xfrm>
            <a:off x="1694924" y="3356180"/>
            <a:ext cx="984052" cy="738664"/>
          </a:xfrm>
          <a:prstGeom prst="rect">
            <a:avLst/>
          </a:prstGeom>
          <a:noFill/>
        </p:spPr>
        <p:txBody>
          <a:bodyPr wrap="square" rtlCol="0">
            <a:spAutoFit/>
          </a:bodyPr>
          <a:lstStyle/>
          <a:p>
            <a:pPr algn="ctr"/>
            <a:r>
              <a:rPr lang="en-IN" sz="1400" dirty="0">
                <a:solidFill>
                  <a:schemeClr val="bg1"/>
                </a:solidFill>
                <a:latin typeface="Arial" panose="020B0604020202020204" pitchFamily="34" charset="0"/>
                <a:cs typeface="Arial" panose="020B0604020202020204" pitchFamily="34" charset="0"/>
              </a:rPr>
              <a:t>Industry </a:t>
            </a:r>
          </a:p>
          <a:p>
            <a:pPr algn="ctr"/>
            <a:r>
              <a:rPr lang="en-IN" sz="1400" dirty="0">
                <a:solidFill>
                  <a:schemeClr val="bg1"/>
                </a:solidFill>
                <a:latin typeface="Arial" panose="020B0604020202020204" pitchFamily="34" charset="0"/>
                <a:cs typeface="Arial" panose="020B0604020202020204" pitchFamily="34" charset="0"/>
              </a:rPr>
              <a:t>Best Practices</a:t>
            </a:r>
          </a:p>
        </p:txBody>
      </p:sp>
      <p:sp>
        <p:nvSpPr>
          <p:cNvPr id="58" name="TextBox 57">
            <a:extLst>
              <a:ext uri="{FF2B5EF4-FFF2-40B4-BE49-F238E27FC236}">
                <a16:creationId xmlns:a16="http://schemas.microsoft.com/office/drawing/2014/main" id="{B7A43476-F9A2-4552-B85D-59019480D197}"/>
              </a:ext>
            </a:extLst>
          </p:cNvPr>
          <p:cNvSpPr txBox="1"/>
          <p:nvPr/>
        </p:nvSpPr>
        <p:spPr>
          <a:xfrm>
            <a:off x="2565834" y="4262841"/>
            <a:ext cx="1196552" cy="523220"/>
          </a:xfrm>
          <a:prstGeom prst="rect">
            <a:avLst/>
          </a:prstGeom>
          <a:noFill/>
        </p:spPr>
        <p:txBody>
          <a:bodyPr wrap="square" rtlCol="0">
            <a:spAutoFit/>
          </a:bodyPr>
          <a:lstStyle/>
          <a:p>
            <a:pPr algn="ctr"/>
            <a:r>
              <a:rPr lang="en-IN" sz="1400" dirty="0">
                <a:solidFill>
                  <a:schemeClr val="bg1"/>
                </a:solidFill>
                <a:latin typeface="Arial" panose="020B0604020202020204" pitchFamily="34" charset="0"/>
                <a:cs typeface="Arial" panose="020B0604020202020204" pitchFamily="34" charset="0"/>
              </a:rPr>
              <a:t>Organization Structure</a:t>
            </a:r>
          </a:p>
        </p:txBody>
      </p:sp>
      <p:sp>
        <p:nvSpPr>
          <p:cNvPr id="59" name="TextBox 58">
            <a:extLst>
              <a:ext uri="{FF2B5EF4-FFF2-40B4-BE49-F238E27FC236}">
                <a16:creationId xmlns:a16="http://schemas.microsoft.com/office/drawing/2014/main" id="{4F0DD9CB-B798-47F2-96D2-29270FEAFF04}"/>
              </a:ext>
            </a:extLst>
          </p:cNvPr>
          <p:cNvSpPr txBox="1"/>
          <p:nvPr/>
        </p:nvSpPr>
        <p:spPr>
          <a:xfrm>
            <a:off x="1658679" y="5374802"/>
            <a:ext cx="1236865" cy="523220"/>
          </a:xfrm>
          <a:prstGeom prst="rect">
            <a:avLst/>
          </a:prstGeom>
          <a:noFill/>
        </p:spPr>
        <p:txBody>
          <a:bodyPr wrap="square" rtlCol="0">
            <a:spAutoFit/>
          </a:bodyPr>
          <a:lstStyle/>
          <a:p>
            <a:pPr algn="ctr"/>
            <a:r>
              <a:rPr lang="en-IN" sz="1400" dirty="0">
                <a:solidFill>
                  <a:schemeClr val="bg1"/>
                </a:solidFill>
                <a:latin typeface="Arial" panose="020B0604020202020204" pitchFamily="34" charset="0"/>
                <a:cs typeface="Arial" panose="020B0604020202020204" pitchFamily="34" charset="0"/>
              </a:rPr>
              <a:t>Operational Needs</a:t>
            </a:r>
          </a:p>
        </p:txBody>
      </p:sp>
      <p:sp>
        <p:nvSpPr>
          <p:cNvPr id="69" name="Right Triangle 68">
            <a:extLst>
              <a:ext uri="{FF2B5EF4-FFF2-40B4-BE49-F238E27FC236}">
                <a16:creationId xmlns:a16="http://schemas.microsoft.com/office/drawing/2014/main" id="{E5394133-6FF1-49DE-B97C-DB5DA737034A}"/>
              </a:ext>
            </a:extLst>
          </p:cNvPr>
          <p:cNvSpPr/>
          <p:nvPr/>
        </p:nvSpPr>
        <p:spPr>
          <a:xfrm rot="13500000">
            <a:off x="4142041" y="2057139"/>
            <a:ext cx="105514" cy="105514"/>
          </a:xfrm>
          <a:custGeom>
            <a:avLst/>
            <a:gdLst>
              <a:gd name="connsiteX0" fmla="*/ 0 w 428459"/>
              <a:gd name="connsiteY0" fmla="*/ 428459 h 428459"/>
              <a:gd name="connsiteX1" fmla="*/ 0 w 428459"/>
              <a:gd name="connsiteY1" fmla="*/ 0 h 428459"/>
              <a:gd name="connsiteX2" fmla="*/ 428459 w 428459"/>
              <a:gd name="connsiteY2" fmla="*/ 428459 h 428459"/>
              <a:gd name="connsiteX3" fmla="*/ 0 w 428459"/>
              <a:gd name="connsiteY3" fmla="*/ 428459 h 428459"/>
              <a:gd name="connsiteX0" fmla="*/ 0 w 428459"/>
              <a:gd name="connsiteY0" fmla="*/ 428459 h 428459"/>
              <a:gd name="connsiteX1" fmla="*/ 0 w 428459"/>
              <a:gd name="connsiteY1" fmla="*/ 0 h 428459"/>
              <a:gd name="connsiteX2" fmla="*/ 199820 w 428459"/>
              <a:gd name="connsiteY2" fmla="*/ 197945 h 428459"/>
              <a:gd name="connsiteX3" fmla="*/ 428459 w 428459"/>
              <a:gd name="connsiteY3" fmla="*/ 428459 h 428459"/>
              <a:gd name="connsiteX4" fmla="*/ 0 w 428459"/>
              <a:gd name="connsiteY4" fmla="*/ 428459 h 428459"/>
              <a:gd name="connsiteX0" fmla="*/ 199820 w 428459"/>
              <a:gd name="connsiteY0" fmla="*/ 197945 h 428459"/>
              <a:gd name="connsiteX1" fmla="*/ 428459 w 428459"/>
              <a:gd name="connsiteY1" fmla="*/ 428459 h 428459"/>
              <a:gd name="connsiteX2" fmla="*/ 0 w 428459"/>
              <a:gd name="connsiteY2" fmla="*/ 428459 h 428459"/>
              <a:gd name="connsiteX3" fmla="*/ 0 w 428459"/>
              <a:gd name="connsiteY3" fmla="*/ 0 h 428459"/>
              <a:gd name="connsiteX4" fmla="*/ 291260 w 428459"/>
              <a:gd name="connsiteY4" fmla="*/ 289385 h 428459"/>
              <a:gd name="connsiteX0" fmla="*/ 313286 w 428459"/>
              <a:gd name="connsiteY0" fmla="*/ 134537 h 428459"/>
              <a:gd name="connsiteX1" fmla="*/ 428459 w 428459"/>
              <a:gd name="connsiteY1" fmla="*/ 428459 h 428459"/>
              <a:gd name="connsiteX2" fmla="*/ 0 w 428459"/>
              <a:gd name="connsiteY2" fmla="*/ 428459 h 428459"/>
              <a:gd name="connsiteX3" fmla="*/ 0 w 428459"/>
              <a:gd name="connsiteY3" fmla="*/ 0 h 428459"/>
              <a:gd name="connsiteX4" fmla="*/ 291260 w 428459"/>
              <a:gd name="connsiteY4" fmla="*/ 289385 h 428459"/>
              <a:gd name="connsiteX0" fmla="*/ 428459 w 428459"/>
              <a:gd name="connsiteY0" fmla="*/ 428459 h 428459"/>
              <a:gd name="connsiteX1" fmla="*/ 0 w 428459"/>
              <a:gd name="connsiteY1" fmla="*/ 428459 h 428459"/>
              <a:gd name="connsiteX2" fmla="*/ 0 w 428459"/>
              <a:gd name="connsiteY2" fmla="*/ 0 h 428459"/>
              <a:gd name="connsiteX3" fmla="*/ 291260 w 428459"/>
              <a:gd name="connsiteY3" fmla="*/ 289385 h 428459"/>
              <a:gd name="connsiteX0" fmla="*/ 428459 w 428459"/>
              <a:gd name="connsiteY0" fmla="*/ 428459 h 428459"/>
              <a:gd name="connsiteX1" fmla="*/ 0 w 428459"/>
              <a:gd name="connsiteY1" fmla="*/ 428459 h 428459"/>
              <a:gd name="connsiteX2" fmla="*/ 0 w 428459"/>
              <a:gd name="connsiteY2" fmla="*/ 0 h 428459"/>
            </a:gdLst>
            <a:ahLst/>
            <a:cxnLst>
              <a:cxn ang="0">
                <a:pos x="connsiteX0" y="connsiteY0"/>
              </a:cxn>
              <a:cxn ang="0">
                <a:pos x="connsiteX1" y="connsiteY1"/>
              </a:cxn>
              <a:cxn ang="0">
                <a:pos x="connsiteX2" y="connsiteY2"/>
              </a:cxn>
            </a:cxnLst>
            <a:rect l="l" t="t" r="r" b="b"/>
            <a:pathLst>
              <a:path w="428459" h="428459">
                <a:moveTo>
                  <a:pt x="428459" y="428459"/>
                </a:moveTo>
                <a:lnTo>
                  <a:pt x="0" y="428459"/>
                </a:lnTo>
                <a:lnTo>
                  <a:pt x="0" y="0"/>
                </a:lnTo>
              </a:path>
            </a:pathLst>
          </a:cu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0" name="Right Triangle 68">
            <a:extLst>
              <a:ext uri="{FF2B5EF4-FFF2-40B4-BE49-F238E27FC236}">
                <a16:creationId xmlns:a16="http://schemas.microsoft.com/office/drawing/2014/main" id="{59ABB4CA-83B6-4695-85E4-1B0AD869E4B6}"/>
              </a:ext>
            </a:extLst>
          </p:cNvPr>
          <p:cNvSpPr/>
          <p:nvPr/>
        </p:nvSpPr>
        <p:spPr>
          <a:xfrm rot="13500000">
            <a:off x="4142041" y="3042907"/>
            <a:ext cx="105514" cy="105514"/>
          </a:xfrm>
          <a:custGeom>
            <a:avLst/>
            <a:gdLst>
              <a:gd name="connsiteX0" fmla="*/ 0 w 428459"/>
              <a:gd name="connsiteY0" fmla="*/ 428459 h 428459"/>
              <a:gd name="connsiteX1" fmla="*/ 0 w 428459"/>
              <a:gd name="connsiteY1" fmla="*/ 0 h 428459"/>
              <a:gd name="connsiteX2" fmla="*/ 428459 w 428459"/>
              <a:gd name="connsiteY2" fmla="*/ 428459 h 428459"/>
              <a:gd name="connsiteX3" fmla="*/ 0 w 428459"/>
              <a:gd name="connsiteY3" fmla="*/ 428459 h 428459"/>
              <a:gd name="connsiteX0" fmla="*/ 0 w 428459"/>
              <a:gd name="connsiteY0" fmla="*/ 428459 h 428459"/>
              <a:gd name="connsiteX1" fmla="*/ 0 w 428459"/>
              <a:gd name="connsiteY1" fmla="*/ 0 h 428459"/>
              <a:gd name="connsiteX2" fmla="*/ 199820 w 428459"/>
              <a:gd name="connsiteY2" fmla="*/ 197945 h 428459"/>
              <a:gd name="connsiteX3" fmla="*/ 428459 w 428459"/>
              <a:gd name="connsiteY3" fmla="*/ 428459 h 428459"/>
              <a:gd name="connsiteX4" fmla="*/ 0 w 428459"/>
              <a:gd name="connsiteY4" fmla="*/ 428459 h 428459"/>
              <a:gd name="connsiteX0" fmla="*/ 199820 w 428459"/>
              <a:gd name="connsiteY0" fmla="*/ 197945 h 428459"/>
              <a:gd name="connsiteX1" fmla="*/ 428459 w 428459"/>
              <a:gd name="connsiteY1" fmla="*/ 428459 h 428459"/>
              <a:gd name="connsiteX2" fmla="*/ 0 w 428459"/>
              <a:gd name="connsiteY2" fmla="*/ 428459 h 428459"/>
              <a:gd name="connsiteX3" fmla="*/ 0 w 428459"/>
              <a:gd name="connsiteY3" fmla="*/ 0 h 428459"/>
              <a:gd name="connsiteX4" fmla="*/ 291260 w 428459"/>
              <a:gd name="connsiteY4" fmla="*/ 289385 h 428459"/>
              <a:gd name="connsiteX0" fmla="*/ 313286 w 428459"/>
              <a:gd name="connsiteY0" fmla="*/ 134537 h 428459"/>
              <a:gd name="connsiteX1" fmla="*/ 428459 w 428459"/>
              <a:gd name="connsiteY1" fmla="*/ 428459 h 428459"/>
              <a:gd name="connsiteX2" fmla="*/ 0 w 428459"/>
              <a:gd name="connsiteY2" fmla="*/ 428459 h 428459"/>
              <a:gd name="connsiteX3" fmla="*/ 0 w 428459"/>
              <a:gd name="connsiteY3" fmla="*/ 0 h 428459"/>
              <a:gd name="connsiteX4" fmla="*/ 291260 w 428459"/>
              <a:gd name="connsiteY4" fmla="*/ 289385 h 428459"/>
              <a:gd name="connsiteX0" fmla="*/ 428459 w 428459"/>
              <a:gd name="connsiteY0" fmla="*/ 428459 h 428459"/>
              <a:gd name="connsiteX1" fmla="*/ 0 w 428459"/>
              <a:gd name="connsiteY1" fmla="*/ 428459 h 428459"/>
              <a:gd name="connsiteX2" fmla="*/ 0 w 428459"/>
              <a:gd name="connsiteY2" fmla="*/ 0 h 428459"/>
              <a:gd name="connsiteX3" fmla="*/ 291260 w 428459"/>
              <a:gd name="connsiteY3" fmla="*/ 289385 h 428459"/>
              <a:gd name="connsiteX0" fmla="*/ 428459 w 428459"/>
              <a:gd name="connsiteY0" fmla="*/ 428459 h 428459"/>
              <a:gd name="connsiteX1" fmla="*/ 0 w 428459"/>
              <a:gd name="connsiteY1" fmla="*/ 428459 h 428459"/>
              <a:gd name="connsiteX2" fmla="*/ 0 w 428459"/>
              <a:gd name="connsiteY2" fmla="*/ 0 h 428459"/>
            </a:gdLst>
            <a:ahLst/>
            <a:cxnLst>
              <a:cxn ang="0">
                <a:pos x="connsiteX0" y="connsiteY0"/>
              </a:cxn>
              <a:cxn ang="0">
                <a:pos x="connsiteX1" y="connsiteY1"/>
              </a:cxn>
              <a:cxn ang="0">
                <a:pos x="connsiteX2" y="connsiteY2"/>
              </a:cxn>
            </a:cxnLst>
            <a:rect l="l" t="t" r="r" b="b"/>
            <a:pathLst>
              <a:path w="428459" h="428459">
                <a:moveTo>
                  <a:pt x="428459" y="428459"/>
                </a:moveTo>
                <a:lnTo>
                  <a:pt x="0" y="428459"/>
                </a:lnTo>
                <a:lnTo>
                  <a:pt x="0" y="0"/>
                </a:lnTo>
              </a:path>
            </a:pathLst>
          </a:cu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1" name="Right Triangle 68">
            <a:extLst>
              <a:ext uri="{FF2B5EF4-FFF2-40B4-BE49-F238E27FC236}">
                <a16:creationId xmlns:a16="http://schemas.microsoft.com/office/drawing/2014/main" id="{DE2F52E8-E4AE-4FD4-92EF-7B6531C0A0AF}"/>
              </a:ext>
            </a:extLst>
          </p:cNvPr>
          <p:cNvSpPr/>
          <p:nvPr/>
        </p:nvSpPr>
        <p:spPr>
          <a:xfrm rot="13500000">
            <a:off x="4142041" y="3706268"/>
            <a:ext cx="105514" cy="105514"/>
          </a:xfrm>
          <a:custGeom>
            <a:avLst/>
            <a:gdLst>
              <a:gd name="connsiteX0" fmla="*/ 0 w 428459"/>
              <a:gd name="connsiteY0" fmla="*/ 428459 h 428459"/>
              <a:gd name="connsiteX1" fmla="*/ 0 w 428459"/>
              <a:gd name="connsiteY1" fmla="*/ 0 h 428459"/>
              <a:gd name="connsiteX2" fmla="*/ 428459 w 428459"/>
              <a:gd name="connsiteY2" fmla="*/ 428459 h 428459"/>
              <a:gd name="connsiteX3" fmla="*/ 0 w 428459"/>
              <a:gd name="connsiteY3" fmla="*/ 428459 h 428459"/>
              <a:gd name="connsiteX0" fmla="*/ 0 w 428459"/>
              <a:gd name="connsiteY0" fmla="*/ 428459 h 428459"/>
              <a:gd name="connsiteX1" fmla="*/ 0 w 428459"/>
              <a:gd name="connsiteY1" fmla="*/ 0 h 428459"/>
              <a:gd name="connsiteX2" fmla="*/ 199820 w 428459"/>
              <a:gd name="connsiteY2" fmla="*/ 197945 h 428459"/>
              <a:gd name="connsiteX3" fmla="*/ 428459 w 428459"/>
              <a:gd name="connsiteY3" fmla="*/ 428459 h 428459"/>
              <a:gd name="connsiteX4" fmla="*/ 0 w 428459"/>
              <a:gd name="connsiteY4" fmla="*/ 428459 h 428459"/>
              <a:gd name="connsiteX0" fmla="*/ 199820 w 428459"/>
              <a:gd name="connsiteY0" fmla="*/ 197945 h 428459"/>
              <a:gd name="connsiteX1" fmla="*/ 428459 w 428459"/>
              <a:gd name="connsiteY1" fmla="*/ 428459 h 428459"/>
              <a:gd name="connsiteX2" fmla="*/ 0 w 428459"/>
              <a:gd name="connsiteY2" fmla="*/ 428459 h 428459"/>
              <a:gd name="connsiteX3" fmla="*/ 0 w 428459"/>
              <a:gd name="connsiteY3" fmla="*/ 0 h 428459"/>
              <a:gd name="connsiteX4" fmla="*/ 291260 w 428459"/>
              <a:gd name="connsiteY4" fmla="*/ 289385 h 428459"/>
              <a:gd name="connsiteX0" fmla="*/ 313286 w 428459"/>
              <a:gd name="connsiteY0" fmla="*/ 134537 h 428459"/>
              <a:gd name="connsiteX1" fmla="*/ 428459 w 428459"/>
              <a:gd name="connsiteY1" fmla="*/ 428459 h 428459"/>
              <a:gd name="connsiteX2" fmla="*/ 0 w 428459"/>
              <a:gd name="connsiteY2" fmla="*/ 428459 h 428459"/>
              <a:gd name="connsiteX3" fmla="*/ 0 w 428459"/>
              <a:gd name="connsiteY3" fmla="*/ 0 h 428459"/>
              <a:gd name="connsiteX4" fmla="*/ 291260 w 428459"/>
              <a:gd name="connsiteY4" fmla="*/ 289385 h 428459"/>
              <a:gd name="connsiteX0" fmla="*/ 428459 w 428459"/>
              <a:gd name="connsiteY0" fmla="*/ 428459 h 428459"/>
              <a:gd name="connsiteX1" fmla="*/ 0 w 428459"/>
              <a:gd name="connsiteY1" fmla="*/ 428459 h 428459"/>
              <a:gd name="connsiteX2" fmla="*/ 0 w 428459"/>
              <a:gd name="connsiteY2" fmla="*/ 0 h 428459"/>
              <a:gd name="connsiteX3" fmla="*/ 291260 w 428459"/>
              <a:gd name="connsiteY3" fmla="*/ 289385 h 428459"/>
              <a:gd name="connsiteX0" fmla="*/ 428459 w 428459"/>
              <a:gd name="connsiteY0" fmla="*/ 428459 h 428459"/>
              <a:gd name="connsiteX1" fmla="*/ 0 w 428459"/>
              <a:gd name="connsiteY1" fmla="*/ 428459 h 428459"/>
              <a:gd name="connsiteX2" fmla="*/ 0 w 428459"/>
              <a:gd name="connsiteY2" fmla="*/ 0 h 428459"/>
            </a:gdLst>
            <a:ahLst/>
            <a:cxnLst>
              <a:cxn ang="0">
                <a:pos x="connsiteX0" y="connsiteY0"/>
              </a:cxn>
              <a:cxn ang="0">
                <a:pos x="connsiteX1" y="connsiteY1"/>
              </a:cxn>
              <a:cxn ang="0">
                <a:pos x="connsiteX2" y="connsiteY2"/>
              </a:cxn>
            </a:cxnLst>
            <a:rect l="l" t="t" r="r" b="b"/>
            <a:pathLst>
              <a:path w="428459" h="428459">
                <a:moveTo>
                  <a:pt x="428459" y="428459"/>
                </a:moveTo>
                <a:lnTo>
                  <a:pt x="0" y="428459"/>
                </a:lnTo>
                <a:lnTo>
                  <a:pt x="0" y="0"/>
                </a:lnTo>
              </a:path>
            </a:pathLst>
          </a:cu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2" name="Right Triangle 68">
            <a:extLst>
              <a:ext uri="{FF2B5EF4-FFF2-40B4-BE49-F238E27FC236}">
                <a16:creationId xmlns:a16="http://schemas.microsoft.com/office/drawing/2014/main" id="{0C74DB8A-EAFA-46F6-B789-7C306C6F289D}"/>
              </a:ext>
            </a:extLst>
          </p:cNvPr>
          <p:cNvSpPr/>
          <p:nvPr/>
        </p:nvSpPr>
        <p:spPr>
          <a:xfrm rot="13500000">
            <a:off x="4142041" y="4531458"/>
            <a:ext cx="105514" cy="105514"/>
          </a:xfrm>
          <a:custGeom>
            <a:avLst/>
            <a:gdLst>
              <a:gd name="connsiteX0" fmla="*/ 0 w 428459"/>
              <a:gd name="connsiteY0" fmla="*/ 428459 h 428459"/>
              <a:gd name="connsiteX1" fmla="*/ 0 w 428459"/>
              <a:gd name="connsiteY1" fmla="*/ 0 h 428459"/>
              <a:gd name="connsiteX2" fmla="*/ 428459 w 428459"/>
              <a:gd name="connsiteY2" fmla="*/ 428459 h 428459"/>
              <a:gd name="connsiteX3" fmla="*/ 0 w 428459"/>
              <a:gd name="connsiteY3" fmla="*/ 428459 h 428459"/>
              <a:gd name="connsiteX0" fmla="*/ 0 w 428459"/>
              <a:gd name="connsiteY0" fmla="*/ 428459 h 428459"/>
              <a:gd name="connsiteX1" fmla="*/ 0 w 428459"/>
              <a:gd name="connsiteY1" fmla="*/ 0 h 428459"/>
              <a:gd name="connsiteX2" fmla="*/ 199820 w 428459"/>
              <a:gd name="connsiteY2" fmla="*/ 197945 h 428459"/>
              <a:gd name="connsiteX3" fmla="*/ 428459 w 428459"/>
              <a:gd name="connsiteY3" fmla="*/ 428459 h 428459"/>
              <a:gd name="connsiteX4" fmla="*/ 0 w 428459"/>
              <a:gd name="connsiteY4" fmla="*/ 428459 h 428459"/>
              <a:gd name="connsiteX0" fmla="*/ 199820 w 428459"/>
              <a:gd name="connsiteY0" fmla="*/ 197945 h 428459"/>
              <a:gd name="connsiteX1" fmla="*/ 428459 w 428459"/>
              <a:gd name="connsiteY1" fmla="*/ 428459 h 428459"/>
              <a:gd name="connsiteX2" fmla="*/ 0 w 428459"/>
              <a:gd name="connsiteY2" fmla="*/ 428459 h 428459"/>
              <a:gd name="connsiteX3" fmla="*/ 0 w 428459"/>
              <a:gd name="connsiteY3" fmla="*/ 0 h 428459"/>
              <a:gd name="connsiteX4" fmla="*/ 291260 w 428459"/>
              <a:gd name="connsiteY4" fmla="*/ 289385 h 428459"/>
              <a:gd name="connsiteX0" fmla="*/ 313286 w 428459"/>
              <a:gd name="connsiteY0" fmla="*/ 134537 h 428459"/>
              <a:gd name="connsiteX1" fmla="*/ 428459 w 428459"/>
              <a:gd name="connsiteY1" fmla="*/ 428459 h 428459"/>
              <a:gd name="connsiteX2" fmla="*/ 0 w 428459"/>
              <a:gd name="connsiteY2" fmla="*/ 428459 h 428459"/>
              <a:gd name="connsiteX3" fmla="*/ 0 w 428459"/>
              <a:gd name="connsiteY3" fmla="*/ 0 h 428459"/>
              <a:gd name="connsiteX4" fmla="*/ 291260 w 428459"/>
              <a:gd name="connsiteY4" fmla="*/ 289385 h 428459"/>
              <a:gd name="connsiteX0" fmla="*/ 428459 w 428459"/>
              <a:gd name="connsiteY0" fmla="*/ 428459 h 428459"/>
              <a:gd name="connsiteX1" fmla="*/ 0 w 428459"/>
              <a:gd name="connsiteY1" fmla="*/ 428459 h 428459"/>
              <a:gd name="connsiteX2" fmla="*/ 0 w 428459"/>
              <a:gd name="connsiteY2" fmla="*/ 0 h 428459"/>
              <a:gd name="connsiteX3" fmla="*/ 291260 w 428459"/>
              <a:gd name="connsiteY3" fmla="*/ 289385 h 428459"/>
              <a:gd name="connsiteX0" fmla="*/ 428459 w 428459"/>
              <a:gd name="connsiteY0" fmla="*/ 428459 h 428459"/>
              <a:gd name="connsiteX1" fmla="*/ 0 w 428459"/>
              <a:gd name="connsiteY1" fmla="*/ 428459 h 428459"/>
              <a:gd name="connsiteX2" fmla="*/ 0 w 428459"/>
              <a:gd name="connsiteY2" fmla="*/ 0 h 428459"/>
            </a:gdLst>
            <a:ahLst/>
            <a:cxnLst>
              <a:cxn ang="0">
                <a:pos x="connsiteX0" y="connsiteY0"/>
              </a:cxn>
              <a:cxn ang="0">
                <a:pos x="connsiteX1" y="connsiteY1"/>
              </a:cxn>
              <a:cxn ang="0">
                <a:pos x="connsiteX2" y="connsiteY2"/>
              </a:cxn>
            </a:cxnLst>
            <a:rect l="l" t="t" r="r" b="b"/>
            <a:pathLst>
              <a:path w="428459" h="428459">
                <a:moveTo>
                  <a:pt x="428459" y="428459"/>
                </a:moveTo>
                <a:lnTo>
                  <a:pt x="0" y="428459"/>
                </a:lnTo>
                <a:lnTo>
                  <a:pt x="0" y="0"/>
                </a:lnTo>
              </a:path>
            </a:pathLst>
          </a:cu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3" name="Right Triangle 68">
            <a:extLst>
              <a:ext uri="{FF2B5EF4-FFF2-40B4-BE49-F238E27FC236}">
                <a16:creationId xmlns:a16="http://schemas.microsoft.com/office/drawing/2014/main" id="{12A68ABD-E90B-4688-A991-2EE99CAE5F65}"/>
              </a:ext>
            </a:extLst>
          </p:cNvPr>
          <p:cNvSpPr/>
          <p:nvPr/>
        </p:nvSpPr>
        <p:spPr>
          <a:xfrm rot="13500000">
            <a:off x="4142041" y="5545352"/>
            <a:ext cx="105514" cy="105514"/>
          </a:xfrm>
          <a:custGeom>
            <a:avLst/>
            <a:gdLst>
              <a:gd name="connsiteX0" fmla="*/ 0 w 428459"/>
              <a:gd name="connsiteY0" fmla="*/ 428459 h 428459"/>
              <a:gd name="connsiteX1" fmla="*/ 0 w 428459"/>
              <a:gd name="connsiteY1" fmla="*/ 0 h 428459"/>
              <a:gd name="connsiteX2" fmla="*/ 428459 w 428459"/>
              <a:gd name="connsiteY2" fmla="*/ 428459 h 428459"/>
              <a:gd name="connsiteX3" fmla="*/ 0 w 428459"/>
              <a:gd name="connsiteY3" fmla="*/ 428459 h 428459"/>
              <a:gd name="connsiteX0" fmla="*/ 0 w 428459"/>
              <a:gd name="connsiteY0" fmla="*/ 428459 h 428459"/>
              <a:gd name="connsiteX1" fmla="*/ 0 w 428459"/>
              <a:gd name="connsiteY1" fmla="*/ 0 h 428459"/>
              <a:gd name="connsiteX2" fmla="*/ 199820 w 428459"/>
              <a:gd name="connsiteY2" fmla="*/ 197945 h 428459"/>
              <a:gd name="connsiteX3" fmla="*/ 428459 w 428459"/>
              <a:gd name="connsiteY3" fmla="*/ 428459 h 428459"/>
              <a:gd name="connsiteX4" fmla="*/ 0 w 428459"/>
              <a:gd name="connsiteY4" fmla="*/ 428459 h 428459"/>
              <a:gd name="connsiteX0" fmla="*/ 199820 w 428459"/>
              <a:gd name="connsiteY0" fmla="*/ 197945 h 428459"/>
              <a:gd name="connsiteX1" fmla="*/ 428459 w 428459"/>
              <a:gd name="connsiteY1" fmla="*/ 428459 h 428459"/>
              <a:gd name="connsiteX2" fmla="*/ 0 w 428459"/>
              <a:gd name="connsiteY2" fmla="*/ 428459 h 428459"/>
              <a:gd name="connsiteX3" fmla="*/ 0 w 428459"/>
              <a:gd name="connsiteY3" fmla="*/ 0 h 428459"/>
              <a:gd name="connsiteX4" fmla="*/ 291260 w 428459"/>
              <a:gd name="connsiteY4" fmla="*/ 289385 h 428459"/>
              <a:gd name="connsiteX0" fmla="*/ 313286 w 428459"/>
              <a:gd name="connsiteY0" fmla="*/ 134537 h 428459"/>
              <a:gd name="connsiteX1" fmla="*/ 428459 w 428459"/>
              <a:gd name="connsiteY1" fmla="*/ 428459 h 428459"/>
              <a:gd name="connsiteX2" fmla="*/ 0 w 428459"/>
              <a:gd name="connsiteY2" fmla="*/ 428459 h 428459"/>
              <a:gd name="connsiteX3" fmla="*/ 0 w 428459"/>
              <a:gd name="connsiteY3" fmla="*/ 0 h 428459"/>
              <a:gd name="connsiteX4" fmla="*/ 291260 w 428459"/>
              <a:gd name="connsiteY4" fmla="*/ 289385 h 428459"/>
              <a:gd name="connsiteX0" fmla="*/ 428459 w 428459"/>
              <a:gd name="connsiteY0" fmla="*/ 428459 h 428459"/>
              <a:gd name="connsiteX1" fmla="*/ 0 w 428459"/>
              <a:gd name="connsiteY1" fmla="*/ 428459 h 428459"/>
              <a:gd name="connsiteX2" fmla="*/ 0 w 428459"/>
              <a:gd name="connsiteY2" fmla="*/ 0 h 428459"/>
              <a:gd name="connsiteX3" fmla="*/ 291260 w 428459"/>
              <a:gd name="connsiteY3" fmla="*/ 289385 h 428459"/>
              <a:gd name="connsiteX0" fmla="*/ 428459 w 428459"/>
              <a:gd name="connsiteY0" fmla="*/ 428459 h 428459"/>
              <a:gd name="connsiteX1" fmla="*/ 0 w 428459"/>
              <a:gd name="connsiteY1" fmla="*/ 428459 h 428459"/>
              <a:gd name="connsiteX2" fmla="*/ 0 w 428459"/>
              <a:gd name="connsiteY2" fmla="*/ 0 h 428459"/>
            </a:gdLst>
            <a:ahLst/>
            <a:cxnLst>
              <a:cxn ang="0">
                <a:pos x="connsiteX0" y="connsiteY0"/>
              </a:cxn>
              <a:cxn ang="0">
                <a:pos x="connsiteX1" y="connsiteY1"/>
              </a:cxn>
              <a:cxn ang="0">
                <a:pos x="connsiteX2" y="connsiteY2"/>
              </a:cxn>
            </a:cxnLst>
            <a:rect l="l" t="t" r="r" b="b"/>
            <a:pathLst>
              <a:path w="428459" h="428459">
                <a:moveTo>
                  <a:pt x="428459" y="428459"/>
                </a:moveTo>
                <a:lnTo>
                  <a:pt x="0" y="428459"/>
                </a:lnTo>
                <a:lnTo>
                  <a:pt x="0" y="0"/>
                </a:lnTo>
              </a:path>
            </a:pathLst>
          </a:cu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4" name="Right Triangle 68">
            <a:extLst>
              <a:ext uri="{FF2B5EF4-FFF2-40B4-BE49-F238E27FC236}">
                <a16:creationId xmlns:a16="http://schemas.microsoft.com/office/drawing/2014/main" id="{1E723BD1-521A-40A9-8B25-245B1BA6B86E}"/>
              </a:ext>
            </a:extLst>
          </p:cNvPr>
          <p:cNvSpPr/>
          <p:nvPr/>
        </p:nvSpPr>
        <p:spPr>
          <a:xfrm rot="15817040">
            <a:off x="6869512" y="2848320"/>
            <a:ext cx="101352" cy="105514"/>
          </a:xfrm>
          <a:custGeom>
            <a:avLst/>
            <a:gdLst>
              <a:gd name="connsiteX0" fmla="*/ 0 w 428459"/>
              <a:gd name="connsiteY0" fmla="*/ 428459 h 428459"/>
              <a:gd name="connsiteX1" fmla="*/ 0 w 428459"/>
              <a:gd name="connsiteY1" fmla="*/ 0 h 428459"/>
              <a:gd name="connsiteX2" fmla="*/ 428459 w 428459"/>
              <a:gd name="connsiteY2" fmla="*/ 428459 h 428459"/>
              <a:gd name="connsiteX3" fmla="*/ 0 w 428459"/>
              <a:gd name="connsiteY3" fmla="*/ 428459 h 428459"/>
              <a:gd name="connsiteX0" fmla="*/ 0 w 428459"/>
              <a:gd name="connsiteY0" fmla="*/ 428459 h 428459"/>
              <a:gd name="connsiteX1" fmla="*/ 0 w 428459"/>
              <a:gd name="connsiteY1" fmla="*/ 0 h 428459"/>
              <a:gd name="connsiteX2" fmla="*/ 199820 w 428459"/>
              <a:gd name="connsiteY2" fmla="*/ 197945 h 428459"/>
              <a:gd name="connsiteX3" fmla="*/ 428459 w 428459"/>
              <a:gd name="connsiteY3" fmla="*/ 428459 h 428459"/>
              <a:gd name="connsiteX4" fmla="*/ 0 w 428459"/>
              <a:gd name="connsiteY4" fmla="*/ 428459 h 428459"/>
              <a:gd name="connsiteX0" fmla="*/ 199820 w 428459"/>
              <a:gd name="connsiteY0" fmla="*/ 197945 h 428459"/>
              <a:gd name="connsiteX1" fmla="*/ 428459 w 428459"/>
              <a:gd name="connsiteY1" fmla="*/ 428459 h 428459"/>
              <a:gd name="connsiteX2" fmla="*/ 0 w 428459"/>
              <a:gd name="connsiteY2" fmla="*/ 428459 h 428459"/>
              <a:gd name="connsiteX3" fmla="*/ 0 w 428459"/>
              <a:gd name="connsiteY3" fmla="*/ 0 h 428459"/>
              <a:gd name="connsiteX4" fmla="*/ 291260 w 428459"/>
              <a:gd name="connsiteY4" fmla="*/ 289385 h 428459"/>
              <a:gd name="connsiteX0" fmla="*/ 313286 w 428459"/>
              <a:gd name="connsiteY0" fmla="*/ 134537 h 428459"/>
              <a:gd name="connsiteX1" fmla="*/ 428459 w 428459"/>
              <a:gd name="connsiteY1" fmla="*/ 428459 h 428459"/>
              <a:gd name="connsiteX2" fmla="*/ 0 w 428459"/>
              <a:gd name="connsiteY2" fmla="*/ 428459 h 428459"/>
              <a:gd name="connsiteX3" fmla="*/ 0 w 428459"/>
              <a:gd name="connsiteY3" fmla="*/ 0 h 428459"/>
              <a:gd name="connsiteX4" fmla="*/ 291260 w 428459"/>
              <a:gd name="connsiteY4" fmla="*/ 289385 h 428459"/>
              <a:gd name="connsiteX0" fmla="*/ 428459 w 428459"/>
              <a:gd name="connsiteY0" fmla="*/ 428459 h 428459"/>
              <a:gd name="connsiteX1" fmla="*/ 0 w 428459"/>
              <a:gd name="connsiteY1" fmla="*/ 428459 h 428459"/>
              <a:gd name="connsiteX2" fmla="*/ 0 w 428459"/>
              <a:gd name="connsiteY2" fmla="*/ 0 h 428459"/>
              <a:gd name="connsiteX3" fmla="*/ 291260 w 428459"/>
              <a:gd name="connsiteY3" fmla="*/ 289385 h 428459"/>
              <a:gd name="connsiteX0" fmla="*/ 428459 w 428459"/>
              <a:gd name="connsiteY0" fmla="*/ 428459 h 428459"/>
              <a:gd name="connsiteX1" fmla="*/ 0 w 428459"/>
              <a:gd name="connsiteY1" fmla="*/ 428459 h 428459"/>
              <a:gd name="connsiteX2" fmla="*/ 0 w 428459"/>
              <a:gd name="connsiteY2" fmla="*/ 0 h 428459"/>
            </a:gdLst>
            <a:ahLst/>
            <a:cxnLst>
              <a:cxn ang="0">
                <a:pos x="connsiteX0" y="connsiteY0"/>
              </a:cxn>
              <a:cxn ang="0">
                <a:pos x="connsiteX1" y="connsiteY1"/>
              </a:cxn>
              <a:cxn ang="0">
                <a:pos x="connsiteX2" y="connsiteY2"/>
              </a:cxn>
            </a:cxnLst>
            <a:rect l="l" t="t" r="r" b="b"/>
            <a:pathLst>
              <a:path w="428459" h="428459">
                <a:moveTo>
                  <a:pt x="428459" y="428459"/>
                </a:moveTo>
                <a:lnTo>
                  <a:pt x="0" y="428459"/>
                </a:lnTo>
                <a:lnTo>
                  <a:pt x="0" y="0"/>
                </a:lnTo>
              </a:path>
            </a:pathLst>
          </a:cu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5" name="Right Triangle 68">
            <a:extLst>
              <a:ext uri="{FF2B5EF4-FFF2-40B4-BE49-F238E27FC236}">
                <a16:creationId xmlns:a16="http://schemas.microsoft.com/office/drawing/2014/main" id="{66536A4D-F174-444D-8405-17BCFAD3C8ED}"/>
              </a:ext>
            </a:extLst>
          </p:cNvPr>
          <p:cNvSpPr/>
          <p:nvPr/>
        </p:nvSpPr>
        <p:spPr>
          <a:xfrm rot="14081801">
            <a:off x="6869512" y="3368674"/>
            <a:ext cx="101352" cy="105514"/>
          </a:xfrm>
          <a:custGeom>
            <a:avLst/>
            <a:gdLst>
              <a:gd name="connsiteX0" fmla="*/ 0 w 428459"/>
              <a:gd name="connsiteY0" fmla="*/ 428459 h 428459"/>
              <a:gd name="connsiteX1" fmla="*/ 0 w 428459"/>
              <a:gd name="connsiteY1" fmla="*/ 0 h 428459"/>
              <a:gd name="connsiteX2" fmla="*/ 428459 w 428459"/>
              <a:gd name="connsiteY2" fmla="*/ 428459 h 428459"/>
              <a:gd name="connsiteX3" fmla="*/ 0 w 428459"/>
              <a:gd name="connsiteY3" fmla="*/ 428459 h 428459"/>
              <a:gd name="connsiteX0" fmla="*/ 0 w 428459"/>
              <a:gd name="connsiteY0" fmla="*/ 428459 h 428459"/>
              <a:gd name="connsiteX1" fmla="*/ 0 w 428459"/>
              <a:gd name="connsiteY1" fmla="*/ 0 h 428459"/>
              <a:gd name="connsiteX2" fmla="*/ 199820 w 428459"/>
              <a:gd name="connsiteY2" fmla="*/ 197945 h 428459"/>
              <a:gd name="connsiteX3" fmla="*/ 428459 w 428459"/>
              <a:gd name="connsiteY3" fmla="*/ 428459 h 428459"/>
              <a:gd name="connsiteX4" fmla="*/ 0 w 428459"/>
              <a:gd name="connsiteY4" fmla="*/ 428459 h 428459"/>
              <a:gd name="connsiteX0" fmla="*/ 199820 w 428459"/>
              <a:gd name="connsiteY0" fmla="*/ 197945 h 428459"/>
              <a:gd name="connsiteX1" fmla="*/ 428459 w 428459"/>
              <a:gd name="connsiteY1" fmla="*/ 428459 h 428459"/>
              <a:gd name="connsiteX2" fmla="*/ 0 w 428459"/>
              <a:gd name="connsiteY2" fmla="*/ 428459 h 428459"/>
              <a:gd name="connsiteX3" fmla="*/ 0 w 428459"/>
              <a:gd name="connsiteY3" fmla="*/ 0 h 428459"/>
              <a:gd name="connsiteX4" fmla="*/ 291260 w 428459"/>
              <a:gd name="connsiteY4" fmla="*/ 289385 h 428459"/>
              <a:gd name="connsiteX0" fmla="*/ 313286 w 428459"/>
              <a:gd name="connsiteY0" fmla="*/ 134537 h 428459"/>
              <a:gd name="connsiteX1" fmla="*/ 428459 w 428459"/>
              <a:gd name="connsiteY1" fmla="*/ 428459 h 428459"/>
              <a:gd name="connsiteX2" fmla="*/ 0 w 428459"/>
              <a:gd name="connsiteY2" fmla="*/ 428459 h 428459"/>
              <a:gd name="connsiteX3" fmla="*/ 0 w 428459"/>
              <a:gd name="connsiteY3" fmla="*/ 0 h 428459"/>
              <a:gd name="connsiteX4" fmla="*/ 291260 w 428459"/>
              <a:gd name="connsiteY4" fmla="*/ 289385 h 428459"/>
              <a:gd name="connsiteX0" fmla="*/ 428459 w 428459"/>
              <a:gd name="connsiteY0" fmla="*/ 428459 h 428459"/>
              <a:gd name="connsiteX1" fmla="*/ 0 w 428459"/>
              <a:gd name="connsiteY1" fmla="*/ 428459 h 428459"/>
              <a:gd name="connsiteX2" fmla="*/ 0 w 428459"/>
              <a:gd name="connsiteY2" fmla="*/ 0 h 428459"/>
              <a:gd name="connsiteX3" fmla="*/ 291260 w 428459"/>
              <a:gd name="connsiteY3" fmla="*/ 289385 h 428459"/>
              <a:gd name="connsiteX0" fmla="*/ 428459 w 428459"/>
              <a:gd name="connsiteY0" fmla="*/ 428459 h 428459"/>
              <a:gd name="connsiteX1" fmla="*/ 0 w 428459"/>
              <a:gd name="connsiteY1" fmla="*/ 428459 h 428459"/>
              <a:gd name="connsiteX2" fmla="*/ 0 w 428459"/>
              <a:gd name="connsiteY2" fmla="*/ 0 h 428459"/>
            </a:gdLst>
            <a:ahLst/>
            <a:cxnLst>
              <a:cxn ang="0">
                <a:pos x="connsiteX0" y="connsiteY0"/>
              </a:cxn>
              <a:cxn ang="0">
                <a:pos x="connsiteX1" y="connsiteY1"/>
              </a:cxn>
              <a:cxn ang="0">
                <a:pos x="connsiteX2" y="connsiteY2"/>
              </a:cxn>
            </a:cxnLst>
            <a:rect l="l" t="t" r="r" b="b"/>
            <a:pathLst>
              <a:path w="428459" h="428459">
                <a:moveTo>
                  <a:pt x="428459" y="428459"/>
                </a:moveTo>
                <a:lnTo>
                  <a:pt x="0" y="428459"/>
                </a:lnTo>
                <a:lnTo>
                  <a:pt x="0" y="0"/>
                </a:lnTo>
              </a:path>
            </a:pathLst>
          </a:cu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6" name="Right Triangle 68">
            <a:extLst>
              <a:ext uri="{FF2B5EF4-FFF2-40B4-BE49-F238E27FC236}">
                <a16:creationId xmlns:a16="http://schemas.microsoft.com/office/drawing/2014/main" id="{100C2FCA-F45A-4D28-B3AC-D0EACDB42FAA}"/>
              </a:ext>
            </a:extLst>
          </p:cNvPr>
          <p:cNvSpPr/>
          <p:nvPr/>
        </p:nvSpPr>
        <p:spPr>
          <a:xfrm rot="13279843">
            <a:off x="6869512" y="3711619"/>
            <a:ext cx="101352" cy="105514"/>
          </a:xfrm>
          <a:custGeom>
            <a:avLst/>
            <a:gdLst>
              <a:gd name="connsiteX0" fmla="*/ 0 w 428459"/>
              <a:gd name="connsiteY0" fmla="*/ 428459 h 428459"/>
              <a:gd name="connsiteX1" fmla="*/ 0 w 428459"/>
              <a:gd name="connsiteY1" fmla="*/ 0 h 428459"/>
              <a:gd name="connsiteX2" fmla="*/ 428459 w 428459"/>
              <a:gd name="connsiteY2" fmla="*/ 428459 h 428459"/>
              <a:gd name="connsiteX3" fmla="*/ 0 w 428459"/>
              <a:gd name="connsiteY3" fmla="*/ 428459 h 428459"/>
              <a:gd name="connsiteX0" fmla="*/ 0 w 428459"/>
              <a:gd name="connsiteY0" fmla="*/ 428459 h 428459"/>
              <a:gd name="connsiteX1" fmla="*/ 0 w 428459"/>
              <a:gd name="connsiteY1" fmla="*/ 0 h 428459"/>
              <a:gd name="connsiteX2" fmla="*/ 199820 w 428459"/>
              <a:gd name="connsiteY2" fmla="*/ 197945 h 428459"/>
              <a:gd name="connsiteX3" fmla="*/ 428459 w 428459"/>
              <a:gd name="connsiteY3" fmla="*/ 428459 h 428459"/>
              <a:gd name="connsiteX4" fmla="*/ 0 w 428459"/>
              <a:gd name="connsiteY4" fmla="*/ 428459 h 428459"/>
              <a:gd name="connsiteX0" fmla="*/ 199820 w 428459"/>
              <a:gd name="connsiteY0" fmla="*/ 197945 h 428459"/>
              <a:gd name="connsiteX1" fmla="*/ 428459 w 428459"/>
              <a:gd name="connsiteY1" fmla="*/ 428459 h 428459"/>
              <a:gd name="connsiteX2" fmla="*/ 0 w 428459"/>
              <a:gd name="connsiteY2" fmla="*/ 428459 h 428459"/>
              <a:gd name="connsiteX3" fmla="*/ 0 w 428459"/>
              <a:gd name="connsiteY3" fmla="*/ 0 h 428459"/>
              <a:gd name="connsiteX4" fmla="*/ 291260 w 428459"/>
              <a:gd name="connsiteY4" fmla="*/ 289385 h 428459"/>
              <a:gd name="connsiteX0" fmla="*/ 313286 w 428459"/>
              <a:gd name="connsiteY0" fmla="*/ 134537 h 428459"/>
              <a:gd name="connsiteX1" fmla="*/ 428459 w 428459"/>
              <a:gd name="connsiteY1" fmla="*/ 428459 h 428459"/>
              <a:gd name="connsiteX2" fmla="*/ 0 w 428459"/>
              <a:gd name="connsiteY2" fmla="*/ 428459 h 428459"/>
              <a:gd name="connsiteX3" fmla="*/ 0 w 428459"/>
              <a:gd name="connsiteY3" fmla="*/ 0 h 428459"/>
              <a:gd name="connsiteX4" fmla="*/ 291260 w 428459"/>
              <a:gd name="connsiteY4" fmla="*/ 289385 h 428459"/>
              <a:gd name="connsiteX0" fmla="*/ 428459 w 428459"/>
              <a:gd name="connsiteY0" fmla="*/ 428459 h 428459"/>
              <a:gd name="connsiteX1" fmla="*/ 0 w 428459"/>
              <a:gd name="connsiteY1" fmla="*/ 428459 h 428459"/>
              <a:gd name="connsiteX2" fmla="*/ 0 w 428459"/>
              <a:gd name="connsiteY2" fmla="*/ 0 h 428459"/>
              <a:gd name="connsiteX3" fmla="*/ 291260 w 428459"/>
              <a:gd name="connsiteY3" fmla="*/ 289385 h 428459"/>
              <a:gd name="connsiteX0" fmla="*/ 428459 w 428459"/>
              <a:gd name="connsiteY0" fmla="*/ 428459 h 428459"/>
              <a:gd name="connsiteX1" fmla="*/ 0 w 428459"/>
              <a:gd name="connsiteY1" fmla="*/ 428459 h 428459"/>
              <a:gd name="connsiteX2" fmla="*/ 0 w 428459"/>
              <a:gd name="connsiteY2" fmla="*/ 0 h 428459"/>
            </a:gdLst>
            <a:ahLst/>
            <a:cxnLst>
              <a:cxn ang="0">
                <a:pos x="connsiteX0" y="connsiteY0"/>
              </a:cxn>
              <a:cxn ang="0">
                <a:pos x="connsiteX1" y="connsiteY1"/>
              </a:cxn>
              <a:cxn ang="0">
                <a:pos x="connsiteX2" y="connsiteY2"/>
              </a:cxn>
            </a:cxnLst>
            <a:rect l="l" t="t" r="r" b="b"/>
            <a:pathLst>
              <a:path w="428459" h="428459">
                <a:moveTo>
                  <a:pt x="428459" y="428459"/>
                </a:moveTo>
                <a:lnTo>
                  <a:pt x="0" y="428459"/>
                </a:lnTo>
                <a:lnTo>
                  <a:pt x="0" y="0"/>
                </a:lnTo>
              </a:path>
            </a:pathLst>
          </a:cu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8" name="Right Triangle 68">
            <a:extLst>
              <a:ext uri="{FF2B5EF4-FFF2-40B4-BE49-F238E27FC236}">
                <a16:creationId xmlns:a16="http://schemas.microsoft.com/office/drawing/2014/main" id="{8F76921F-FCA6-4B65-889B-8697008A3998}"/>
              </a:ext>
            </a:extLst>
          </p:cNvPr>
          <p:cNvSpPr/>
          <p:nvPr/>
        </p:nvSpPr>
        <p:spPr>
          <a:xfrm rot="12343898">
            <a:off x="6869512" y="4150030"/>
            <a:ext cx="101352" cy="105514"/>
          </a:xfrm>
          <a:custGeom>
            <a:avLst/>
            <a:gdLst>
              <a:gd name="connsiteX0" fmla="*/ 0 w 428459"/>
              <a:gd name="connsiteY0" fmla="*/ 428459 h 428459"/>
              <a:gd name="connsiteX1" fmla="*/ 0 w 428459"/>
              <a:gd name="connsiteY1" fmla="*/ 0 h 428459"/>
              <a:gd name="connsiteX2" fmla="*/ 428459 w 428459"/>
              <a:gd name="connsiteY2" fmla="*/ 428459 h 428459"/>
              <a:gd name="connsiteX3" fmla="*/ 0 w 428459"/>
              <a:gd name="connsiteY3" fmla="*/ 428459 h 428459"/>
              <a:gd name="connsiteX0" fmla="*/ 0 w 428459"/>
              <a:gd name="connsiteY0" fmla="*/ 428459 h 428459"/>
              <a:gd name="connsiteX1" fmla="*/ 0 w 428459"/>
              <a:gd name="connsiteY1" fmla="*/ 0 h 428459"/>
              <a:gd name="connsiteX2" fmla="*/ 199820 w 428459"/>
              <a:gd name="connsiteY2" fmla="*/ 197945 h 428459"/>
              <a:gd name="connsiteX3" fmla="*/ 428459 w 428459"/>
              <a:gd name="connsiteY3" fmla="*/ 428459 h 428459"/>
              <a:gd name="connsiteX4" fmla="*/ 0 w 428459"/>
              <a:gd name="connsiteY4" fmla="*/ 428459 h 428459"/>
              <a:gd name="connsiteX0" fmla="*/ 199820 w 428459"/>
              <a:gd name="connsiteY0" fmla="*/ 197945 h 428459"/>
              <a:gd name="connsiteX1" fmla="*/ 428459 w 428459"/>
              <a:gd name="connsiteY1" fmla="*/ 428459 h 428459"/>
              <a:gd name="connsiteX2" fmla="*/ 0 w 428459"/>
              <a:gd name="connsiteY2" fmla="*/ 428459 h 428459"/>
              <a:gd name="connsiteX3" fmla="*/ 0 w 428459"/>
              <a:gd name="connsiteY3" fmla="*/ 0 h 428459"/>
              <a:gd name="connsiteX4" fmla="*/ 291260 w 428459"/>
              <a:gd name="connsiteY4" fmla="*/ 289385 h 428459"/>
              <a:gd name="connsiteX0" fmla="*/ 313286 w 428459"/>
              <a:gd name="connsiteY0" fmla="*/ 134537 h 428459"/>
              <a:gd name="connsiteX1" fmla="*/ 428459 w 428459"/>
              <a:gd name="connsiteY1" fmla="*/ 428459 h 428459"/>
              <a:gd name="connsiteX2" fmla="*/ 0 w 428459"/>
              <a:gd name="connsiteY2" fmla="*/ 428459 h 428459"/>
              <a:gd name="connsiteX3" fmla="*/ 0 w 428459"/>
              <a:gd name="connsiteY3" fmla="*/ 0 h 428459"/>
              <a:gd name="connsiteX4" fmla="*/ 291260 w 428459"/>
              <a:gd name="connsiteY4" fmla="*/ 289385 h 428459"/>
              <a:gd name="connsiteX0" fmla="*/ 428459 w 428459"/>
              <a:gd name="connsiteY0" fmla="*/ 428459 h 428459"/>
              <a:gd name="connsiteX1" fmla="*/ 0 w 428459"/>
              <a:gd name="connsiteY1" fmla="*/ 428459 h 428459"/>
              <a:gd name="connsiteX2" fmla="*/ 0 w 428459"/>
              <a:gd name="connsiteY2" fmla="*/ 0 h 428459"/>
              <a:gd name="connsiteX3" fmla="*/ 291260 w 428459"/>
              <a:gd name="connsiteY3" fmla="*/ 289385 h 428459"/>
              <a:gd name="connsiteX0" fmla="*/ 428459 w 428459"/>
              <a:gd name="connsiteY0" fmla="*/ 428459 h 428459"/>
              <a:gd name="connsiteX1" fmla="*/ 0 w 428459"/>
              <a:gd name="connsiteY1" fmla="*/ 428459 h 428459"/>
              <a:gd name="connsiteX2" fmla="*/ 0 w 428459"/>
              <a:gd name="connsiteY2" fmla="*/ 0 h 428459"/>
            </a:gdLst>
            <a:ahLst/>
            <a:cxnLst>
              <a:cxn ang="0">
                <a:pos x="connsiteX0" y="connsiteY0"/>
              </a:cxn>
              <a:cxn ang="0">
                <a:pos x="connsiteX1" y="connsiteY1"/>
              </a:cxn>
              <a:cxn ang="0">
                <a:pos x="connsiteX2" y="connsiteY2"/>
              </a:cxn>
            </a:cxnLst>
            <a:rect l="l" t="t" r="r" b="b"/>
            <a:pathLst>
              <a:path w="428459" h="428459">
                <a:moveTo>
                  <a:pt x="428459" y="428459"/>
                </a:moveTo>
                <a:lnTo>
                  <a:pt x="0" y="428459"/>
                </a:lnTo>
                <a:lnTo>
                  <a:pt x="0" y="0"/>
                </a:lnTo>
              </a:path>
            </a:pathLst>
          </a:cu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9" name="Right Triangle 68">
            <a:extLst>
              <a:ext uri="{FF2B5EF4-FFF2-40B4-BE49-F238E27FC236}">
                <a16:creationId xmlns:a16="http://schemas.microsoft.com/office/drawing/2014/main" id="{C1117898-1745-47F8-B524-6C60AE8C1D77}"/>
              </a:ext>
            </a:extLst>
          </p:cNvPr>
          <p:cNvSpPr/>
          <p:nvPr/>
        </p:nvSpPr>
        <p:spPr>
          <a:xfrm rot="10978063">
            <a:off x="6869512" y="4682489"/>
            <a:ext cx="101352" cy="105514"/>
          </a:xfrm>
          <a:custGeom>
            <a:avLst/>
            <a:gdLst>
              <a:gd name="connsiteX0" fmla="*/ 0 w 428459"/>
              <a:gd name="connsiteY0" fmla="*/ 428459 h 428459"/>
              <a:gd name="connsiteX1" fmla="*/ 0 w 428459"/>
              <a:gd name="connsiteY1" fmla="*/ 0 h 428459"/>
              <a:gd name="connsiteX2" fmla="*/ 428459 w 428459"/>
              <a:gd name="connsiteY2" fmla="*/ 428459 h 428459"/>
              <a:gd name="connsiteX3" fmla="*/ 0 w 428459"/>
              <a:gd name="connsiteY3" fmla="*/ 428459 h 428459"/>
              <a:gd name="connsiteX0" fmla="*/ 0 w 428459"/>
              <a:gd name="connsiteY0" fmla="*/ 428459 h 428459"/>
              <a:gd name="connsiteX1" fmla="*/ 0 w 428459"/>
              <a:gd name="connsiteY1" fmla="*/ 0 h 428459"/>
              <a:gd name="connsiteX2" fmla="*/ 199820 w 428459"/>
              <a:gd name="connsiteY2" fmla="*/ 197945 h 428459"/>
              <a:gd name="connsiteX3" fmla="*/ 428459 w 428459"/>
              <a:gd name="connsiteY3" fmla="*/ 428459 h 428459"/>
              <a:gd name="connsiteX4" fmla="*/ 0 w 428459"/>
              <a:gd name="connsiteY4" fmla="*/ 428459 h 428459"/>
              <a:gd name="connsiteX0" fmla="*/ 199820 w 428459"/>
              <a:gd name="connsiteY0" fmla="*/ 197945 h 428459"/>
              <a:gd name="connsiteX1" fmla="*/ 428459 w 428459"/>
              <a:gd name="connsiteY1" fmla="*/ 428459 h 428459"/>
              <a:gd name="connsiteX2" fmla="*/ 0 w 428459"/>
              <a:gd name="connsiteY2" fmla="*/ 428459 h 428459"/>
              <a:gd name="connsiteX3" fmla="*/ 0 w 428459"/>
              <a:gd name="connsiteY3" fmla="*/ 0 h 428459"/>
              <a:gd name="connsiteX4" fmla="*/ 291260 w 428459"/>
              <a:gd name="connsiteY4" fmla="*/ 289385 h 428459"/>
              <a:gd name="connsiteX0" fmla="*/ 313286 w 428459"/>
              <a:gd name="connsiteY0" fmla="*/ 134537 h 428459"/>
              <a:gd name="connsiteX1" fmla="*/ 428459 w 428459"/>
              <a:gd name="connsiteY1" fmla="*/ 428459 h 428459"/>
              <a:gd name="connsiteX2" fmla="*/ 0 w 428459"/>
              <a:gd name="connsiteY2" fmla="*/ 428459 h 428459"/>
              <a:gd name="connsiteX3" fmla="*/ 0 w 428459"/>
              <a:gd name="connsiteY3" fmla="*/ 0 h 428459"/>
              <a:gd name="connsiteX4" fmla="*/ 291260 w 428459"/>
              <a:gd name="connsiteY4" fmla="*/ 289385 h 428459"/>
              <a:gd name="connsiteX0" fmla="*/ 428459 w 428459"/>
              <a:gd name="connsiteY0" fmla="*/ 428459 h 428459"/>
              <a:gd name="connsiteX1" fmla="*/ 0 w 428459"/>
              <a:gd name="connsiteY1" fmla="*/ 428459 h 428459"/>
              <a:gd name="connsiteX2" fmla="*/ 0 w 428459"/>
              <a:gd name="connsiteY2" fmla="*/ 0 h 428459"/>
              <a:gd name="connsiteX3" fmla="*/ 291260 w 428459"/>
              <a:gd name="connsiteY3" fmla="*/ 289385 h 428459"/>
              <a:gd name="connsiteX0" fmla="*/ 428459 w 428459"/>
              <a:gd name="connsiteY0" fmla="*/ 428459 h 428459"/>
              <a:gd name="connsiteX1" fmla="*/ 0 w 428459"/>
              <a:gd name="connsiteY1" fmla="*/ 428459 h 428459"/>
              <a:gd name="connsiteX2" fmla="*/ 0 w 428459"/>
              <a:gd name="connsiteY2" fmla="*/ 0 h 428459"/>
            </a:gdLst>
            <a:ahLst/>
            <a:cxnLst>
              <a:cxn ang="0">
                <a:pos x="connsiteX0" y="connsiteY0"/>
              </a:cxn>
              <a:cxn ang="0">
                <a:pos x="connsiteX1" y="connsiteY1"/>
              </a:cxn>
              <a:cxn ang="0">
                <a:pos x="connsiteX2" y="connsiteY2"/>
              </a:cxn>
            </a:cxnLst>
            <a:rect l="l" t="t" r="r" b="b"/>
            <a:pathLst>
              <a:path w="428459" h="428459">
                <a:moveTo>
                  <a:pt x="428459" y="428459"/>
                </a:moveTo>
                <a:lnTo>
                  <a:pt x="0" y="428459"/>
                </a:lnTo>
                <a:lnTo>
                  <a:pt x="0" y="0"/>
                </a:lnTo>
              </a:path>
            </a:pathLst>
          </a:cu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12" name="Group 11">
            <a:extLst>
              <a:ext uri="{FF2B5EF4-FFF2-40B4-BE49-F238E27FC236}">
                <a16:creationId xmlns:a16="http://schemas.microsoft.com/office/drawing/2014/main" id="{04CD1700-163D-4428-B3B8-C98D3B9DD724}"/>
              </a:ext>
            </a:extLst>
          </p:cNvPr>
          <p:cNvGrpSpPr/>
          <p:nvPr/>
        </p:nvGrpSpPr>
        <p:grpSpPr>
          <a:xfrm>
            <a:off x="8365108" y="3376620"/>
            <a:ext cx="2754898" cy="711080"/>
            <a:chOff x="8614692" y="3284984"/>
            <a:chExt cx="2754898" cy="711081"/>
          </a:xfrm>
        </p:grpSpPr>
        <p:sp>
          <p:nvSpPr>
            <p:cNvPr id="3" name="Rectangle 2">
              <a:extLst>
                <a:ext uri="{FF2B5EF4-FFF2-40B4-BE49-F238E27FC236}">
                  <a16:creationId xmlns:a16="http://schemas.microsoft.com/office/drawing/2014/main" id="{142A33CE-3183-491A-B8F9-FAD3A7BD54AA}"/>
                </a:ext>
              </a:extLst>
            </p:cNvPr>
            <p:cNvSpPr/>
            <p:nvPr/>
          </p:nvSpPr>
          <p:spPr>
            <a:xfrm>
              <a:off x="8614692" y="3284984"/>
              <a:ext cx="2754898" cy="711081"/>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b="1" dirty="0">
                  <a:latin typeface="Arial" panose="020B0604020202020204" pitchFamily="34" charset="0"/>
                  <a:cs typeface="Arial" panose="020B0604020202020204" pitchFamily="34" charset="0"/>
                </a:rPr>
                <a:t>      Process Framework</a:t>
              </a:r>
            </a:p>
          </p:txBody>
        </p:sp>
        <p:sp>
          <p:nvSpPr>
            <p:cNvPr id="4" name="Right Triangle 3">
              <a:extLst>
                <a:ext uri="{FF2B5EF4-FFF2-40B4-BE49-F238E27FC236}">
                  <a16:creationId xmlns:a16="http://schemas.microsoft.com/office/drawing/2014/main" id="{B3332B57-1A33-41F1-A72E-ECAE18880A6E}"/>
                </a:ext>
              </a:extLst>
            </p:cNvPr>
            <p:cNvSpPr/>
            <p:nvPr/>
          </p:nvSpPr>
          <p:spPr>
            <a:xfrm rot="13500000">
              <a:off x="8674312" y="3496587"/>
              <a:ext cx="287875" cy="287875"/>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86" name="Line 12">
            <a:extLst>
              <a:ext uri="{FF2B5EF4-FFF2-40B4-BE49-F238E27FC236}">
                <a16:creationId xmlns:a16="http://schemas.microsoft.com/office/drawing/2014/main" id="{38CD2FC7-6163-492D-85B4-0BD4B3889830}"/>
              </a:ext>
            </a:extLst>
          </p:cNvPr>
          <p:cNvSpPr>
            <a:spLocks noChangeShapeType="1"/>
          </p:cNvSpPr>
          <p:nvPr/>
        </p:nvSpPr>
        <p:spPr bwMode="auto">
          <a:xfrm>
            <a:off x="3487738" y="-862013"/>
            <a:ext cx="0" cy="0"/>
          </a:xfrm>
          <a:prstGeom prst="line">
            <a:avLst/>
          </a:prstGeom>
          <a:noFill/>
          <a:ln w="9525">
            <a:no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IN"/>
          </a:p>
        </p:txBody>
      </p:sp>
      <p:sp>
        <p:nvSpPr>
          <p:cNvPr id="87" name="Line 13">
            <a:extLst>
              <a:ext uri="{FF2B5EF4-FFF2-40B4-BE49-F238E27FC236}">
                <a16:creationId xmlns:a16="http://schemas.microsoft.com/office/drawing/2014/main" id="{37ACF50C-2535-43C8-A5F6-9EBA4B75A74D}"/>
              </a:ext>
            </a:extLst>
          </p:cNvPr>
          <p:cNvSpPr>
            <a:spLocks noChangeShapeType="1"/>
          </p:cNvSpPr>
          <p:nvPr/>
        </p:nvSpPr>
        <p:spPr bwMode="auto">
          <a:xfrm>
            <a:off x="3487738" y="-862013"/>
            <a:ext cx="0" cy="0"/>
          </a:xfrm>
          <a:prstGeom prst="line">
            <a:avLst/>
          </a:prstGeom>
          <a:noFill/>
          <a:ln w="9525">
            <a:no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IN"/>
          </a:p>
        </p:txBody>
      </p:sp>
      <p:sp>
        <p:nvSpPr>
          <p:cNvPr id="77" name="TextBox 76">
            <a:extLst>
              <a:ext uri="{FF2B5EF4-FFF2-40B4-BE49-F238E27FC236}">
                <a16:creationId xmlns:a16="http://schemas.microsoft.com/office/drawing/2014/main" id="{7D73338A-BE14-4C18-9667-E65A41D2F3F8}"/>
              </a:ext>
            </a:extLst>
          </p:cNvPr>
          <p:cNvSpPr txBox="1"/>
          <p:nvPr/>
        </p:nvSpPr>
        <p:spPr>
          <a:xfrm>
            <a:off x="8237645" y="4360008"/>
            <a:ext cx="3312368" cy="1600438"/>
          </a:xfrm>
          <a:prstGeom prst="rect">
            <a:avLst/>
          </a:prstGeom>
          <a:noFill/>
        </p:spPr>
        <p:txBody>
          <a:bodyPr wrap="square" rtlCol="0">
            <a:spAutoFit/>
          </a:bodyPr>
          <a:lstStyle/>
          <a:p>
            <a:r>
              <a:rPr lang="en-US" sz="1400" kern="0" dirty="0">
                <a:solidFill>
                  <a:schemeClr val="tx1">
                    <a:lumMod val="65000"/>
                    <a:lumOff val="35000"/>
                  </a:schemeClr>
                </a:solidFill>
                <a:latin typeface="Arial" pitchFamily="34" charset="0"/>
                <a:cs typeface="Arial" pitchFamily="34" charset="0"/>
              </a:rPr>
              <a:t>By establishing a framework, organizations are better able to understand core processes as well as supporting processes, and they can plainly see how the supporting processes affect the performance of core processes.</a:t>
            </a:r>
          </a:p>
        </p:txBody>
      </p:sp>
      <p:grpSp>
        <p:nvGrpSpPr>
          <p:cNvPr id="42" name="Group 41">
            <a:extLst>
              <a:ext uri="{FF2B5EF4-FFF2-40B4-BE49-F238E27FC236}">
                <a16:creationId xmlns:a16="http://schemas.microsoft.com/office/drawing/2014/main" id="{16F968BA-A7DA-416F-8566-FF7FF647D078}"/>
              </a:ext>
            </a:extLst>
          </p:cNvPr>
          <p:cNvGrpSpPr/>
          <p:nvPr/>
        </p:nvGrpSpPr>
        <p:grpSpPr>
          <a:xfrm>
            <a:off x="9485176" y="235968"/>
            <a:ext cx="2275269" cy="1823662"/>
            <a:chOff x="263728" y="1357984"/>
            <a:chExt cx="2502796" cy="2006028"/>
          </a:xfrm>
        </p:grpSpPr>
        <p:sp>
          <p:nvSpPr>
            <p:cNvPr id="44" name="Freeform 38">
              <a:extLst>
                <a:ext uri="{FF2B5EF4-FFF2-40B4-BE49-F238E27FC236}">
                  <a16:creationId xmlns:a16="http://schemas.microsoft.com/office/drawing/2014/main" id="{1C717F07-86C0-4129-BF0F-3060F96E922D}"/>
                </a:ext>
              </a:extLst>
            </p:cNvPr>
            <p:cNvSpPr>
              <a:spLocks/>
            </p:cNvSpPr>
            <p:nvPr/>
          </p:nvSpPr>
          <p:spPr bwMode="auto">
            <a:xfrm>
              <a:off x="263728" y="1778847"/>
              <a:ext cx="2143052" cy="1585165"/>
            </a:xfrm>
            <a:custGeom>
              <a:avLst/>
              <a:gdLst>
                <a:gd name="T0" fmla="*/ 1537 w 4141"/>
                <a:gd name="T1" fmla="*/ 0 h 3063"/>
                <a:gd name="T2" fmla="*/ 1552 w 4141"/>
                <a:gd name="T3" fmla="*/ 351 h 3063"/>
                <a:gd name="T4" fmla="*/ 1647 w 4141"/>
                <a:gd name="T5" fmla="*/ 481 h 3063"/>
                <a:gd name="T6" fmla="*/ 1803 w 4141"/>
                <a:gd name="T7" fmla="*/ 536 h 3063"/>
                <a:gd name="T8" fmla="*/ 2429 w 4141"/>
                <a:gd name="T9" fmla="*/ 521 h 3063"/>
                <a:gd name="T10" fmla="*/ 2559 w 4141"/>
                <a:gd name="T11" fmla="*/ 426 h 3063"/>
                <a:gd name="T12" fmla="*/ 2609 w 4141"/>
                <a:gd name="T13" fmla="*/ 266 h 3063"/>
                <a:gd name="T14" fmla="*/ 3410 w 4141"/>
                <a:gd name="T15" fmla="*/ 0 h 3063"/>
                <a:gd name="T16" fmla="*/ 3525 w 4141"/>
                <a:gd name="T17" fmla="*/ 35 h 3063"/>
                <a:gd name="T18" fmla="*/ 3595 w 4141"/>
                <a:gd name="T19" fmla="*/ 135 h 3063"/>
                <a:gd name="T20" fmla="*/ 3605 w 4141"/>
                <a:gd name="T21" fmla="*/ 996 h 3063"/>
                <a:gd name="T22" fmla="*/ 3956 w 4141"/>
                <a:gd name="T23" fmla="*/ 1011 h 3063"/>
                <a:gd name="T24" fmla="*/ 4091 w 4141"/>
                <a:gd name="T25" fmla="*/ 1106 h 3063"/>
                <a:gd name="T26" fmla="*/ 4141 w 4141"/>
                <a:gd name="T27" fmla="*/ 1261 h 3063"/>
                <a:gd name="T28" fmla="*/ 4126 w 4141"/>
                <a:gd name="T29" fmla="*/ 1887 h 3063"/>
                <a:gd name="T30" fmla="*/ 4031 w 4141"/>
                <a:gd name="T31" fmla="*/ 2017 h 3063"/>
                <a:gd name="T32" fmla="*/ 3871 w 4141"/>
                <a:gd name="T33" fmla="*/ 2067 h 3063"/>
                <a:gd name="T34" fmla="*/ 3605 w 4141"/>
                <a:gd name="T35" fmla="*/ 2867 h 3063"/>
                <a:gd name="T36" fmla="*/ 3570 w 4141"/>
                <a:gd name="T37" fmla="*/ 2983 h 3063"/>
                <a:gd name="T38" fmla="*/ 3470 w 4141"/>
                <a:gd name="T39" fmla="*/ 3053 h 3063"/>
                <a:gd name="T40" fmla="*/ 2609 w 4141"/>
                <a:gd name="T41" fmla="*/ 3063 h 3063"/>
                <a:gd name="T42" fmla="*/ 2594 w 4141"/>
                <a:gd name="T43" fmla="*/ 2712 h 3063"/>
                <a:gd name="T44" fmla="*/ 2499 w 4141"/>
                <a:gd name="T45" fmla="*/ 2582 h 3063"/>
                <a:gd name="T46" fmla="*/ 2343 w 4141"/>
                <a:gd name="T47" fmla="*/ 2527 h 3063"/>
                <a:gd name="T48" fmla="*/ 1717 w 4141"/>
                <a:gd name="T49" fmla="*/ 2542 h 3063"/>
                <a:gd name="T50" fmla="*/ 1587 w 4141"/>
                <a:gd name="T51" fmla="*/ 2637 h 3063"/>
                <a:gd name="T52" fmla="*/ 1537 w 4141"/>
                <a:gd name="T53" fmla="*/ 2797 h 3063"/>
                <a:gd name="T54" fmla="*/ 736 w 4141"/>
                <a:gd name="T55" fmla="*/ 3063 h 3063"/>
                <a:gd name="T56" fmla="*/ 621 w 4141"/>
                <a:gd name="T57" fmla="*/ 3028 h 3063"/>
                <a:gd name="T58" fmla="*/ 551 w 4141"/>
                <a:gd name="T59" fmla="*/ 2928 h 3063"/>
                <a:gd name="T60" fmla="*/ 541 w 4141"/>
                <a:gd name="T61" fmla="*/ 2067 h 3063"/>
                <a:gd name="T62" fmla="*/ 185 w 4141"/>
                <a:gd name="T63" fmla="*/ 2052 h 3063"/>
                <a:gd name="T64" fmla="*/ 50 w 4141"/>
                <a:gd name="T65" fmla="*/ 1957 h 3063"/>
                <a:gd name="T66" fmla="*/ 0 w 4141"/>
                <a:gd name="T67" fmla="*/ 1802 h 3063"/>
                <a:gd name="T68" fmla="*/ 15 w 4141"/>
                <a:gd name="T69" fmla="*/ 1176 h 3063"/>
                <a:gd name="T70" fmla="*/ 110 w 4141"/>
                <a:gd name="T71" fmla="*/ 1046 h 3063"/>
                <a:gd name="T72" fmla="*/ 270 w 4141"/>
                <a:gd name="T73" fmla="*/ 996 h 3063"/>
                <a:gd name="T74" fmla="*/ 541 w 4141"/>
                <a:gd name="T75" fmla="*/ 196 h 3063"/>
                <a:gd name="T76" fmla="*/ 576 w 4141"/>
                <a:gd name="T77" fmla="*/ 80 h 3063"/>
                <a:gd name="T78" fmla="*/ 676 w 4141"/>
                <a:gd name="T79" fmla="*/ 10 h 30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141" h="3063">
                  <a:moveTo>
                    <a:pt x="736" y="0"/>
                  </a:moveTo>
                  <a:lnTo>
                    <a:pt x="1537" y="0"/>
                  </a:lnTo>
                  <a:lnTo>
                    <a:pt x="1537" y="266"/>
                  </a:lnTo>
                  <a:lnTo>
                    <a:pt x="1552" y="351"/>
                  </a:lnTo>
                  <a:lnTo>
                    <a:pt x="1587" y="426"/>
                  </a:lnTo>
                  <a:lnTo>
                    <a:pt x="1647" y="481"/>
                  </a:lnTo>
                  <a:lnTo>
                    <a:pt x="1717" y="521"/>
                  </a:lnTo>
                  <a:lnTo>
                    <a:pt x="1803" y="536"/>
                  </a:lnTo>
                  <a:lnTo>
                    <a:pt x="2343" y="536"/>
                  </a:lnTo>
                  <a:lnTo>
                    <a:pt x="2429" y="521"/>
                  </a:lnTo>
                  <a:lnTo>
                    <a:pt x="2499" y="481"/>
                  </a:lnTo>
                  <a:lnTo>
                    <a:pt x="2559" y="426"/>
                  </a:lnTo>
                  <a:lnTo>
                    <a:pt x="2594" y="351"/>
                  </a:lnTo>
                  <a:lnTo>
                    <a:pt x="2609" y="266"/>
                  </a:lnTo>
                  <a:lnTo>
                    <a:pt x="2609" y="0"/>
                  </a:lnTo>
                  <a:lnTo>
                    <a:pt x="3410" y="0"/>
                  </a:lnTo>
                  <a:lnTo>
                    <a:pt x="3470" y="10"/>
                  </a:lnTo>
                  <a:lnTo>
                    <a:pt x="3525" y="35"/>
                  </a:lnTo>
                  <a:lnTo>
                    <a:pt x="3570" y="80"/>
                  </a:lnTo>
                  <a:lnTo>
                    <a:pt x="3595" y="135"/>
                  </a:lnTo>
                  <a:lnTo>
                    <a:pt x="3605" y="196"/>
                  </a:lnTo>
                  <a:lnTo>
                    <a:pt x="3605" y="996"/>
                  </a:lnTo>
                  <a:lnTo>
                    <a:pt x="3871" y="996"/>
                  </a:lnTo>
                  <a:lnTo>
                    <a:pt x="3956" y="1011"/>
                  </a:lnTo>
                  <a:lnTo>
                    <a:pt x="4031" y="1046"/>
                  </a:lnTo>
                  <a:lnTo>
                    <a:pt x="4091" y="1106"/>
                  </a:lnTo>
                  <a:lnTo>
                    <a:pt x="4126" y="1176"/>
                  </a:lnTo>
                  <a:lnTo>
                    <a:pt x="4141" y="1261"/>
                  </a:lnTo>
                  <a:lnTo>
                    <a:pt x="4141" y="1802"/>
                  </a:lnTo>
                  <a:lnTo>
                    <a:pt x="4126" y="1887"/>
                  </a:lnTo>
                  <a:lnTo>
                    <a:pt x="4091" y="1957"/>
                  </a:lnTo>
                  <a:lnTo>
                    <a:pt x="4031" y="2017"/>
                  </a:lnTo>
                  <a:lnTo>
                    <a:pt x="3956" y="2052"/>
                  </a:lnTo>
                  <a:lnTo>
                    <a:pt x="3871" y="2067"/>
                  </a:lnTo>
                  <a:lnTo>
                    <a:pt x="3605" y="2067"/>
                  </a:lnTo>
                  <a:lnTo>
                    <a:pt x="3605" y="2867"/>
                  </a:lnTo>
                  <a:lnTo>
                    <a:pt x="3595" y="2928"/>
                  </a:lnTo>
                  <a:lnTo>
                    <a:pt x="3570" y="2983"/>
                  </a:lnTo>
                  <a:lnTo>
                    <a:pt x="3525" y="3028"/>
                  </a:lnTo>
                  <a:lnTo>
                    <a:pt x="3470" y="3053"/>
                  </a:lnTo>
                  <a:lnTo>
                    <a:pt x="3410" y="3063"/>
                  </a:lnTo>
                  <a:lnTo>
                    <a:pt x="2609" y="3063"/>
                  </a:lnTo>
                  <a:lnTo>
                    <a:pt x="2609" y="2797"/>
                  </a:lnTo>
                  <a:lnTo>
                    <a:pt x="2594" y="2712"/>
                  </a:lnTo>
                  <a:lnTo>
                    <a:pt x="2559" y="2637"/>
                  </a:lnTo>
                  <a:lnTo>
                    <a:pt x="2499" y="2582"/>
                  </a:lnTo>
                  <a:lnTo>
                    <a:pt x="2429" y="2542"/>
                  </a:lnTo>
                  <a:lnTo>
                    <a:pt x="2343" y="2527"/>
                  </a:lnTo>
                  <a:lnTo>
                    <a:pt x="1803" y="2527"/>
                  </a:lnTo>
                  <a:lnTo>
                    <a:pt x="1717" y="2542"/>
                  </a:lnTo>
                  <a:lnTo>
                    <a:pt x="1647" y="2582"/>
                  </a:lnTo>
                  <a:lnTo>
                    <a:pt x="1587" y="2637"/>
                  </a:lnTo>
                  <a:lnTo>
                    <a:pt x="1552" y="2712"/>
                  </a:lnTo>
                  <a:lnTo>
                    <a:pt x="1537" y="2797"/>
                  </a:lnTo>
                  <a:lnTo>
                    <a:pt x="1537" y="3063"/>
                  </a:lnTo>
                  <a:lnTo>
                    <a:pt x="736" y="3063"/>
                  </a:lnTo>
                  <a:lnTo>
                    <a:pt x="676" y="3053"/>
                  </a:lnTo>
                  <a:lnTo>
                    <a:pt x="621" y="3028"/>
                  </a:lnTo>
                  <a:lnTo>
                    <a:pt x="576" y="2983"/>
                  </a:lnTo>
                  <a:lnTo>
                    <a:pt x="551" y="2928"/>
                  </a:lnTo>
                  <a:lnTo>
                    <a:pt x="541" y="2867"/>
                  </a:lnTo>
                  <a:lnTo>
                    <a:pt x="541" y="2067"/>
                  </a:lnTo>
                  <a:lnTo>
                    <a:pt x="270" y="2067"/>
                  </a:lnTo>
                  <a:lnTo>
                    <a:pt x="185" y="2052"/>
                  </a:lnTo>
                  <a:lnTo>
                    <a:pt x="110" y="2017"/>
                  </a:lnTo>
                  <a:lnTo>
                    <a:pt x="50" y="1957"/>
                  </a:lnTo>
                  <a:lnTo>
                    <a:pt x="15" y="1887"/>
                  </a:lnTo>
                  <a:lnTo>
                    <a:pt x="0" y="1802"/>
                  </a:lnTo>
                  <a:lnTo>
                    <a:pt x="0" y="1261"/>
                  </a:lnTo>
                  <a:lnTo>
                    <a:pt x="15" y="1176"/>
                  </a:lnTo>
                  <a:lnTo>
                    <a:pt x="50" y="1106"/>
                  </a:lnTo>
                  <a:lnTo>
                    <a:pt x="110" y="1046"/>
                  </a:lnTo>
                  <a:lnTo>
                    <a:pt x="185" y="1011"/>
                  </a:lnTo>
                  <a:lnTo>
                    <a:pt x="270" y="996"/>
                  </a:lnTo>
                  <a:lnTo>
                    <a:pt x="541" y="996"/>
                  </a:lnTo>
                  <a:lnTo>
                    <a:pt x="541" y="196"/>
                  </a:lnTo>
                  <a:lnTo>
                    <a:pt x="551" y="135"/>
                  </a:lnTo>
                  <a:lnTo>
                    <a:pt x="576" y="80"/>
                  </a:lnTo>
                  <a:lnTo>
                    <a:pt x="621" y="35"/>
                  </a:lnTo>
                  <a:lnTo>
                    <a:pt x="676" y="10"/>
                  </a:lnTo>
                  <a:lnTo>
                    <a:pt x="736" y="0"/>
                  </a:lnTo>
                  <a:close/>
                </a:path>
              </a:pathLst>
            </a:custGeom>
            <a:solidFill>
              <a:schemeClr val="tx1">
                <a:alpha val="19000"/>
              </a:schemeClr>
            </a:solidFill>
            <a:ln w="0">
              <a:noFill/>
              <a:prstDash val="solid"/>
              <a:round/>
              <a:headEnd/>
              <a:tailEnd/>
            </a:ln>
            <a:effectLst>
              <a:softEdge rad="279400"/>
            </a:effectLst>
          </p:spPr>
          <p:txBody>
            <a:bodyPr vert="horz" wrap="square" lIns="91440" tIns="45720" rIns="91440" bIns="45720" numCol="1" anchor="t" anchorCtr="0" compatLnSpc="1">
              <a:prstTxWarp prst="textNoShape">
                <a:avLst/>
              </a:prstTxWarp>
            </a:bodyPr>
            <a:lstStyle/>
            <a:p>
              <a:endParaRPr lang="en-IN"/>
            </a:p>
          </p:txBody>
        </p:sp>
        <p:sp>
          <p:nvSpPr>
            <p:cNvPr id="46" name="Freeform 38">
              <a:extLst>
                <a:ext uri="{FF2B5EF4-FFF2-40B4-BE49-F238E27FC236}">
                  <a16:creationId xmlns:a16="http://schemas.microsoft.com/office/drawing/2014/main" id="{F21AEC8F-E06D-4194-80A8-364102BD3373}"/>
                </a:ext>
              </a:extLst>
            </p:cNvPr>
            <p:cNvSpPr>
              <a:spLocks/>
            </p:cNvSpPr>
            <p:nvPr/>
          </p:nvSpPr>
          <p:spPr bwMode="auto">
            <a:xfrm>
              <a:off x="623472" y="1357984"/>
              <a:ext cx="2143052" cy="1585165"/>
            </a:xfrm>
            <a:custGeom>
              <a:avLst/>
              <a:gdLst>
                <a:gd name="T0" fmla="*/ 1537 w 4141"/>
                <a:gd name="T1" fmla="*/ 0 h 3063"/>
                <a:gd name="T2" fmla="*/ 1552 w 4141"/>
                <a:gd name="T3" fmla="*/ 351 h 3063"/>
                <a:gd name="T4" fmla="*/ 1647 w 4141"/>
                <a:gd name="T5" fmla="*/ 481 h 3063"/>
                <a:gd name="T6" fmla="*/ 1803 w 4141"/>
                <a:gd name="T7" fmla="*/ 536 h 3063"/>
                <a:gd name="T8" fmla="*/ 2429 w 4141"/>
                <a:gd name="T9" fmla="*/ 521 h 3063"/>
                <a:gd name="T10" fmla="*/ 2559 w 4141"/>
                <a:gd name="T11" fmla="*/ 426 h 3063"/>
                <a:gd name="T12" fmla="*/ 2609 w 4141"/>
                <a:gd name="T13" fmla="*/ 266 h 3063"/>
                <a:gd name="T14" fmla="*/ 3410 w 4141"/>
                <a:gd name="T15" fmla="*/ 0 h 3063"/>
                <a:gd name="T16" fmla="*/ 3525 w 4141"/>
                <a:gd name="T17" fmla="*/ 35 h 3063"/>
                <a:gd name="T18" fmla="*/ 3595 w 4141"/>
                <a:gd name="T19" fmla="*/ 135 h 3063"/>
                <a:gd name="T20" fmla="*/ 3605 w 4141"/>
                <a:gd name="T21" fmla="*/ 996 h 3063"/>
                <a:gd name="T22" fmla="*/ 3956 w 4141"/>
                <a:gd name="T23" fmla="*/ 1011 h 3063"/>
                <a:gd name="T24" fmla="*/ 4091 w 4141"/>
                <a:gd name="T25" fmla="*/ 1106 h 3063"/>
                <a:gd name="T26" fmla="*/ 4141 w 4141"/>
                <a:gd name="T27" fmla="*/ 1261 h 3063"/>
                <a:gd name="T28" fmla="*/ 4126 w 4141"/>
                <a:gd name="T29" fmla="*/ 1887 h 3063"/>
                <a:gd name="T30" fmla="*/ 4031 w 4141"/>
                <a:gd name="T31" fmla="*/ 2017 h 3063"/>
                <a:gd name="T32" fmla="*/ 3871 w 4141"/>
                <a:gd name="T33" fmla="*/ 2067 h 3063"/>
                <a:gd name="T34" fmla="*/ 3605 w 4141"/>
                <a:gd name="T35" fmla="*/ 2867 h 3063"/>
                <a:gd name="T36" fmla="*/ 3570 w 4141"/>
                <a:gd name="T37" fmla="*/ 2983 h 3063"/>
                <a:gd name="T38" fmla="*/ 3470 w 4141"/>
                <a:gd name="T39" fmla="*/ 3053 h 3063"/>
                <a:gd name="T40" fmla="*/ 2609 w 4141"/>
                <a:gd name="T41" fmla="*/ 3063 h 3063"/>
                <a:gd name="T42" fmla="*/ 2594 w 4141"/>
                <a:gd name="T43" fmla="*/ 2712 h 3063"/>
                <a:gd name="T44" fmla="*/ 2499 w 4141"/>
                <a:gd name="T45" fmla="*/ 2582 h 3063"/>
                <a:gd name="T46" fmla="*/ 2343 w 4141"/>
                <a:gd name="T47" fmla="*/ 2527 h 3063"/>
                <a:gd name="T48" fmla="*/ 1717 w 4141"/>
                <a:gd name="T49" fmla="*/ 2542 h 3063"/>
                <a:gd name="T50" fmla="*/ 1587 w 4141"/>
                <a:gd name="T51" fmla="*/ 2637 h 3063"/>
                <a:gd name="T52" fmla="*/ 1537 w 4141"/>
                <a:gd name="T53" fmla="*/ 2797 h 3063"/>
                <a:gd name="T54" fmla="*/ 736 w 4141"/>
                <a:gd name="T55" fmla="*/ 3063 h 3063"/>
                <a:gd name="T56" fmla="*/ 621 w 4141"/>
                <a:gd name="T57" fmla="*/ 3028 h 3063"/>
                <a:gd name="T58" fmla="*/ 551 w 4141"/>
                <a:gd name="T59" fmla="*/ 2928 h 3063"/>
                <a:gd name="T60" fmla="*/ 541 w 4141"/>
                <a:gd name="T61" fmla="*/ 2067 h 3063"/>
                <a:gd name="T62" fmla="*/ 185 w 4141"/>
                <a:gd name="T63" fmla="*/ 2052 h 3063"/>
                <a:gd name="T64" fmla="*/ 50 w 4141"/>
                <a:gd name="T65" fmla="*/ 1957 h 3063"/>
                <a:gd name="T66" fmla="*/ 0 w 4141"/>
                <a:gd name="T67" fmla="*/ 1802 h 3063"/>
                <a:gd name="T68" fmla="*/ 15 w 4141"/>
                <a:gd name="T69" fmla="*/ 1176 h 3063"/>
                <a:gd name="T70" fmla="*/ 110 w 4141"/>
                <a:gd name="T71" fmla="*/ 1046 h 3063"/>
                <a:gd name="T72" fmla="*/ 270 w 4141"/>
                <a:gd name="T73" fmla="*/ 996 h 3063"/>
                <a:gd name="T74" fmla="*/ 541 w 4141"/>
                <a:gd name="T75" fmla="*/ 196 h 3063"/>
                <a:gd name="T76" fmla="*/ 576 w 4141"/>
                <a:gd name="T77" fmla="*/ 80 h 3063"/>
                <a:gd name="T78" fmla="*/ 676 w 4141"/>
                <a:gd name="T79" fmla="*/ 10 h 30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141" h="3063">
                  <a:moveTo>
                    <a:pt x="736" y="0"/>
                  </a:moveTo>
                  <a:lnTo>
                    <a:pt x="1537" y="0"/>
                  </a:lnTo>
                  <a:lnTo>
                    <a:pt x="1537" y="266"/>
                  </a:lnTo>
                  <a:lnTo>
                    <a:pt x="1552" y="351"/>
                  </a:lnTo>
                  <a:lnTo>
                    <a:pt x="1587" y="426"/>
                  </a:lnTo>
                  <a:lnTo>
                    <a:pt x="1647" y="481"/>
                  </a:lnTo>
                  <a:lnTo>
                    <a:pt x="1717" y="521"/>
                  </a:lnTo>
                  <a:lnTo>
                    <a:pt x="1803" y="536"/>
                  </a:lnTo>
                  <a:lnTo>
                    <a:pt x="2343" y="536"/>
                  </a:lnTo>
                  <a:lnTo>
                    <a:pt x="2429" y="521"/>
                  </a:lnTo>
                  <a:lnTo>
                    <a:pt x="2499" y="481"/>
                  </a:lnTo>
                  <a:lnTo>
                    <a:pt x="2559" y="426"/>
                  </a:lnTo>
                  <a:lnTo>
                    <a:pt x="2594" y="351"/>
                  </a:lnTo>
                  <a:lnTo>
                    <a:pt x="2609" y="266"/>
                  </a:lnTo>
                  <a:lnTo>
                    <a:pt x="2609" y="0"/>
                  </a:lnTo>
                  <a:lnTo>
                    <a:pt x="3410" y="0"/>
                  </a:lnTo>
                  <a:lnTo>
                    <a:pt x="3470" y="10"/>
                  </a:lnTo>
                  <a:lnTo>
                    <a:pt x="3525" y="35"/>
                  </a:lnTo>
                  <a:lnTo>
                    <a:pt x="3570" y="80"/>
                  </a:lnTo>
                  <a:lnTo>
                    <a:pt x="3595" y="135"/>
                  </a:lnTo>
                  <a:lnTo>
                    <a:pt x="3605" y="196"/>
                  </a:lnTo>
                  <a:lnTo>
                    <a:pt x="3605" y="996"/>
                  </a:lnTo>
                  <a:lnTo>
                    <a:pt x="3871" y="996"/>
                  </a:lnTo>
                  <a:lnTo>
                    <a:pt x="3956" y="1011"/>
                  </a:lnTo>
                  <a:lnTo>
                    <a:pt x="4031" y="1046"/>
                  </a:lnTo>
                  <a:lnTo>
                    <a:pt x="4091" y="1106"/>
                  </a:lnTo>
                  <a:lnTo>
                    <a:pt x="4126" y="1176"/>
                  </a:lnTo>
                  <a:lnTo>
                    <a:pt x="4141" y="1261"/>
                  </a:lnTo>
                  <a:lnTo>
                    <a:pt x="4141" y="1802"/>
                  </a:lnTo>
                  <a:lnTo>
                    <a:pt x="4126" y="1887"/>
                  </a:lnTo>
                  <a:lnTo>
                    <a:pt x="4091" y="1957"/>
                  </a:lnTo>
                  <a:lnTo>
                    <a:pt x="4031" y="2017"/>
                  </a:lnTo>
                  <a:lnTo>
                    <a:pt x="3956" y="2052"/>
                  </a:lnTo>
                  <a:lnTo>
                    <a:pt x="3871" y="2067"/>
                  </a:lnTo>
                  <a:lnTo>
                    <a:pt x="3605" y="2067"/>
                  </a:lnTo>
                  <a:lnTo>
                    <a:pt x="3605" y="2867"/>
                  </a:lnTo>
                  <a:lnTo>
                    <a:pt x="3595" y="2928"/>
                  </a:lnTo>
                  <a:lnTo>
                    <a:pt x="3570" y="2983"/>
                  </a:lnTo>
                  <a:lnTo>
                    <a:pt x="3525" y="3028"/>
                  </a:lnTo>
                  <a:lnTo>
                    <a:pt x="3470" y="3053"/>
                  </a:lnTo>
                  <a:lnTo>
                    <a:pt x="3410" y="3063"/>
                  </a:lnTo>
                  <a:lnTo>
                    <a:pt x="2609" y="3063"/>
                  </a:lnTo>
                  <a:lnTo>
                    <a:pt x="2609" y="2797"/>
                  </a:lnTo>
                  <a:lnTo>
                    <a:pt x="2594" y="2712"/>
                  </a:lnTo>
                  <a:lnTo>
                    <a:pt x="2559" y="2637"/>
                  </a:lnTo>
                  <a:lnTo>
                    <a:pt x="2499" y="2582"/>
                  </a:lnTo>
                  <a:lnTo>
                    <a:pt x="2429" y="2542"/>
                  </a:lnTo>
                  <a:lnTo>
                    <a:pt x="2343" y="2527"/>
                  </a:lnTo>
                  <a:lnTo>
                    <a:pt x="1803" y="2527"/>
                  </a:lnTo>
                  <a:lnTo>
                    <a:pt x="1717" y="2542"/>
                  </a:lnTo>
                  <a:lnTo>
                    <a:pt x="1647" y="2582"/>
                  </a:lnTo>
                  <a:lnTo>
                    <a:pt x="1587" y="2637"/>
                  </a:lnTo>
                  <a:lnTo>
                    <a:pt x="1552" y="2712"/>
                  </a:lnTo>
                  <a:lnTo>
                    <a:pt x="1537" y="2797"/>
                  </a:lnTo>
                  <a:lnTo>
                    <a:pt x="1537" y="3063"/>
                  </a:lnTo>
                  <a:lnTo>
                    <a:pt x="736" y="3063"/>
                  </a:lnTo>
                  <a:lnTo>
                    <a:pt x="676" y="3053"/>
                  </a:lnTo>
                  <a:lnTo>
                    <a:pt x="621" y="3028"/>
                  </a:lnTo>
                  <a:lnTo>
                    <a:pt x="576" y="2983"/>
                  </a:lnTo>
                  <a:lnTo>
                    <a:pt x="551" y="2928"/>
                  </a:lnTo>
                  <a:lnTo>
                    <a:pt x="541" y="2867"/>
                  </a:lnTo>
                  <a:lnTo>
                    <a:pt x="541" y="2067"/>
                  </a:lnTo>
                  <a:lnTo>
                    <a:pt x="270" y="2067"/>
                  </a:lnTo>
                  <a:lnTo>
                    <a:pt x="185" y="2052"/>
                  </a:lnTo>
                  <a:lnTo>
                    <a:pt x="110" y="2017"/>
                  </a:lnTo>
                  <a:lnTo>
                    <a:pt x="50" y="1957"/>
                  </a:lnTo>
                  <a:lnTo>
                    <a:pt x="15" y="1887"/>
                  </a:lnTo>
                  <a:lnTo>
                    <a:pt x="0" y="1802"/>
                  </a:lnTo>
                  <a:lnTo>
                    <a:pt x="0" y="1261"/>
                  </a:lnTo>
                  <a:lnTo>
                    <a:pt x="15" y="1176"/>
                  </a:lnTo>
                  <a:lnTo>
                    <a:pt x="50" y="1106"/>
                  </a:lnTo>
                  <a:lnTo>
                    <a:pt x="110" y="1046"/>
                  </a:lnTo>
                  <a:lnTo>
                    <a:pt x="185" y="1011"/>
                  </a:lnTo>
                  <a:lnTo>
                    <a:pt x="270" y="996"/>
                  </a:lnTo>
                  <a:lnTo>
                    <a:pt x="541" y="996"/>
                  </a:lnTo>
                  <a:lnTo>
                    <a:pt x="541" y="196"/>
                  </a:lnTo>
                  <a:lnTo>
                    <a:pt x="551" y="135"/>
                  </a:lnTo>
                  <a:lnTo>
                    <a:pt x="576" y="80"/>
                  </a:lnTo>
                  <a:lnTo>
                    <a:pt x="621" y="35"/>
                  </a:lnTo>
                  <a:lnTo>
                    <a:pt x="676" y="10"/>
                  </a:lnTo>
                  <a:lnTo>
                    <a:pt x="736" y="0"/>
                  </a:lnTo>
                  <a:close/>
                </a:path>
              </a:pathLst>
            </a:custGeom>
            <a:solidFill>
              <a:schemeClr val="accent1"/>
            </a:solidFill>
            <a:ln w="25400">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dirty="0"/>
            </a:p>
          </p:txBody>
        </p:sp>
      </p:grpSp>
      <p:pic>
        <p:nvPicPr>
          <p:cNvPr id="47" name="Picture 46" descr="Icon&#10;&#10;Description automatically generated">
            <a:extLst>
              <a:ext uri="{FF2B5EF4-FFF2-40B4-BE49-F238E27FC236}">
                <a16:creationId xmlns:a16="http://schemas.microsoft.com/office/drawing/2014/main" id="{78541687-506F-4F81-8500-5F5E2E317CAC}"/>
              </a:ext>
            </a:extLst>
          </p:cNvPr>
          <p:cNvPicPr>
            <a:picLocks noChangeAspect="1"/>
          </p:cNvPicPr>
          <p:nvPr/>
        </p:nvPicPr>
        <p:blipFill>
          <a:blip r:embed="rId3"/>
          <a:stretch>
            <a:fillRect/>
          </a:stretch>
        </p:blipFill>
        <p:spPr>
          <a:xfrm>
            <a:off x="10429144" y="553070"/>
            <a:ext cx="719692" cy="719692"/>
          </a:xfrm>
          <a:prstGeom prst="rect">
            <a:avLst/>
          </a:prstGeom>
        </p:spPr>
      </p:pic>
    </p:spTree>
    <p:extLst>
      <p:ext uri="{BB962C8B-B14F-4D97-AF65-F5344CB8AC3E}">
        <p14:creationId xmlns:p14="http://schemas.microsoft.com/office/powerpoint/2010/main" val="34933007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Title 1">
            <a:extLst>
              <a:ext uri="{FF2B5EF4-FFF2-40B4-BE49-F238E27FC236}">
                <a16:creationId xmlns:a16="http://schemas.microsoft.com/office/drawing/2014/main" id="{6FC7EBA5-1D7F-42F8-8383-43420A0CD2AF}"/>
              </a:ext>
            </a:extLst>
          </p:cNvPr>
          <p:cNvSpPr txBox="1">
            <a:spLocks/>
          </p:cNvSpPr>
          <p:nvPr/>
        </p:nvSpPr>
        <p:spPr>
          <a:xfrm>
            <a:off x="1342320" y="110834"/>
            <a:ext cx="10972800" cy="711081"/>
          </a:xfrm>
          <a:prstGeom prst="rect">
            <a:avLst/>
          </a:prstGeom>
        </p:spPr>
        <p:txBody>
          <a:bodyPr vert="horz" lIns="0" tIns="60949" rIns="0" bIns="60949" rtlCol="0" anchor="ctr">
            <a:noAutofit/>
          </a:bodyPr>
          <a:lstStyle>
            <a:lvl1pPr algn="l" defTabSz="1218956" rtl="0" eaLnBrk="1" latinLnBrk="0" hangingPunct="1">
              <a:spcBef>
                <a:spcPct val="0"/>
              </a:spcBef>
              <a:buNone/>
              <a:defRPr sz="3600" kern="1200">
                <a:solidFill>
                  <a:schemeClr val="tx1"/>
                </a:solidFill>
                <a:latin typeface="+mj-lt"/>
                <a:ea typeface="+mj-ea"/>
                <a:cs typeface="+mj-cs"/>
              </a:defRPr>
            </a:lvl1pPr>
          </a:lstStyle>
          <a:p>
            <a:pPr marL="0" marR="0" lvl="0" indent="0" algn="l" defTabSz="1218956" rtl="0" eaLnBrk="1" fontAlgn="auto" latinLnBrk="0" hangingPunct="1">
              <a:lnSpc>
                <a:spcPct val="100000"/>
              </a:lnSpc>
              <a:spcBef>
                <a:spcPct val="0"/>
              </a:spcBef>
              <a:spcAft>
                <a:spcPts val="0"/>
              </a:spcAft>
              <a:buClrTx/>
              <a:buSzTx/>
              <a:buFontTx/>
              <a:buNone/>
              <a:tabLst/>
              <a:defRPr/>
            </a:pPr>
            <a:r>
              <a:rPr kumimoji="0" lang="en-IN" sz="3600" b="0" i="0" u="none" strike="noStrike" kern="1200" cap="none" spc="0" normalizeH="0" baseline="0" noProof="0" dirty="0">
                <a:ln>
                  <a:noFill/>
                </a:ln>
                <a:solidFill>
                  <a:sysClr val="windowText" lastClr="000000">
                    <a:lumMod val="75000"/>
                    <a:lumOff val="25000"/>
                  </a:sysClr>
                </a:solidFill>
                <a:effectLst/>
                <a:uLnTx/>
                <a:uFillTx/>
                <a:latin typeface="Calibri"/>
                <a:ea typeface="+mj-ea"/>
                <a:cs typeface="+mj-cs"/>
              </a:rPr>
              <a:t>Governance</a:t>
            </a:r>
          </a:p>
        </p:txBody>
      </p:sp>
      <p:grpSp>
        <p:nvGrpSpPr>
          <p:cNvPr id="85" name="Group 84">
            <a:extLst>
              <a:ext uri="{FF2B5EF4-FFF2-40B4-BE49-F238E27FC236}">
                <a16:creationId xmlns:a16="http://schemas.microsoft.com/office/drawing/2014/main" id="{F6D6D8B3-5F78-4A18-B4A3-244820B75CAD}"/>
              </a:ext>
            </a:extLst>
          </p:cNvPr>
          <p:cNvGrpSpPr/>
          <p:nvPr/>
        </p:nvGrpSpPr>
        <p:grpSpPr>
          <a:xfrm>
            <a:off x="4144031" y="1811339"/>
            <a:ext cx="3903940" cy="3898300"/>
            <a:chOff x="4014143" y="1728749"/>
            <a:chExt cx="4161215" cy="4155204"/>
          </a:xfrm>
        </p:grpSpPr>
        <p:sp>
          <p:nvSpPr>
            <p:cNvPr id="86" name="Oval 70">
              <a:extLst>
                <a:ext uri="{FF2B5EF4-FFF2-40B4-BE49-F238E27FC236}">
                  <a16:creationId xmlns:a16="http://schemas.microsoft.com/office/drawing/2014/main" id="{26F3B9A0-29F1-47E8-9430-653436E37EA2}"/>
                </a:ext>
              </a:extLst>
            </p:cNvPr>
            <p:cNvSpPr>
              <a:spLocks noChangeArrowheads="1"/>
            </p:cNvSpPr>
            <p:nvPr/>
          </p:nvSpPr>
          <p:spPr bwMode="auto">
            <a:xfrm rot="1365741">
              <a:off x="5791445" y="3503932"/>
              <a:ext cx="608013" cy="604838"/>
            </a:xfrm>
            <a:prstGeom prst="ellipse">
              <a:avLst/>
            </a:prstGeom>
            <a:solidFill>
              <a:srgbClr val="8F420A"/>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87" name="Oval 71">
              <a:extLst>
                <a:ext uri="{FF2B5EF4-FFF2-40B4-BE49-F238E27FC236}">
                  <a16:creationId xmlns:a16="http://schemas.microsoft.com/office/drawing/2014/main" id="{0C172321-B7CB-4F36-931D-72E729B367A0}"/>
                </a:ext>
              </a:extLst>
            </p:cNvPr>
            <p:cNvSpPr>
              <a:spLocks noChangeArrowheads="1"/>
            </p:cNvSpPr>
            <p:nvPr/>
          </p:nvSpPr>
          <p:spPr bwMode="auto">
            <a:xfrm rot="1365741">
              <a:off x="5935970" y="3646500"/>
              <a:ext cx="317500" cy="319088"/>
            </a:xfrm>
            <a:prstGeom prst="ellipse">
              <a:avLst/>
            </a:prstGeom>
            <a:solidFill>
              <a:srgbClr val="8F420A"/>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88" name="Rectangle 72">
              <a:extLst>
                <a:ext uri="{FF2B5EF4-FFF2-40B4-BE49-F238E27FC236}">
                  <a16:creationId xmlns:a16="http://schemas.microsoft.com/office/drawing/2014/main" id="{2993B049-752F-4BBE-AB20-DD3C056F5BA7}"/>
                </a:ext>
              </a:extLst>
            </p:cNvPr>
            <p:cNvSpPr>
              <a:spLocks noChangeArrowheads="1"/>
            </p:cNvSpPr>
            <p:nvPr/>
          </p:nvSpPr>
          <p:spPr bwMode="auto">
            <a:xfrm rot="1365741">
              <a:off x="5539358" y="4824862"/>
              <a:ext cx="231775" cy="57150"/>
            </a:xfrm>
            <a:prstGeom prst="rect">
              <a:avLst/>
            </a:prstGeom>
            <a:solidFill>
              <a:srgbClr val="8F420A"/>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89" name="Freeform 73">
              <a:extLst>
                <a:ext uri="{FF2B5EF4-FFF2-40B4-BE49-F238E27FC236}">
                  <a16:creationId xmlns:a16="http://schemas.microsoft.com/office/drawing/2014/main" id="{36F47053-71A6-4631-B443-C3FFAB26271E}"/>
                </a:ext>
              </a:extLst>
            </p:cNvPr>
            <p:cNvSpPr>
              <a:spLocks/>
            </p:cNvSpPr>
            <p:nvPr/>
          </p:nvSpPr>
          <p:spPr bwMode="auto">
            <a:xfrm rot="1365741">
              <a:off x="5768462" y="3743854"/>
              <a:ext cx="231775" cy="1127125"/>
            </a:xfrm>
            <a:custGeom>
              <a:avLst/>
              <a:gdLst>
                <a:gd name="T0" fmla="*/ 146 w 146"/>
                <a:gd name="T1" fmla="*/ 710 h 710"/>
                <a:gd name="T2" fmla="*/ 0 w 146"/>
                <a:gd name="T3" fmla="*/ 710 h 710"/>
                <a:gd name="T4" fmla="*/ 40 w 146"/>
                <a:gd name="T5" fmla="*/ 0 h 710"/>
                <a:gd name="T6" fmla="*/ 107 w 146"/>
                <a:gd name="T7" fmla="*/ 0 h 710"/>
                <a:gd name="T8" fmla="*/ 146 w 146"/>
                <a:gd name="T9" fmla="*/ 710 h 710"/>
              </a:gdLst>
              <a:ahLst/>
              <a:cxnLst>
                <a:cxn ang="0">
                  <a:pos x="T0" y="T1"/>
                </a:cxn>
                <a:cxn ang="0">
                  <a:pos x="T2" y="T3"/>
                </a:cxn>
                <a:cxn ang="0">
                  <a:pos x="T4" y="T5"/>
                </a:cxn>
                <a:cxn ang="0">
                  <a:pos x="T6" y="T7"/>
                </a:cxn>
                <a:cxn ang="0">
                  <a:pos x="T8" y="T9"/>
                </a:cxn>
              </a:cxnLst>
              <a:rect l="0" t="0" r="r" b="b"/>
              <a:pathLst>
                <a:path w="146" h="710">
                  <a:moveTo>
                    <a:pt x="146" y="710"/>
                  </a:moveTo>
                  <a:lnTo>
                    <a:pt x="0" y="710"/>
                  </a:lnTo>
                  <a:lnTo>
                    <a:pt x="40" y="0"/>
                  </a:lnTo>
                  <a:lnTo>
                    <a:pt x="107" y="0"/>
                  </a:lnTo>
                  <a:lnTo>
                    <a:pt x="146" y="710"/>
                  </a:lnTo>
                  <a:close/>
                </a:path>
              </a:pathLst>
            </a:custGeom>
            <a:solidFill>
              <a:srgbClr val="B37C0E"/>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90" name="Freeform 74">
              <a:extLst>
                <a:ext uri="{FF2B5EF4-FFF2-40B4-BE49-F238E27FC236}">
                  <a16:creationId xmlns:a16="http://schemas.microsoft.com/office/drawing/2014/main" id="{FCE01538-E22D-4278-A7E8-302CF455E261}"/>
                </a:ext>
              </a:extLst>
            </p:cNvPr>
            <p:cNvSpPr>
              <a:spLocks/>
            </p:cNvSpPr>
            <p:nvPr/>
          </p:nvSpPr>
          <p:spPr bwMode="auto">
            <a:xfrm rot="1365741">
              <a:off x="5296434" y="5131563"/>
              <a:ext cx="231775" cy="601663"/>
            </a:xfrm>
            <a:custGeom>
              <a:avLst/>
              <a:gdLst>
                <a:gd name="T0" fmla="*/ 146 w 146"/>
                <a:gd name="T1" fmla="*/ 0 h 379"/>
                <a:gd name="T2" fmla="*/ 0 w 146"/>
                <a:gd name="T3" fmla="*/ 0 h 379"/>
                <a:gd name="T4" fmla="*/ 40 w 146"/>
                <a:gd name="T5" fmla="*/ 379 h 379"/>
                <a:gd name="T6" fmla="*/ 107 w 146"/>
                <a:gd name="T7" fmla="*/ 379 h 379"/>
                <a:gd name="T8" fmla="*/ 146 w 146"/>
                <a:gd name="T9" fmla="*/ 0 h 379"/>
              </a:gdLst>
              <a:ahLst/>
              <a:cxnLst>
                <a:cxn ang="0">
                  <a:pos x="T0" y="T1"/>
                </a:cxn>
                <a:cxn ang="0">
                  <a:pos x="T2" y="T3"/>
                </a:cxn>
                <a:cxn ang="0">
                  <a:pos x="T4" y="T5"/>
                </a:cxn>
                <a:cxn ang="0">
                  <a:pos x="T6" y="T7"/>
                </a:cxn>
                <a:cxn ang="0">
                  <a:pos x="T8" y="T9"/>
                </a:cxn>
              </a:cxnLst>
              <a:rect l="0" t="0" r="r" b="b"/>
              <a:pathLst>
                <a:path w="146" h="379">
                  <a:moveTo>
                    <a:pt x="146" y="0"/>
                  </a:moveTo>
                  <a:lnTo>
                    <a:pt x="0" y="0"/>
                  </a:lnTo>
                  <a:lnTo>
                    <a:pt x="40" y="379"/>
                  </a:lnTo>
                  <a:lnTo>
                    <a:pt x="107" y="379"/>
                  </a:lnTo>
                  <a:lnTo>
                    <a:pt x="146" y="0"/>
                  </a:lnTo>
                  <a:close/>
                </a:path>
              </a:pathLst>
            </a:custGeom>
            <a:solidFill>
              <a:srgbClr val="B37C0E"/>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91" name="Freeform 75">
              <a:extLst>
                <a:ext uri="{FF2B5EF4-FFF2-40B4-BE49-F238E27FC236}">
                  <a16:creationId xmlns:a16="http://schemas.microsoft.com/office/drawing/2014/main" id="{F31B61DE-CB96-4BFE-8497-1038091282BA}"/>
                </a:ext>
              </a:extLst>
            </p:cNvPr>
            <p:cNvSpPr>
              <a:spLocks/>
            </p:cNvSpPr>
            <p:nvPr/>
          </p:nvSpPr>
          <p:spPr bwMode="auto">
            <a:xfrm rot="1365741">
              <a:off x="5533736" y="4639034"/>
              <a:ext cx="366713" cy="138113"/>
            </a:xfrm>
            <a:custGeom>
              <a:avLst/>
              <a:gdLst>
                <a:gd name="T0" fmla="*/ 231 w 231"/>
                <a:gd name="T1" fmla="*/ 87 h 87"/>
                <a:gd name="T2" fmla="*/ 0 w 231"/>
                <a:gd name="T3" fmla="*/ 87 h 87"/>
                <a:gd name="T4" fmla="*/ 28 w 231"/>
                <a:gd name="T5" fmla="*/ 0 h 87"/>
                <a:gd name="T6" fmla="*/ 202 w 231"/>
                <a:gd name="T7" fmla="*/ 0 h 87"/>
                <a:gd name="T8" fmla="*/ 231 w 231"/>
                <a:gd name="T9" fmla="*/ 87 h 87"/>
              </a:gdLst>
              <a:ahLst/>
              <a:cxnLst>
                <a:cxn ang="0">
                  <a:pos x="T0" y="T1"/>
                </a:cxn>
                <a:cxn ang="0">
                  <a:pos x="T2" y="T3"/>
                </a:cxn>
                <a:cxn ang="0">
                  <a:pos x="T4" y="T5"/>
                </a:cxn>
                <a:cxn ang="0">
                  <a:pos x="T6" y="T7"/>
                </a:cxn>
                <a:cxn ang="0">
                  <a:pos x="T8" y="T9"/>
                </a:cxn>
              </a:cxnLst>
              <a:rect l="0" t="0" r="r" b="b"/>
              <a:pathLst>
                <a:path w="231" h="87">
                  <a:moveTo>
                    <a:pt x="231" y="87"/>
                  </a:moveTo>
                  <a:lnTo>
                    <a:pt x="0" y="87"/>
                  </a:lnTo>
                  <a:lnTo>
                    <a:pt x="28" y="0"/>
                  </a:lnTo>
                  <a:lnTo>
                    <a:pt x="202" y="0"/>
                  </a:lnTo>
                  <a:lnTo>
                    <a:pt x="231" y="87"/>
                  </a:lnTo>
                  <a:close/>
                </a:path>
              </a:pathLst>
            </a:custGeom>
            <a:solidFill>
              <a:srgbClr val="8F420A"/>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92" name="Freeform 76">
              <a:extLst>
                <a:ext uri="{FF2B5EF4-FFF2-40B4-BE49-F238E27FC236}">
                  <a16:creationId xmlns:a16="http://schemas.microsoft.com/office/drawing/2014/main" id="{CC2B91B6-6211-4F19-A2C1-3C56EECDA999}"/>
                </a:ext>
              </a:extLst>
            </p:cNvPr>
            <p:cNvSpPr>
              <a:spLocks/>
            </p:cNvSpPr>
            <p:nvPr/>
          </p:nvSpPr>
          <p:spPr bwMode="auto">
            <a:xfrm rot="1365741">
              <a:off x="5845210" y="4018725"/>
              <a:ext cx="266700" cy="136525"/>
            </a:xfrm>
            <a:custGeom>
              <a:avLst/>
              <a:gdLst>
                <a:gd name="T0" fmla="*/ 0 w 168"/>
                <a:gd name="T1" fmla="*/ 0 h 86"/>
                <a:gd name="T2" fmla="*/ 168 w 168"/>
                <a:gd name="T3" fmla="*/ 0 h 86"/>
                <a:gd name="T4" fmla="*/ 147 w 168"/>
                <a:gd name="T5" fmla="*/ 86 h 86"/>
                <a:gd name="T6" fmla="*/ 21 w 168"/>
                <a:gd name="T7" fmla="*/ 86 h 86"/>
                <a:gd name="T8" fmla="*/ 0 w 168"/>
                <a:gd name="T9" fmla="*/ 0 h 86"/>
              </a:gdLst>
              <a:ahLst/>
              <a:cxnLst>
                <a:cxn ang="0">
                  <a:pos x="T0" y="T1"/>
                </a:cxn>
                <a:cxn ang="0">
                  <a:pos x="T2" y="T3"/>
                </a:cxn>
                <a:cxn ang="0">
                  <a:pos x="T4" y="T5"/>
                </a:cxn>
                <a:cxn ang="0">
                  <a:pos x="T6" y="T7"/>
                </a:cxn>
                <a:cxn ang="0">
                  <a:pos x="T8" y="T9"/>
                </a:cxn>
              </a:cxnLst>
              <a:rect l="0" t="0" r="r" b="b"/>
              <a:pathLst>
                <a:path w="168" h="86">
                  <a:moveTo>
                    <a:pt x="0" y="0"/>
                  </a:moveTo>
                  <a:lnTo>
                    <a:pt x="168" y="0"/>
                  </a:lnTo>
                  <a:lnTo>
                    <a:pt x="147" y="86"/>
                  </a:lnTo>
                  <a:lnTo>
                    <a:pt x="21" y="86"/>
                  </a:lnTo>
                  <a:lnTo>
                    <a:pt x="0" y="0"/>
                  </a:lnTo>
                  <a:close/>
                </a:path>
              </a:pathLst>
            </a:custGeom>
            <a:solidFill>
              <a:srgbClr val="8F420A"/>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93" name="Freeform 77">
              <a:extLst>
                <a:ext uri="{FF2B5EF4-FFF2-40B4-BE49-F238E27FC236}">
                  <a16:creationId xmlns:a16="http://schemas.microsoft.com/office/drawing/2014/main" id="{F4EF7B2C-7E28-423B-B9A1-9099F1022DB2}"/>
                </a:ext>
              </a:extLst>
            </p:cNvPr>
            <p:cNvSpPr>
              <a:spLocks/>
            </p:cNvSpPr>
            <p:nvPr/>
          </p:nvSpPr>
          <p:spPr bwMode="auto">
            <a:xfrm rot="1365741">
              <a:off x="5265760" y="5165330"/>
              <a:ext cx="448144" cy="168780"/>
            </a:xfrm>
            <a:custGeom>
              <a:avLst/>
              <a:gdLst>
                <a:gd name="T0" fmla="*/ 0 w 231"/>
                <a:gd name="T1" fmla="*/ 0 h 87"/>
                <a:gd name="T2" fmla="*/ 231 w 231"/>
                <a:gd name="T3" fmla="*/ 0 h 87"/>
                <a:gd name="T4" fmla="*/ 203 w 231"/>
                <a:gd name="T5" fmla="*/ 87 h 87"/>
                <a:gd name="T6" fmla="*/ 30 w 231"/>
                <a:gd name="T7" fmla="*/ 87 h 87"/>
                <a:gd name="T8" fmla="*/ 0 w 231"/>
                <a:gd name="T9" fmla="*/ 0 h 87"/>
              </a:gdLst>
              <a:ahLst/>
              <a:cxnLst>
                <a:cxn ang="0">
                  <a:pos x="T0" y="T1"/>
                </a:cxn>
                <a:cxn ang="0">
                  <a:pos x="T2" y="T3"/>
                </a:cxn>
                <a:cxn ang="0">
                  <a:pos x="T4" y="T5"/>
                </a:cxn>
                <a:cxn ang="0">
                  <a:pos x="T6" y="T7"/>
                </a:cxn>
                <a:cxn ang="0">
                  <a:pos x="T8" y="T9"/>
                </a:cxn>
              </a:cxnLst>
              <a:rect l="0" t="0" r="r" b="b"/>
              <a:pathLst>
                <a:path w="231" h="87">
                  <a:moveTo>
                    <a:pt x="0" y="0"/>
                  </a:moveTo>
                  <a:lnTo>
                    <a:pt x="231" y="0"/>
                  </a:lnTo>
                  <a:lnTo>
                    <a:pt x="203" y="87"/>
                  </a:lnTo>
                  <a:lnTo>
                    <a:pt x="30" y="87"/>
                  </a:lnTo>
                  <a:lnTo>
                    <a:pt x="0" y="0"/>
                  </a:lnTo>
                  <a:close/>
                </a:path>
              </a:pathLst>
            </a:custGeom>
            <a:solidFill>
              <a:srgbClr val="8F420A"/>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94" name="Freeform 78">
              <a:extLst>
                <a:ext uri="{FF2B5EF4-FFF2-40B4-BE49-F238E27FC236}">
                  <a16:creationId xmlns:a16="http://schemas.microsoft.com/office/drawing/2014/main" id="{99B55BB7-8FA1-407C-BFB4-6EEA84D0DF2D}"/>
                </a:ext>
              </a:extLst>
            </p:cNvPr>
            <p:cNvSpPr>
              <a:spLocks/>
            </p:cNvSpPr>
            <p:nvPr/>
          </p:nvSpPr>
          <p:spPr bwMode="auto">
            <a:xfrm rot="1365741">
              <a:off x="5218419" y="5503868"/>
              <a:ext cx="269875" cy="138113"/>
            </a:xfrm>
            <a:custGeom>
              <a:avLst/>
              <a:gdLst>
                <a:gd name="T0" fmla="*/ 170 w 170"/>
                <a:gd name="T1" fmla="*/ 87 h 87"/>
                <a:gd name="T2" fmla="*/ 0 w 170"/>
                <a:gd name="T3" fmla="*/ 87 h 87"/>
                <a:gd name="T4" fmla="*/ 21 w 170"/>
                <a:gd name="T5" fmla="*/ 0 h 87"/>
                <a:gd name="T6" fmla="*/ 149 w 170"/>
                <a:gd name="T7" fmla="*/ 0 h 87"/>
                <a:gd name="T8" fmla="*/ 170 w 170"/>
                <a:gd name="T9" fmla="*/ 87 h 87"/>
              </a:gdLst>
              <a:ahLst/>
              <a:cxnLst>
                <a:cxn ang="0">
                  <a:pos x="T0" y="T1"/>
                </a:cxn>
                <a:cxn ang="0">
                  <a:pos x="T2" y="T3"/>
                </a:cxn>
                <a:cxn ang="0">
                  <a:pos x="T4" y="T5"/>
                </a:cxn>
                <a:cxn ang="0">
                  <a:pos x="T6" y="T7"/>
                </a:cxn>
                <a:cxn ang="0">
                  <a:pos x="T8" y="T9"/>
                </a:cxn>
              </a:cxnLst>
              <a:rect l="0" t="0" r="r" b="b"/>
              <a:pathLst>
                <a:path w="170" h="87">
                  <a:moveTo>
                    <a:pt x="170" y="87"/>
                  </a:moveTo>
                  <a:lnTo>
                    <a:pt x="0" y="87"/>
                  </a:lnTo>
                  <a:lnTo>
                    <a:pt x="21" y="0"/>
                  </a:lnTo>
                  <a:lnTo>
                    <a:pt x="149" y="0"/>
                  </a:lnTo>
                  <a:lnTo>
                    <a:pt x="170" y="87"/>
                  </a:lnTo>
                  <a:close/>
                </a:path>
              </a:pathLst>
            </a:custGeom>
            <a:solidFill>
              <a:srgbClr val="8F420A"/>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95" name="Freeform 79">
              <a:extLst>
                <a:ext uri="{FF2B5EF4-FFF2-40B4-BE49-F238E27FC236}">
                  <a16:creationId xmlns:a16="http://schemas.microsoft.com/office/drawing/2014/main" id="{8197888A-F84E-4707-BAD8-64D7063A69ED}"/>
                </a:ext>
              </a:extLst>
            </p:cNvPr>
            <p:cNvSpPr>
              <a:spLocks/>
            </p:cNvSpPr>
            <p:nvPr/>
          </p:nvSpPr>
          <p:spPr bwMode="auto">
            <a:xfrm rot="1365741">
              <a:off x="5119445" y="5563702"/>
              <a:ext cx="366713" cy="263525"/>
            </a:xfrm>
            <a:custGeom>
              <a:avLst/>
              <a:gdLst>
                <a:gd name="T0" fmla="*/ 152 w 152"/>
                <a:gd name="T1" fmla="*/ 55 h 109"/>
                <a:gd name="T2" fmla="*/ 97 w 152"/>
                <a:gd name="T3" fmla="*/ 109 h 109"/>
                <a:gd name="T4" fmla="*/ 55 w 152"/>
                <a:gd name="T5" fmla="*/ 109 h 109"/>
                <a:gd name="T6" fmla="*/ 0 w 152"/>
                <a:gd name="T7" fmla="*/ 55 h 109"/>
                <a:gd name="T8" fmla="*/ 0 w 152"/>
                <a:gd name="T9" fmla="*/ 55 h 109"/>
                <a:gd name="T10" fmla="*/ 55 w 152"/>
                <a:gd name="T11" fmla="*/ 0 h 109"/>
                <a:gd name="T12" fmla="*/ 97 w 152"/>
                <a:gd name="T13" fmla="*/ 0 h 109"/>
                <a:gd name="T14" fmla="*/ 152 w 152"/>
                <a:gd name="T15" fmla="*/ 55 h 1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09">
                  <a:moveTo>
                    <a:pt x="152" y="55"/>
                  </a:moveTo>
                  <a:cubicBezTo>
                    <a:pt x="152" y="85"/>
                    <a:pt x="128" y="109"/>
                    <a:pt x="97" y="109"/>
                  </a:cubicBezTo>
                  <a:cubicBezTo>
                    <a:pt x="55" y="109"/>
                    <a:pt x="55" y="109"/>
                    <a:pt x="55" y="109"/>
                  </a:cubicBezTo>
                  <a:cubicBezTo>
                    <a:pt x="25" y="109"/>
                    <a:pt x="0" y="85"/>
                    <a:pt x="0" y="55"/>
                  </a:cubicBezTo>
                  <a:cubicBezTo>
                    <a:pt x="0" y="55"/>
                    <a:pt x="0" y="55"/>
                    <a:pt x="0" y="55"/>
                  </a:cubicBezTo>
                  <a:cubicBezTo>
                    <a:pt x="0" y="24"/>
                    <a:pt x="25" y="0"/>
                    <a:pt x="55" y="0"/>
                  </a:cubicBezTo>
                  <a:cubicBezTo>
                    <a:pt x="97" y="0"/>
                    <a:pt x="97" y="0"/>
                    <a:pt x="97" y="0"/>
                  </a:cubicBezTo>
                  <a:cubicBezTo>
                    <a:pt x="128" y="0"/>
                    <a:pt x="152" y="24"/>
                    <a:pt x="152" y="55"/>
                  </a:cubicBezTo>
                  <a:close/>
                </a:path>
              </a:pathLst>
            </a:custGeom>
            <a:solidFill>
              <a:srgbClr val="8F420A"/>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96" name="Freeform 80">
              <a:extLst>
                <a:ext uri="{FF2B5EF4-FFF2-40B4-BE49-F238E27FC236}">
                  <a16:creationId xmlns:a16="http://schemas.microsoft.com/office/drawing/2014/main" id="{70496F8F-1B24-4B0D-B3D5-5B74D8E56FD0}"/>
                </a:ext>
              </a:extLst>
            </p:cNvPr>
            <p:cNvSpPr>
              <a:spLocks/>
            </p:cNvSpPr>
            <p:nvPr/>
          </p:nvSpPr>
          <p:spPr bwMode="auto">
            <a:xfrm rot="1365741">
              <a:off x="6188588" y="2744160"/>
              <a:ext cx="231775" cy="1123950"/>
            </a:xfrm>
            <a:custGeom>
              <a:avLst/>
              <a:gdLst>
                <a:gd name="T0" fmla="*/ 0 w 146"/>
                <a:gd name="T1" fmla="*/ 0 h 708"/>
                <a:gd name="T2" fmla="*/ 146 w 146"/>
                <a:gd name="T3" fmla="*/ 0 h 708"/>
                <a:gd name="T4" fmla="*/ 107 w 146"/>
                <a:gd name="T5" fmla="*/ 708 h 708"/>
                <a:gd name="T6" fmla="*/ 40 w 146"/>
                <a:gd name="T7" fmla="*/ 708 h 708"/>
                <a:gd name="T8" fmla="*/ 0 w 146"/>
                <a:gd name="T9" fmla="*/ 0 h 708"/>
              </a:gdLst>
              <a:ahLst/>
              <a:cxnLst>
                <a:cxn ang="0">
                  <a:pos x="T0" y="T1"/>
                </a:cxn>
                <a:cxn ang="0">
                  <a:pos x="T2" y="T3"/>
                </a:cxn>
                <a:cxn ang="0">
                  <a:pos x="T4" y="T5"/>
                </a:cxn>
                <a:cxn ang="0">
                  <a:pos x="T6" y="T7"/>
                </a:cxn>
                <a:cxn ang="0">
                  <a:pos x="T8" y="T9"/>
                </a:cxn>
              </a:cxnLst>
              <a:rect l="0" t="0" r="r" b="b"/>
              <a:pathLst>
                <a:path w="146" h="708">
                  <a:moveTo>
                    <a:pt x="0" y="0"/>
                  </a:moveTo>
                  <a:lnTo>
                    <a:pt x="146" y="0"/>
                  </a:lnTo>
                  <a:lnTo>
                    <a:pt x="107" y="708"/>
                  </a:lnTo>
                  <a:lnTo>
                    <a:pt x="40" y="708"/>
                  </a:lnTo>
                  <a:lnTo>
                    <a:pt x="0" y="0"/>
                  </a:lnTo>
                  <a:close/>
                </a:path>
              </a:pathLst>
            </a:custGeom>
            <a:solidFill>
              <a:srgbClr val="B37C0E"/>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97" name="Freeform 81">
              <a:extLst>
                <a:ext uri="{FF2B5EF4-FFF2-40B4-BE49-F238E27FC236}">
                  <a16:creationId xmlns:a16="http://schemas.microsoft.com/office/drawing/2014/main" id="{E68ADFBC-E8BA-4F41-9F84-2CDF195D2FA9}"/>
                </a:ext>
              </a:extLst>
            </p:cNvPr>
            <p:cNvSpPr>
              <a:spLocks/>
            </p:cNvSpPr>
            <p:nvPr/>
          </p:nvSpPr>
          <p:spPr bwMode="auto">
            <a:xfrm rot="1365741">
              <a:off x="6660677" y="1881606"/>
              <a:ext cx="230188" cy="598488"/>
            </a:xfrm>
            <a:custGeom>
              <a:avLst/>
              <a:gdLst>
                <a:gd name="T0" fmla="*/ 0 w 145"/>
                <a:gd name="T1" fmla="*/ 377 h 377"/>
                <a:gd name="T2" fmla="*/ 145 w 145"/>
                <a:gd name="T3" fmla="*/ 377 h 377"/>
                <a:gd name="T4" fmla="*/ 105 w 145"/>
                <a:gd name="T5" fmla="*/ 0 h 377"/>
                <a:gd name="T6" fmla="*/ 38 w 145"/>
                <a:gd name="T7" fmla="*/ 0 h 377"/>
                <a:gd name="T8" fmla="*/ 0 w 145"/>
                <a:gd name="T9" fmla="*/ 377 h 377"/>
              </a:gdLst>
              <a:ahLst/>
              <a:cxnLst>
                <a:cxn ang="0">
                  <a:pos x="T0" y="T1"/>
                </a:cxn>
                <a:cxn ang="0">
                  <a:pos x="T2" y="T3"/>
                </a:cxn>
                <a:cxn ang="0">
                  <a:pos x="T4" y="T5"/>
                </a:cxn>
                <a:cxn ang="0">
                  <a:pos x="T6" y="T7"/>
                </a:cxn>
                <a:cxn ang="0">
                  <a:pos x="T8" y="T9"/>
                </a:cxn>
              </a:cxnLst>
              <a:rect l="0" t="0" r="r" b="b"/>
              <a:pathLst>
                <a:path w="145" h="377">
                  <a:moveTo>
                    <a:pt x="0" y="377"/>
                  </a:moveTo>
                  <a:lnTo>
                    <a:pt x="145" y="377"/>
                  </a:lnTo>
                  <a:lnTo>
                    <a:pt x="105" y="0"/>
                  </a:lnTo>
                  <a:lnTo>
                    <a:pt x="38" y="0"/>
                  </a:lnTo>
                  <a:lnTo>
                    <a:pt x="0" y="377"/>
                  </a:lnTo>
                  <a:close/>
                </a:path>
              </a:pathLst>
            </a:custGeom>
            <a:solidFill>
              <a:srgbClr val="B37C0E"/>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98" name="Freeform 82">
              <a:extLst>
                <a:ext uri="{FF2B5EF4-FFF2-40B4-BE49-F238E27FC236}">
                  <a16:creationId xmlns:a16="http://schemas.microsoft.com/office/drawing/2014/main" id="{732AC971-61DD-4485-B4E1-96F7016AE211}"/>
                </a:ext>
              </a:extLst>
            </p:cNvPr>
            <p:cNvSpPr>
              <a:spLocks/>
            </p:cNvSpPr>
            <p:nvPr/>
          </p:nvSpPr>
          <p:spPr bwMode="auto">
            <a:xfrm rot="1365741">
              <a:off x="6290454" y="2835556"/>
              <a:ext cx="366713" cy="138113"/>
            </a:xfrm>
            <a:custGeom>
              <a:avLst/>
              <a:gdLst>
                <a:gd name="T0" fmla="*/ 0 w 231"/>
                <a:gd name="T1" fmla="*/ 2 h 87"/>
                <a:gd name="T2" fmla="*/ 231 w 231"/>
                <a:gd name="T3" fmla="*/ 0 h 87"/>
                <a:gd name="T4" fmla="*/ 202 w 231"/>
                <a:gd name="T5" fmla="*/ 87 h 87"/>
                <a:gd name="T6" fmla="*/ 28 w 231"/>
                <a:gd name="T7" fmla="*/ 87 h 87"/>
                <a:gd name="T8" fmla="*/ 0 w 231"/>
                <a:gd name="T9" fmla="*/ 2 h 87"/>
              </a:gdLst>
              <a:ahLst/>
              <a:cxnLst>
                <a:cxn ang="0">
                  <a:pos x="T0" y="T1"/>
                </a:cxn>
                <a:cxn ang="0">
                  <a:pos x="T2" y="T3"/>
                </a:cxn>
                <a:cxn ang="0">
                  <a:pos x="T4" y="T5"/>
                </a:cxn>
                <a:cxn ang="0">
                  <a:pos x="T6" y="T7"/>
                </a:cxn>
                <a:cxn ang="0">
                  <a:pos x="T8" y="T9"/>
                </a:cxn>
              </a:cxnLst>
              <a:rect l="0" t="0" r="r" b="b"/>
              <a:pathLst>
                <a:path w="231" h="87">
                  <a:moveTo>
                    <a:pt x="0" y="2"/>
                  </a:moveTo>
                  <a:lnTo>
                    <a:pt x="231" y="0"/>
                  </a:lnTo>
                  <a:lnTo>
                    <a:pt x="202" y="87"/>
                  </a:lnTo>
                  <a:lnTo>
                    <a:pt x="28" y="87"/>
                  </a:lnTo>
                  <a:lnTo>
                    <a:pt x="0" y="2"/>
                  </a:lnTo>
                  <a:close/>
                </a:path>
              </a:pathLst>
            </a:custGeom>
            <a:solidFill>
              <a:srgbClr val="8F420A"/>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99" name="Freeform 83">
              <a:extLst>
                <a:ext uri="{FF2B5EF4-FFF2-40B4-BE49-F238E27FC236}">
                  <a16:creationId xmlns:a16="http://schemas.microsoft.com/office/drawing/2014/main" id="{BCBF946F-87BB-4131-A33D-78104B5ACF36}"/>
                </a:ext>
              </a:extLst>
            </p:cNvPr>
            <p:cNvSpPr>
              <a:spLocks/>
            </p:cNvSpPr>
            <p:nvPr/>
          </p:nvSpPr>
          <p:spPr bwMode="auto">
            <a:xfrm rot="1365741">
              <a:off x="6076545" y="3458547"/>
              <a:ext cx="268288" cy="138113"/>
            </a:xfrm>
            <a:custGeom>
              <a:avLst/>
              <a:gdLst>
                <a:gd name="T0" fmla="*/ 169 w 169"/>
                <a:gd name="T1" fmla="*/ 85 h 87"/>
                <a:gd name="T2" fmla="*/ 0 w 169"/>
                <a:gd name="T3" fmla="*/ 87 h 87"/>
                <a:gd name="T4" fmla="*/ 21 w 169"/>
                <a:gd name="T5" fmla="*/ 0 h 87"/>
                <a:gd name="T6" fmla="*/ 147 w 169"/>
                <a:gd name="T7" fmla="*/ 0 h 87"/>
                <a:gd name="T8" fmla="*/ 169 w 169"/>
                <a:gd name="T9" fmla="*/ 85 h 87"/>
              </a:gdLst>
              <a:ahLst/>
              <a:cxnLst>
                <a:cxn ang="0">
                  <a:pos x="T0" y="T1"/>
                </a:cxn>
                <a:cxn ang="0">
                  <a:pos x="T2" y="T3"/>
                </a:cxn>
                <a:cxn ang="0">
                  <a:pos x="T4" y="T5"/>
                </a:cxn>
                <a:cxn ang="0">
                  <a:pos x="T6" y="T7"/>
                </a:cxn>
                <a:cxn ang="0">
                  <a:pos x="T8" y="T9"/>
                </a:cxn>
              </a:cxnLst>
              <a:rect l="0" t="0" r="r" b="b"/>
              <a:pathLst>
                <a:path w="169" h="87">
                  <a:moveTo>
                    <a:pt x="169" y="85"/>
                  </a:moveTo>
                  <a:lnTo>
                    <a:pt x="0" y="87"/>
                  </a:lnTo>
                  <a:lnTo>
                    <a:pt x="21" y="0"/>
                  </a:lnTo>
                  <a:lnTo>
                    <a:pt x="147" y="0"/>
                  </a:lnTo>
                  <a:lnTo>
                    <a:pt x="169" y="85"/>
                  </a:lnTo>
                  <a:close/>
                </a:path>
              </a:pathLst>
            </a:custGeom>
            <a:solidFill>
              <a:srgbClr val="8F420A"/>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100" name="Freeform 84">
              <a:extLst>
                <a:ext uri="{FF2B5EF4-FFF2-40B4-BE49-F238E27FC236}">
                  <a16:creationId xmlns:a16="http://schemas.microsoft.com/office/drawing/2014/main" id="{4DF8638E-E413-4D08-B722-E3C6DA9CC4A4}"/>
                </a:ext>
              </a:extLst>
            </p:cNvPr>
            <p:cNvSpPr>
              <a:spLocks/>
            </p:cNvSpPr>
            <p:nvPr/>
          </p:nvSpPr>
          <p:spPr bwMode="auto">
            <a:xfrm rot="1365741">
              <a:off x="6473765" y="2279067"/>
              <a:ext cx="448146" cy="166840"/>
            </a:xfrm>
            <a:custGeom>
              <a:avLst/>
              <a:gdLst>
                <a:gd name="T0" fmla="*/ 231 w 231"/>
                <a:gd name="T1" fmla="*/ 86 h 86"/>
                <a:gd name="T2" fmla="*/ 0 w 231"/>
                <a:gd name="T3" fmla="*/ 86 h 86"/>
                <a:gd name="T4" fmla="*/ 29 w 231"/>
                <a:gd name="T5" fmla="*/ 1 h 86"/>
                <a:gd name="T6" fmla="*/ 202 w 231"/>
                <a:gd name="T7" fmla="*/ 0 h 86"/>
                <a:gd name="T8" fmla="*/ 231 w 231"/>
                <a:gd name="T9" fmla="*/ 86 h 86"/>
              </a:gdLst>
              <a:ahLst/>
              <a:cxnLst>
                <a:cxn ang="0">
                  <a:pos x="T0" y="T1"/>
                </a:cxn>
                <a:cxn ang="0">
                  <a:pos x="T2" y="T3"/>
                </a:cxn>
                <a:cxn ang="0">
                  <a:pos x="T4" y="T5"/>
                </a:cxn>
                <a:cxn ang="0">
                  <a:pos x="T6" y="T7"/>
                </a:cxn>
                <a:cxn ang="0">
                  <a:pos x="T8" y="T9"/>
                </a:cxn>
              </a:cxnLst>
              <a:rect l="0" t="0" r="r" b="b"/>
              <a:pathLst>
                <a:path w="231" h="86">
                  <a:moveTo>
                    <a:pt x="231" y="86"/>
                  </a:moveTo>
                  <a:lnTo>
                    <a:pt x="0" y="86"/>
                  </a:lnTo>
                  <a:lnTo>
                    <a:pt x="29" y="1"/>
                  </a:lnTo>
                  <a:lnTo>
                    <a:pt x="202" y="0"/>
                  </a:lnTo>
                  <a:lnTo>
                    <a:pt x="231" y="86"/>
                  </a:lnTo>
                  <a:close/>
                </a:path>
              </a:pathLst>
            </a:custGeom>
            <a:solidFill>
              <a:srgbClr val="8F420A"/>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101" name="Freeform 85">
              <a:extLst>
                <a:ext uri="{FF2B5EF4-FFF2-40B4-BE49-F238E27FC236}">
                  <a16:creationId xmlns:a16="http://schemas.microsoft.com/office/drawing/2014/main" id="{6B4B7131-C01B-4DB8-B6EF-B5FA13F77238}"/>
                </a:ext>
              </a:extLst>
            </p:cNvPr>
            <p:cNvSpPr>
              <a:spLocks/>
            </p:cNvSpPr>
            <p:nvPr/>
          </p:nvSpPr>
          <p:spPr bwMode="auto">
            <a:xfrm rot="1365741">
              <a:off x="6698155" y="1969185"/>
              <a:ext cx="271463" cy="138113"/>
            </a:xfrm>
            <a:custGeom>
              <a:avLst/>
              <a:gdLst>
                <a:gd name="T0" fmla="*/ 0 w 171"/>
                <a:gd name="T1" fmla="*/ 2 h 87"/>
                <a:gd name="T2" fmla="*/ 171 w 171"/>
                <a:gd name="T3" fmla="*/ 0 h 87"/>
                <a:gd name="T4" fmla="*/ 151 w 171"/>
                <a:gd name="T5" fmla="*/ 87 h 87"/>
                <a:gd name="T6" fmla="*/ 23 w 171"/>
                <a:gd name="T7" fmla="*/ 87 h 87"/>
                <a:gd name="T8" fmla="*/ 0 w 171"/>
                <a:gd name="T9" fmla="*/ 2 h 87"/>
              </a:gdLst>
              <a:ahLst/>
              <a:cxnLst>
                <a:cxn ang="0">
                  <a:pos x="T0" y="T1"/>
                </a:cxn>
                <a:cxn ang="0">
                  <a:pos x="T2" y="T3"/>
                </a:cxn>
                <a:cxn ang="0">
                  <a:pos x="T4" y="T5"/>
                </a:cxn>
                <a:cxn ang="0">
                  <a:pos x="T6" y="T7"/>
                </a:cxn>
                <a:cxn ang="0">
                  <a:pos x="T8" y="T9"/>
                </a:cxn>
              </a:cxnLst>
              <a:rect l="0" t="0" r="r" b="b"/>
              <a:pathLst>
                <a:path w="171" h="87">
                  <a:moveTo>
                    <a:pt x="0" y="2"/>
                  </a:moveTo>
                  <a:lnTo>
                    <a:pt x="171" y="0"/>
                  </a:lnTo>
                  <a:lnTo>
                    <a:pt x="151" y="87"/>
                  </a:lnTo>
                  <a:lnTo>
                    <a:pt x="23" y="87"/>
                  </a:lnTo>
                  <a:lnTo>
                    <a:pt x="0" y="2"/>
                  </a:lnTo>
                  <a:close/>
                </a:path>
              </a:pathLst>
            </a:custGeom>
            <a:solidFill>
              <a:srgbClr val="8F420A"/>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102" name="Freeform 86">
              <a:extLst>
                <a:ext uri="{FF2B5EF4-FFF2-40B4-BE49-F238E27FC236}">
                  <a16:creationId xmlns:a16="http://schemas.microsoft.com/office/drawing/2014/main" id="{75998EE8-FCB3-4A17-8AFA-44218FC903F5}"/>
                </a:ext>
              </a:extLst>
            </p:cNvPr>
            <p:cNvSpPr>
              <a:spLocks/>
            </p:cNvSpPr>
            <p:nvPr/>
          </p:nvSpPr>
          <p:spPr bwMode="auto">
            <a:xfrm rot="1365741">
              <a:off x="6701203" y="1785710"/>
              <a:ext cx="366713" cy="263525"/>
            </a:xfrm>
            <a:custGeom>
              <a:avLst/>
              <a:gdLst>
                <a:gd name="T0" fmla="*/ 0 w 152"/>
                <a:gd name="T1" fmla="*/ 55 h 110"/>
                <a:gd name="T2" fmla="*/ 55 w 152"/>
                <a:gd name="T3" fmla="*/ 0 h 110"/>
                <a:gd name="T4" fmla="*/ 97 w 152"/>
                <a:gd name="T5" fmla="*/ 0 h 110"/>
                <a:gd name="T6" fmla="*/ 152 w 152"/>
                <a:gd name="T7" fmla="*/ 55 h 110"/>
                <a:gd name="T8" fmla="*/ 152 w 152"/>
                <a:gd name="T9" fmla="*/ 55 h 110"/>
                <a:gd name="T10" fmla="*/ 98 w 152"/>
                <a:gd name="T11" fmla="*/ 110 h 110"/>
                <a:gd name="T12" fmla="*/ 55 w 152"/>
                <a:gd name="T13" fmla="*/ 110 h 110"/>
                <a:gd name="T14" fmla="*/ 0 w 152"/>
                <a:gd name="T15" fmla="*/ 55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10">
                  <a:moveTo>
                    <a:pt x="0" y="55"/>
                  </a:moveTo>
                  <a:cubicBezTo>
                    <a:pt x="0" y="25"/>
                    <a:pt x="25" y="0"/>
                    <a:pt x="55" y="0"/>
                  </a:cubicBezTo>
                  <a:cubicBezTo>
                    <a:pt x="97" y="0"/>
                    <a:pt x="97" y="0"/>
                    <a:pt x="97" y="0"/>
                  </a:cubicBezTo>
                  <a:cubicBezTo>
                    <a:pt x="128" y="0"/>
                    <a:pt x="152" y="25"/>
                    <a:pt x="152" y="55"/>
                  </a:cubicBezTo>
                  <a:cubicBezTo>
                    <a:pt x="152" y="55"/>
                    <a:pt x="152" y="55"/>
                    <a:pt x="152" y="55"/>
                  </a:cubicBezTo>
                  <a:cubicBezTo>
                    <a:pt x="152" y="85"/>
                    <a:pt x="128" y="110"/>
                    <a:pt x="98" y="110"/>
                  </a:cubicBezTo>
                  <a:cubicBezTo>
                    <a:pt x="55" y="110"/>
                    <a:pt x="55" y="110"/>
                    <a:pt x="55" y="110"/>
                  </a:cubicBezTo>
                  <a:cubicBezTo>
                    <a:pt x="25" y="110"/>
                    <a:pt x="0" y="85"/>
                    <a:pt x="0" y="55"/>
                  </a:cubicBezTo>
                  <a:close/>
                </a:path>
              </a:pathLst>
            </a:custGeom>
            <a:solidFill>
              <a:srgbClr val="8F420A"/>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103" name="Freeform 87">
              <a:extLst>
                <a:ext uri="{FF2B5EF4-FFF2-40B4-BE49-F238E27FC236}">
                  <a16:creationId xmlns:a16="http://schemas.microsoft.com/office/drawing/2014/main" id="{86926F03-9B5A-42D0-BED9-B16EB189DA35}"/>
                </a:ext>
              </a:extLst>
            </p:cNvPr>
            <p:cNvSpPr>
              <a:spLocks/>
            </p:cNvSpPr>
            <p:nvPr/>
          </p:nvSpPr>
          <p:spPr bwMode="auto">
            <a:xfrm rot="1365741">
              <a:off x="5029053" y="3480273"/>
              <a:ext cx="1127125" cy="230188"/>
            </a:xfrm>
            <a:custGeom>
              <a:avLst/>
              <a:gdLst>
                <a:gd name="T0" fmla="*/ 0 w 710"/>
                <a:gd name="T1" fmla="*/ 145 h 145"/>
                <a:gd name="T2" fmla="*/ 0 w 710"/>
                <a:gd name="T3" fmla="*/ 0 h 145"/>
                <a:gd name="T4" fmla="*/ 710 w 710"/>
                <a:gd name="T5" fmla="*/ 39 h 145"/>
                <a:gd name="T6" fmla="*/ 710 w 710"/>
                <a:gd name="T7" fmla="*/ 106 h 145"/>
                <a:gd name="T8" fmla="*/ 0 w 710"/>
                <a:gd name="T9" fmla="*/ 145 h 145"/>
              </a:gdLst>
              <a:ahLst/>
              <a:cxnLst>
                <a:cxn ang="0">
                  <a:pos x="T0" y="T1"/>
                </a:cxn>
                <a:cxn ang="0">
                  <a:pos x="T2" y="T3"/>
                </a:cxn>
                <a:cxn ang="0">
                  <a:pos x="T4" y="T5"/>
                </a:cxn>
                <a:cxn ang="0">
                  <a:pos x="T6" y="T7"/>
                </a:cxn>
                <a:cxn ang="0">
                  <a:pos x="T8" y="T9"/>
                </a:cxn>
              </a:cxnLst>
              <a:rect l="0" t="0" r="r" b="b"/>
              <a:pathLst>
                <a:path w="710" h="145">
                  <a:moveTo>
                    <a:pt x="0" y="145"/>
                  </a:moveTo>
                  <a:lnTo>
                    <a:pt x="0" y="0"/>
                  </a:lnTo>
                  <a:lnTo>
                    <a:pt x="710" y="39"/>
                  </a:lnTo>
                  <a:lnTo>
                    <a:pt x="710" y="106"/>
                  </a:lnTo>
                  <a:lnTo>
                    <a:pt x="0" y="145"/>
                  </a:lnTo>
                  <a:close/>
                </a:path>
              </a:pathLst>
            </a:custGeom>
            <a:solidFill>
              <a:srgbClr val="B37C0E"/>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104" name="Freeform 88">
              <a:extLst>
                <a:ext uri="{FF2B5EF4-FFF2-40B4-BE49-F238E27FC236}">
                  <a16:creationId xmlns:a16="http://schemas.microsoft.com/office/drawing/2014/main" id="{AE2576C6-D588-4ACA-B7E6-32A77E5C8AA5}"/>
                </a:ext>
              </a:extLst>
            </p:cNvPr>
            <p:cNvSpPr>
              <a:spLocks/>
            </p:cNvSpPr>
            <p:nvPr/>
          </p:nvSpPr>
          <p:spPr bwMode="auto">
            <a:xfrm rot="1365741">
              <a:off x="4165404" y="3007324"/>
              <a:ext cx="600075" cy="230188"/>
            </a:xfrm>
            <a:custGeom>
              <a:avLst/>
              <a:gdLst>
                <a:gd name="T0" fmla="*/ 378 w 378"/>
                <a:gd name="T1" fmla="*/ 145 h 145"/>
                <a:gd name="T2" fmla="*/ 378 w 378"/>
                <a:gd name="T3" fmla="*/ 0 h 145"/>
                <a:gd name="T4" fmla="*/ 0 w 378"/>
                <a:gd name="T5" fmla="*/ 39 h 145"/>
                <a:gd name="T6" fmla="*/ 0 w 378"/>
                <a:gd name="T7" fmla="*/ 106 h 145"/>
                <a:gd name="T8" fmla="*/ 378 w 378"/>
                <a:gd name="T9" fmla="*/ 145 h 145"/>
              </a:gdLst>
              <a:ahLst/>
              <a:cxnLst>
                <a:cxn ang="0">
                  <a:pos x="T0" y="T1"/>
                </a:cxn>
                <a:cxn ang="0">
                  <a:pos x="T2" y="T3"/>
                </a:cxn>
                <a:cxn ang="0">
                  <a:pos x="T4" y="T5"/>
                </a:cxn>
                <a:cxn ang="0">
                  <a:pos x="T6" y="T7"/>
                </a:cxn>
                <a:cxn ang="0">
                  <a:pos x="T8" y="T9"/>
                </a:cxn>
              </a:cxnLst>
              <a:rect l="0" t="0" r="r" b="b"/>
              <a:pathLst>
                <a:path w="378" h="145">
                  <a:moveTo>
                    <a:pt x="378" y="145"/>
                  </a:moveTo>
                  <a:lnTo>
                    <a:pt x="378" y="0"/>
                  </a:lnTo>
                  <a:lnTo>
                    <a:pt x="0" y="39"/>
                  </a:lnTo>
                  <a:lnTo>
                    <a:pt x="0" y="106"/>
                  </a:lnTo>
                  <a:lnTo>
                    <a:pt x="378" y="145"/>
                  </a:lnTo>
                  <a:close/>
                </a:path>
              </a:pathLst>
            </a:custGeom>
            <a:solidFill>
              <a:srgbClr val="B37C0E"/>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105" name="Freeform 89">
              <a:extLst>
                <a:ext uri="{FF2B5EF4-FFF2-40B4-BE49-F238E27FC236}">
                  <a16:creationId xmlns:a16="http://schemas.microsoft.com/office/drawing/2014/main" id="{19F12788-756F-4601-BE4C-94F0D0177EFF}"/>
                </a:ext>
              </a:extLst>
            </p:cNvPr>
            <p:cNvSpPr>
              <a:spLocks/>
            </p:cNvSpPr>
            <p:nvPr/>
          </p:nvSpPr>
          <p:spPr bwMode="auto">
            <a:xfrm rot="1365741">
              <a:off x="5121728" y="3243408"/>
              <a:ext cx="138113" cy="366713"/>
            </a:xfrm>
            <a:custGeom>
              <a:avLst/>
              <a:gdLst>
                <a:gd name="T0" fmla="*/ 0 w 87"/>
                <a:gd name="T1" fmla="*/ 231 h 231"/>
                <a:gd name="T2" fmla="*/ 0 w 87"/>
                <a:gd name="T3" fmla="*/ 0 h 231"/>
                <a:gd name="T4" fmla="*/ 87 w 87"/>
                <a:gd name="T5" fmla="*/ 29 h 231"/>
                <a:gd name="T6" fmla="*/ 87 w 87"/>
                <a:gd name="T7" fmla="*/ 202 h 231"/>
                <a:gd name="T8" fmla="*/ 0 w 87"/>
                <a:gd name="T9" fmla="*/ 231 h 231"/>
              </a:gdLst>
              <a:ahLst/>
              <a:cxnLst>
                <a:cxn ang="0">
                  <a:pos x="T0" y="T1"/>
                </a:cxn>
                <a:cxn ang="0">
                  <a:pos x="T2" y="T3"/>
                </a:cxn>
                <a:cxn ang="0">
                  <a:pos x="T4" y="T5"/>
                </a:cxn>
                <a:cxn ang="0">
                  <a:pos x="T6" y="T7"/>
                </a:cxn>
                <a:cxn ang="0">
                  <a:pos x="T8" y="T9"/>
                </a:cxn>
              </a:cxnLst>
              <a:rect l="0" t="0" r="r" b="b"/>
              <a:pathLst>
                <a:path w="87" h="231">
                  <a:moveTo>
                    <a:pt x="0" y="231"/>
                  </a:moveTo>
                  <a:lnTo>
                    <a:pt x="0" y="0"/>
                  </a:lnTo>
                  <a:lnTo>
                    <a:pt x="87" y="29"/>
                  </a:lnTo>
                  <a:lnTo>
                    <a:pt x="87" y="202"/>
                  </a:lnTo>
                  <a:lnTo>
                    <a:pt x="0" y="231"/>
                  </a:lnTo>
                  <a:close/>
                </a:path>
              </a:pathLst>
            </a:custGeom>
            <a:solidFill>
              <a:srgbClr val="8F420A"/>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106" name="Freeform 90">
              <a:extLst>
                <a:ext uri="{FF2B5EF4-FFF2-40B4-BE49-F238E27FC236}">
                  <a16:creationId xmlns:a16="http://schemas.microsoft.com/office/drawing/2014/main" id="{E95AB58E-2B4A-4AE9-9507-D52C1786A7A1}"/>
                </a:ext>
              </a:extLst>
            </p:cNvPr>
            <p:cNvSpPr>
              <a:spLocks/>
            </p:cNvSpPr>
            <p:nvPr/>
          </p:nvSpPr>
          <p:spPr bwMode="auto">
            <a:xfrm rot="1365741">
              <a:off x="5746614" y="3555803"/>
              <a:ext cx="134938" cy="266700"/>
            </a:xfrm>
            <a:custGeom>
              <a:avLst/>
              <a:gdLst>
                <a:gd name="T0" fmla="*/ 85 w 85"/>
                <a:gd name="T1" fmla="*/ 0 h 168"/>
                <a:gd name="T2" fmla="*/ 85 w 85"/>
                <a:gd name="T3" fmla="*/ 168 h 168"/>
                <a:gd name="T4" fmla="*/ 0 w 85"/>
                <a:gd name="T5" fmla="*/ 147 h 168"/>
                <a:gd name="T6" fmla="*/ 0 w 85"/>
                <a:gd name="T7" fmla="*/ 21 h 168"/>
                <a:gd name="T8" fmla="*/ 85 w 85"/>
                <a:gd name="T9" fmla="*/ 0 h 168"/>
              </a:gdLst>
              <a:ahLst/>
              <a:cxnLst>
                <a:cxn ang="0">
                  <a:pos x="T0" y="T1"/>
                </a:cxn>
                <a:cxn ang="0">
                  <a:pos x="T2" y="T3"/>
                </a:cxn>
                <a:cxn ang="0">
                  <a:pos x="T4" y="T5"/>
                </a:cxn>
                <a:cxn ang="0">
                  <a:pos x="T6" y="T7"/>
                </a:cxn>
                <a:cxn ang="0">
                  <a:pos x="T8" y="T9"/>
                </a:cxn>
              </a:cxnLst>
              <a:rect l="0" t="0" r="r" b="b"/>
              <a:pathLst>
                <a:path w="85" h="168">
                  <a:moveTo>
                    <a:pt x="85" y="0"/>
                  </a:moveTo>
                  <a:lnTo>
                    <a:pt x="85" y="168"/>
                  </a:lnTo>
                  <a:lnTo>
                    <a:pt x="0" y="147"/>
                  </a:lnTo>
                  <a:lnTo>
                    <a:pt x="0" y="21"/>
                  </a:lnTo>
                  <a:lnTo>
                    <a:pt x="85" y="0"/>
                  </a:lnTo>
                  <a:close/>
                </a:path>
              </a:pathLst>
            </a:custGeom>
            <a:solidFill>
              <a:srgbClr val="8F420A"/>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107" name="Freeform 91">
              <a:extLst>
                <a:ext uri="{FF2B5EF4-FFF2-40B4-BE49-F238E27FC236}">
                  <a16:creationId xmlns:a16="http://schemas.microsoft.com/office/drawing/2014/main" id="{FD42ED6A-8656-464C-B62A-AB656B9C3795}"/>
                </a:ext>
              </a:extLst>
            </p:cNvPr>
            <p:cNvSpPr>
              <a:spLocks/>
            </p:cNvSpPr>
            <p:nvPr/>
          </p:nvSpPr>
          <p:spPr bwMode="auto">
            <a:xfrm rot="1365741">
              <a:off x="4563302" y="2974820"/>
              <a:ext cx="168782" cy="448138"/>
            </a:xfrm>
            <a:custGeom>
              <a:avLst/>
              <a:gdLst>
                <a:gd name="T0" fmla="*/ 87 w 87"/>
                <a:gd name="T1" fmla="*/ 0 h 231"/>
                <a:gd name="T2" fmla="*/ 87 w 87"/>
                <a:gd name="T3" fmla="*/ 231 h 231"/>
                <a:gd name="T4" fmla="*/ 0 w 87"/>
                <a:gd name="T5" fmla="*/ 203 h 231"/>
                <a:gd name="T6" fmla="*/ 0 w 87"/>
                <a:gd name="T7" fmla="*/ 31 h 231"/>
                <a:gd name="T8" fmla="*/ 87 w 87"/>
                <a:gd name="T9" fmla="*/ 0 h 231"/>
              </a:gdLst>
              <a:ahLst/>
              <a:cxnLst>
                <a:cxn ang="0">
                  <a:pos x="T0" y="T1"/>
                </a:cxn>
                <a:cxn ang="0">
                  <a:pos x="T2" y="T3"/>
                </a:cxn>
                <a:cxn ang="0">
                  <a:pos x="T4" y="T5"/>
                </a:cxn>
                <a:cxn ang="0">
                  <a:pos x="T6" y="T7"/>
                </a:cxn>
                <a:cxn ang="0">
                  <a:pos x="T8" y="T9"/>
                </a:cxn>
              </a:cxnLst>
              <a:rect l="0" t="0" r="r" b="b"/>
              <a:pathLst>
                <a:path w="87" h="231">
                  <a:moveTo>
                    <a:pt x="87" y="0"/>
                  </a:moveTo>
                  <a:lnTo>
                    <a:pt x="87" y="231"/>
                  </a:lnTo>
                  <a:lnTo>
                    <a:pt x="0" y="203"/>
                  </a:lnTo>
                  <a:lnTo>
                    <a:pt x="0" y="31"/>
                  </a:lnTo>
                  <a:lnTo>
                    <a:pt x="87" y="0"/>
                  </a:lnTo>
                  <a:close/>
                </a:path>
              </a:pathLst>
            </a:custGeom>
            <a:solidFill>
              <a:srgbClr val="8F420A"/>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108" name="Freeform 92">
              <a:extLst>
                <a:ext uri="{FF2B5EF4-FFF2-40B4-BE49-F238E27FC236}">
                  <a16:creationId xmlns:a16="http://schemas.microsoft.com/office/drawing/2014/main" id="{184DF548-E1D3-427B-84D8-BDD4B7241CBE}"/>
                </a:ext>
              </a:extLst>
            </p:cNvPr>
            <p:cNvSpPr>
              <a:spLocks/>
            </p:cNvSpPr>
            <p:nvPr/>
          </p:nvSpPr>
          <p:spPr bwMode="auto">
            <a:xfrm rot="1365741">
              <a:off x="4253659" y="2928388"/>
              <a:ext cx="138113" cy="268288"/>
            </a:xfrm>
            <a:custGeom>
              <a:avLst/>
              <a:gdLst>
                <a:gd name="T0" fmla="*/ 0 w 87"/>
                <a:gd name="T1" fmla="*/ 169 h 169"/>
                <a:gd name="T2" fmla="*/ 0 w 87"/>
                <a:gd name="T3" fmla="*/ 0 h 169"/>
                <a:gd name="T4" fmla="*/ 87 w 87"/>
                <a:gd name="T5" fmla="*/ 21 h 169"/>
                <a:gd name="T6" fmla="*/ 87 w 87"/>
                <a:gd name="T7" fmla="*/ 148 h 169"/>
                <a:gd name="T8" fmla="*/ 0 w 87"/>
                <a:gd name="T9" fmla="*/ 169 h 169"/>
              </a:gdLst>
              <a:ahLst/>
              <a:cxnLst>
                <a:cxn ang="0">
                  <a:pos x="T0" y="T1"/>
                </a:cxn>
                <a:cxn ang="0">
                  <a:pos x="T2" y="T3"/>
                </a:cxn>
                <a:cxn ang="0">
                  <a:pos x="T4" y="T5"/>
                </a:cxn>
                <a:cxn ang="0">
                  <a:pos x="T6" y="T7"/>
                </a:cxn>
                <a:cxn ang="0">
                  <a:pos x="T8" y="T9"/>
                </a:cxn>
              </a:cxnLst>
              <a:rect l="0" t="0" r="r" b="b"/>
              <a:pathLst>
                <a:path w="87" h="169">
                  <a:moveTo>
                    <a:pt x="0" y="169"/>
                  </a:moveTo>
                  <a:lnTo>
                    <a:pt x="0" y="0"/>
                  </a:lnTo>
                  <a:lnTo>
                    <a:pt x="87" y="21"/>
                  </a:lnTo>
                  <a:lnTo>
                    <a:pt x="87" y="148"/>
                  </a:lnTo>
                  <a:lnTo>
                    <a:pt x="0" y="169"/>
                  </a:lnTo>
                  <a:close/>
                </a:path>
              </a:pathLst>
            </a:custGeom>
            <a:solidFill>
              <a:srgbClr val="8F420A"/>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109" name="Freeform 93">
              <a:extLst>
                <a:ext uri="{FF2B5EF4-FFF2-40B4-BE49-F238E27FC236}">
                  <a16:creationId xmlns:a16="http://schemas.microsoft.com/office/drawing/2014/main" id="{696DE580-4202-443F-B2A6-5C0933D1C894}"/>
                </a:ext>
              </a:extLst>
            </p:cNvPr>
            <p:cNvSpPr>
              <a:spLocks/>
            </p:cNvSpPr>
            <p:nvPr/>
          </p:nvSpPr>
          <p:spPr bwMode="auto">
            <a:xfrm rot="1365741">
              <a:off x="4068658" y="2828195"/>
              <a:ext cx="265113" cy="366713"/>
            </a:xfrm>
            <a:custGeom>
              <a:avLst/>
              <a:gdLst>
                <a:gd name="T0" fmla="*/ 55 w 110"/>
                <a:gd name="T1" fmla="*/ 152 h 152"/>
                <a:gd name="T2" fmla="*/ 0 w 110"/>
                <a:gd name="T3" fmla="*/ 98 h 152"/>
                <a:gd name="T4" fmla="*/ 0 w 110"/>
                <a:gd name="T5" fmla="*/ 55 h 152"/>
                <a:gd name="T6" fmla="*/ 55 w 110"/>
                <a:gd name="T7" fmla="*/ 0 h 152"/>
                <a:gd name="T8" fmla="*/ 55 w 110"/>
                <a:gd name="T9" fmla="*/ 0 h 152"/>
                <a:gd name="T10" fmla="*/ 110 w 110"/>
                <a:gd name="T11" fmla="*/ 55 h 152"/>
                <a:gd name="T12" fmla="*/ 110 w 110"/>
                <a:gd name="T13" fmla="*/ 98 h 152"/>
                <a:gd name="T14" fmla="*/ 55 w 110"/>
                <a:gd name="T15" fmla="*/ 152 h 1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 h="152">
                  <a:moveTo>
                    <a:pt x="55" y="152"/>
                  </a:moveTo>
                  <a:cubicBezTo>
                    <a:pt x="25" y="152"/>
                    <a:pt x="0" y="128"/>
                    <a:pt x="0" y="98"/>
                  </a:cubicBezTo>
                  <a:cubicBezTo>
                    <a:pt x="0" y="55"/>
                    <a:pt x="0" y="55"/>
                    <a:pt x="0" y="55"/>
                  </a:cubicBezTo>
                  <a:cubicBezTo>
                    <a:pt x="0" y="25"/>
                    <a:pt x="25" y="0"/>
                    <a:pt x="55" y="0"/>
                  </a:cubicBezTo>
                  <a:cubicBezTo>
                    <a:pt x="55" y="0"/>
                    <a:pt x="55" y="0"/>
                    <a:pt x="55" y="0"/>
                  </a:cubicBezTo>
                  <a:cubicBezTo>
                    <a:pt x="85" y="0"/>
                    <a:pt x="110" y="25"/>
                    <a:pt x="110" y="55"/>
                  </a:cubicBezTo>
                  <a:cubicBezTo>
                    <a:pt x="110" y="98"/>
                    <a:pt x="110" y="98"/>
                    <a:pt x="110" y="98"/>
                  </a:cubicBezTo>
                  <a:cubicBezTo>
                    <a:pt x="110" y="128"/>
                    <a:pt x="85" y="152"/>
                    <a:pt x="55" y="152"/>
                  </a:cubicBezTo>
                  <a:close/>
                </a:path>
              </a:pathLst>
            </a:custGeom>
            <a:solidFill>
              <a:srgbClr val="8F420A"/>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110" name="Freeform 94">
              <a:extLst>
                <a:ext uri="{FF2B5EF4-FFF2-40B4-BE49-F238E27FC236}">
                  <a16:creationId xmlns:a16="http://schemas.microsoft.com/office/drawing/2014/main" id="{79D899D4-7AF6-4F4A-B821-670F92140735}"/>
                </a:ext>
              </a:extLst>
            </p:cNvPr>
            <p:cNvSpPr>
              <a:spLocks/>
            </p:cNvSpPr>
            <p:nvPr/>
          </p:nvSpPr>
          <p:spPr bwMode="auto">
            <a:xfrm rot="1365741">
              <a:off x="6033200" y="3901934"/>
              <a:ext cx="1128713" cy="230188"/>
            </a:xfrm>
            <a:custGeom>
              <a:avLst/>
              <a:gdLst>
                <a:gd name="T0" fmla="*/ 711 w 711"/>
                <a:gd name="T1" fmla="*/ 0 h 145"/>
                <a:gd name="T2" fmla="*/ 711 w 711"/>
                <a:gd name="T3" fmla="*/ 145 h 145"/>
                <a:gd name="T4" fmla="*/ 0 w 711"/>
                <a:gd name="T5" fmla="*/ 106 h 145"/>
                <a:gd name="T6" fmla="*/ 0 w 711"/>
                <a:gd name="T7" fmla="*/ 39 h 145"/>
                <a:gd name="T8" fmla="*/ 711 w 711"/>
                <a:gd name="T9" fmla="*/ 0 h 145"/>
              </a:gdLst>
              <a:ahLst/>
              <a:cxnLst>
                <a:cxn ang="0">
                  <a:pos x="T0" y="T1"/>
                </a:cxn>
                <a:cxn ang="0">
                  <a:pos x="T2" y="T3"/>
                </a:cxn>
                <a:cxn ang="0">
                  <a:pos x="T4" y="T5"/>
                </a:cxn>
                <a:cxn ang="0">
                  <a:pos x="T6" y="T7"/>
                </a:cxn>
                <a:cxn ang="0">
                  <a:pos x="T8" y="T9"/>
                </a:cxn>
              </a:cxnLst>
              <a:rect l="0" t="0" r="r" b="b"/>
              <a:pathLst>
                <a:path w="711" h="145">
                  <a:moveTo>
                    <a:pt x="711" y="0"/>
                  </a:moveTo>
                  <a:lnTo>
                    <a:pt x="711" y="145"/>
                  </a:lnTo>
                  <a:lnTo>
                    <a:pt x="0" y="106"/>
                  </a:lnTo>
                  <a:lnTo>
                    <a:pt x="0" y="39"/>
                  </a:lnTo>
                  <a:lnTo>
                    <a:pt x="711" y="0"/>
                  </a:lnTo>
                  <a:close/>
                </a:path>
              </a:pathLst>
            </a:custGeom>
            <a:solidFill>
              <a:srgbClr val="B37C0E"/>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111" name="Freeform 95">
              <a:extLst>
                <a:ext uri="{FF2B5EF4-FFF2-40B4-BE49-F238E27FC236}">
                  <a16:creationId xmlns:a16="http://schemas.microsoft.com/office/drawing/2014/main" id="{71D79FC3-2739-46E3-AF48-ADD7B1ED734A}"/>
                </a:ext>
              </a:extLst>
            </p:cNvPr>
            <p:cNvSpPr>
              <a:spLocks/>
            </p:cNvSpPr>
            <p:nvPr/>
          </p:nvSpPr>
          <p:spPr bwMode="auto">
            <a:xfrm rot="1365741">
              <a:off x="7423837" y="4375190"/>
              <a:ext cx="603250" cy="230188"/>
            </a:xfrm>
            <a:custGeom>
              <a:avLst/>
              <a:gdLst>
                <a:gd name="T0" fmla="*/ 0 w 380"/>
                <a:gd name="T1" fmla="*/ 0 h 145"/>
                <a:gd name="T2" fmla="*/ 0 w 380"/>
                <a:gd name="T3" fmla="*/ 145 h 145"/>
                <a:gd name="T4" fmla="*/ 380 w 380"/>
                <a:gd name="T5" fmla="*/ 104 h 145"/>
                <a:gd name="T6" fmla="*/ 380 w 380"/>
                <a:gd name="T7" fmla="*/ 38 h 145"/>
                <a:gd name="T8" fmla="*/ 0 w 380"/>
                <a:gd name="T9" fmla="*/ 0 h 145"/>
              </a:gdLst>
              <a:ahLst/>
              <a:cxnLst>
                <a:cxn ang="0">
                  <a:pos x="T0" y="T1"/>
                </a:cxn>
                <a:cxn ang="0">
                  <a:pos x="T2" y="T3"/>
                </a:cxn>
                <a:cxn ang="0">
                  <a:pos x="T4" y="T5"/>
                </a:cxn>
                <a:cxn ang="0">
                  <a:pos x="T6" y="T7"/>
                </a:cxn>
                <a:cxn ang="0">
                  <a:pos x="T8" y="T9"/>
                </a:cxn>
              </a:cxnLst>
              <a:rect l="0" t="0" r="r" b="b"/>
              <a:pathLst>
                <a:path w="380" h="145">
                  <a:moveTo>
                    <a:pt x="0" y="0"/>
                  </a:moveTo>
                  <a:lnTo>
                    <a:pt x="0" y="145"/>
                  </a:lnTo>
                  <a:lnTo>
                    <a:pt x="380" y="104"/>
                  </a:lnTo>
                  <a:lnTo>
                    <a:pt x="380" y="38"/>
                  </a:lnTo>
                  <a:lnTo>
                    <a:pt x="0" y="0"/>
                  </a:lnTo>
                  <a:close/>
                </a:path>
              </a:pathLst>
            </a:custGeom>
            <a:solidFill>
              <a:srgbClr val="B37C0E"/>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112" name="Freeform 96">
              <a:extLst>
                <a:ext uri="{FF2B5EF4-FFF2-40B4-BE49-F238E27FC236}">
                  <a16:creationId xmlns:a16="http://schemas.microsoft.com/office/drawing/2014/main" id="{798D64C8-4346-426C-8878-D8A62B25C9E8}"/>
                </a:ext>
              </a:extLst>
            </p:cNvPr>
            <p:cNvSpPr>
              <a:spLocks/>
            </p:cNvSpPr>
            <p:nvPr/>
          </p:nvSpPr>
          <p:spPr bwMode="auto">
            <a:xfrm rot="1365741">
              <a:off x="6931123" y="4002275"/>
              <a:ext cx="136525" cy="366713"/>
            </a:xfrm>
            <a:custGeom>
              <a:avLst/>
              <a:gdLst>
                <a:gd name="T0" fmla="*/ 86 w 86"/>
                <a:gd name="T1" fmla="*/ 0 h 231"/>
                <a:gd name="T2" fmla="*/ 86 w 86"/>
                <a:gd name="T3" fmla="*/ 231 h 231"/>
                <a:gd name="T4" fmla="*/ 0 w 86"/>
                <a:gd name="T5" fmla="*/ 202 h 231"/>
                <a:gd name="T6" fmla="*/ 0 w 86"/>
                <a:gd name="T7" fmla="*/ 29 h 231"/>
                <a:gd name="T8" fmla="*/ 86 w 86"/>
                <a:gd name="T9" fmla="*/ 0 h 231"/>
              </a:gdLst>
              <a:ahLst/>
              <a:cxnLst>
                <a:cxn ang="0">
                  <a:pos x="T0" y="T1"/>
                </a:cxn>
                <a:cxn ang="0">
                  <a:pos x="T2" y="T3"/>
                </a:cxn>
                <a:cxn ang="0">
                  <a:pos x="T4" y="T5"/>
                </a:cxn>
                <a:cxn ang="0">
                  <a:pos x="T6" y="T7"/>
                </a:cxn>
                <a:cxn ang="0">
                  <a:pos x="T8" y="T9"/>
                </a:cxn>
              </a:cxnLst>
              <a:rect l="0" t="0" r="r" b="b"/>
              <a:pathLst>
                <a:path w="86" h="231">
                  <a:moveTo>
                    <a:pt x="86" y="0"/>
                  </a:moveTo>
                  <a:lnTo>
                    <a:pt x="86" y="231"/>
                  </a:lnTo>
                  <a:lnTo>
                    <a:pt x="0" y="202"/>
                  </a:lnTo>
                  <a:lnTo>
                    <a:pt x="0" y="29"/>
                  </a:lnTo>
                  <a:lnTo>
                    <a:pt x="86" y="0"/>
                  </a:lnTo>
                  <a:close/>
                </a:path>
              </a:pathLst>
            </a:custGeom>
            <a:solidFill>
              <a:srgbClr val="8F420A"/>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113" name="Freeform 97">
              <a:extLst>
                <a:ext uri="{FF2B5EF4-FFF2-40B4-BE49-F238E27FC236}">
                  <a16:creationId xmlns:a16="http://schemas.microsoft.com/office/drawing/2014/main" id="{55CE4788-95AD-4CF2-BEA5-BD94D650973D}"/>
                </a:ext>
              </a:extLst>
            </p:cNvPr>
            <p:cNvSpPr>
              <a:spLocks/>
            </p:cNvSpPr>
            <p:nvPr/>
          </p:nvSpPr>
          <p:spPr bwMode="auto">
            <a:xfrm rot="1365741">
              <a:off x="6307456" y="3791725"/>
              <a:ext cx="138113" cy="265113"/>
            </a:xfrm>
            <a:custGeom>
              <a:avLst/>
              <a:gdLst>
                <a:gd name="T0" fmla="*/ 0 w 87"/>
                <a:gd name="T1" fmla="*/ 167 h 167"/>
                <a:gd name="T2" fmla="*/ 0 w 87"/>
                <a:gd name="T3" fmla="*/ 0 h 167"/>
                <a:gd name="T4" fmla="*/ 87 w 87"/>
                <a:gd name="T5" fmla="*/ 20 h 167"/>
                <a:gd name="T6" fmla="*/ 87 w 87"/>
                <a:gd name="T7" fmla="*/ 146 h 167"/>
                <a:gd name="T8" fmla="*/ 0 w 87"/>
                <a:gd name="T9" fmla="*/ 167 h 167"/>
              </a:gdLst>
              <a:ahLst/>
              <a:cxnLst>
                <a:cxn ang="0">
                  <a:pos x="T0" y="T1"/>
                </a:cxn>
                <a:cxn ang="0">
                  <a:pos x="T2" y="T3"/>
                </a:cxn>
                <a:cxn ang="0">
                  <a:pos x="T4" y="T5"/>
                </a:cxn>
                <a:cxn ang="0">
                  <a:pos x="T6" y="T7"/>
                </a:cxn>
                <a:cxn ang="0">
                  <a:pos x="T8" y="T9"/>
                </a:cxn>
              </a:cxnLst>
              <a:rect l="0" t="0" r="r" b="b"/>
              <a:pathLst>
                <a:path w="87" h="167">
                  <a:moveTo>
                    <a:pt x="0" y="167"/>
                  </a:moveTo>
                  <a:lnTo>
                    <a:pt x="0" y="0"/>
                  </a:lnTo>
                  <a:lnTo>
                    <a:pt x="87" y="20"/>
                  </a:lnTo>
                  <a:lnTo>
                    <a:pt x="87" y="146"/>
                  </a:lnTo>
                  <a:lnTo>
                    <a:pt x="0" y="167"/>
                  </a:lnTo>
                  <a:close/>
                </a:path>
              </a:pathLst>
            </a:custGeom>
            <a:solidFill>
              <a:srgbClr val="8F420A"/>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114" name="Freeform 98">
              <a:extLst>
                <a:ext uri="{FF2B5EF4-FFF2-40B4-BE49-F238E27FC236}">
                  <a16:creationId xmlns:a16="http://schemas.microsoft.com/office/drawing/2014/main" id="{45471ECD-BD46-4820-B158-29E7680DE4B5}"/>
                </a:ext>
              </a:extLst>
            </p:cNvPr>
            <p:cNvSpPr>
              <a:spLocks/>
            </p:cNvSpPr>
            <p:nvPr/>
          </p:nvSpPr>
          <p:spPr bwMode="auto">
            <a:xfrm rot="1365741">
              <a:off x="7457356" y="4189132"/>
              <a:ext cx="168782" cy="448138"/>
            </a:xfrm>
            <a:custGeom>
              <a:avLst/>
              <a:gdLst>
                <a:gd name="T0" fmla="*/ 0 w 87"/>
                <a:gd name="T1" fmla="*/ 231 h 231"/>
                <a:gd name="T2" fmla="*/ 0 w 87"/>
                <a:gd name="T3" fmla="*/ 0 h 231"/>
                <a:gd name="T4" fmla="*/ 87 w 87"/>
                <a:gd name="T5" fmla="*/ 28 h 231"/>
                <a:gd name="T6" fmla="*/ 87 w 87"/>
                <a:gd name="T7" fmla="*/ 200 h 231"/>
                <a:gd name="T8" fmla="*/ 0 w 87"/>
                <a:gd name="T9" fmla="*/ 231 h 231"/>
              </a:gdLst>
              <a:ahLst/>
              <a:cxnLst>
                <a:cxn ang="0">
                  <a:pos x="T0" y="T1"/>
                </a:cxn>
                <a:cxn ang="0">
                  <a:pos x="T2" y="T3"/>
                </a:cxn>
                <a:cxn ang="0">
                  <a:pos x="T4" y="T5"/>
                </a:cxn>
                <a:cxn ang="0">
                  <a:pos x="T6" y="T7"/>
                </a:cxn>
                <a:cxn ang="0">
                  <a:pos x="T8" y="T9"/>
                </a:cxn>
              </a:cxnLst>
              <a:rect l="0" t="0" r="r" b="b"/>
              <a:pathLst>
                <a:path w="87" h="231">
                  <a:moveTo>
                    <a:pt x="0" y="231"/>
                  </a:moveTo>
                  <a:lnTo>
                    <a:pt x="0" y="0"/>
                  </a:lnTo>
                  <a:lnTo>
                    <a:pt x="87" y="28"/>
                  </a:lnTo>
                  <a:lnTo>
                    <a:pt x="87" y="200"/>
                  </a:lnTo>
                  <a:lnTo>
                    <a:pt x="0" y="231"/>
                  </a:lnTo>
                  <a:close/>
                </a:path>
              </a:pathLst>
            </a:custGeom>
            <a:solidFill>
              <a:srgbClr val="8F420A"/>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115" name="Freeform 99">
              <a:extLst>
                <a:ext uri="{FF2B5EF4-FFF2-40B4-BE49-F238E27FC236}">
                  <a16:creationId xmlns:a16="http://schemas.microsoft.com/office/drawing/2014/main" id="{89DFFBFE-C97F-432B-A8B3-B038151F4D1C}"/>
                </a:ext>
              </a:extLst>
            </p:cNvPr>
            <p:cNvSpPr>
              <a:spLocks/>
            </p:cNvSpPr>
            <p:nvPr/>
          </p:nvSpPr>
          <p:spPr bwMode="auto">
            <a:xfrm rot="1365741">
              <a:off x="7798589" y="4412423"/>
              <a:ext cx="138113" cy="269875"/>
            </a:xfrm>
            <a:custGeom>
              <a:avLst/>
              <a:gdLst>
                <a:gd name="T0" fmla="*/ 87 w 87"/>
                <a:gd name="T1" fmla="*/ 0 h 170"/>
                <a:gd name="T2" fmla="*/ 87 w 87"/>
                <a:gd name="T3" fmla="*/ 170 h 170"/>
                <a:gd name="T4" fmla="*/ 0 w 87"/>
                <a:gd name="T5" fmla="*/ 150 h 170"/>
                <a:gd name="T6" fmla="*/ 0 w 87"/>
                <a:gd name="T7" fmla="*/ 23 h 170"/>
                <a:gd name="T8" fmla="*/ 87 w 87"/>
                <a:gd name="T9" fmla="*/ 0 h 170"/>
              </a:gdLst>
              <a:ahLst/>
              <a:cxnLst>
                <a:cxn ang="0">
                  <a:pos x="T0" y="T1"/>
                </a:cxn>
                <a:cxn ang="0">
                  <a:pos x="T2" y="T3"/>
                </a:cxn>
                <a:cxn ang="0">
                  <a:pos x="T4" y="T5"/>
                </a:cxn>
                <a:cxn ang="0">
                  <a:pos x="T6" y="T7"/>
                </a:cxn>
                <a:cxn ang="0">
                  <a:pos x="T8" y="T9"/>
                </a:cxn>
              </a:cxnLst>
              <a:rect l="0" t="0" r="r" b="b"/>
              <a:pathLst>
                <a:path w="87" h="170">
                  <a:moveTo>
                    <a:pt x="87" y="0"/>
                  </a:moveTo>
                  <a:lnTo>
                    <a:pt x="87" y="170"/>
                  </a:lnTo>
                  <a:lnTo>
                    <a:pt x="0" y="150"/>
                  </a:lnTo>
                  <a:lnTo>
                    <a:pt x="0" y="23"/>
                  </a:lnTo>
                  <a:lnTo>
                    <a:pt x="87" y="0"/>
                  </a:lnTo>
                  <a:close/>
                </a:path>
              </a:pathLst>
            </a:custGeom>
            <a:solidFill>
              <a:srgbClr val="8F420A"/>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116" name="Freeform 100">
              <a:extLst>
                <a:ext uri="{FF2B5EF4-FFF2-40B4-BE49-F238E27FC236}">
                  <a16:creationId xmlns:a16="http://schemas.microsoft.com/office/drawing/2014/main" id="{8021922C-9930-43AF-8EC1-7B886220B5E0}"/>
                </a:ext>
              </a:extLst>
            </p:cNvPr>
            <p:cNvSpPr>
              <a:spLocks/>
            </p:cNvSpPr>
            <p:nvPr/>
          </p:nvSpPr>
          <p:spPr bwMode="auto">
            <a:xfrm rot="1365741">
              <a:off x="7858115" y="4416085"/>
              <a:ext cx="263525" cy="365125"/>
            </a:xfrm>
            <a:custGeom>
              <a:avLst/>
              <a:gdLst>
                <a:gd name="T0" fmla="*/ 54 w 109"/>
                <a:gd name="T1" fmla="*/ 0 h 152"/>
                <a:gd name="T2" fmla="*/ 109 w 109"/>
                <a:gd name="T3" fmla="*/ 55 h 152"/>
                <a:gd name="T4" fmla="*/ 109 w 109"/>
                <a:gd name="T5" fmla="*/ 98 h 152"/>
                <a:gd name="T6" fmla="*/ 54 w 109"/>
                <a:gd name="T7" fmla="*/ 152 h 152"/>
                <a:gd name="T8" fmla="*/ 54 w 109"/>
                <a:gd name="T9" fmla="*/ 152 h 152"/>
                <a:gd name="T10" fmla="*/ 0 w 109"/>
                <a:gd name="T11" fmla="*/ 98 h 152"/>
                <a:gd name="T12" fmla="*/ 0 w 109"/>
                <a:gd name="T13" fmla="*/ 55 h 152"/>
                <a:gd name="T14" fmla="*/ 54 w 109"/>
                <a:gd name="T15" fmla="*/ 0 h 1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152">
                  <a:moveTo>
                    <a:pt x="54" y="0"/>
                  </a:moveTo>
                  <a:cubicBezTo>
                    <a:pt x="85" y="0"/>
                    <a:pt x="109" y="25"/>
                    <a:pt x="109" y="55"/>
                  </a:cubicBezTo>
                  <a:cubicBezTo>
                    <a:pt x="109" y="98"/>
                    <a:pt x="109" y="98"/>
                    <a:pt x="109" y="98"/>
                  </a:cubicBezTo>
                  <a:cubicBezTo>
                    <a:pt x="109" y="128"/>
                    <a:pt x="85" y="152"/>
                    <a:pt x="54" y="152"/>
                  </a:cubicBezTo>
                  <a:cubicBezTo>
                    <a:pt x="54" y="152"/>
                    <a:pt x="54" y="152"/>
                    <a:pt x="54" y="152"/>
                  </a:cubicBezTo>
                  <a:cubicBezTo>
                    <a:pt x="24" y="152"/>
                    <a:pt x="0" y="128"/>
                    <a:pt x="0" y="98"/>
                  </a:cubicBezTo>
                  <a:cubicBezTo>
                    <a:pt x="0" y="55"/>
                    <a:pt x="0" y="55"/>
                    <a:pt x="0" y="55"/>
                  </a:cubicBezTo>
                  <a:cubicBezTo>
                    <a:pt x="0" y="25"/>
                    <a:pt x="24" y="0"/>
                    <a:pt x="54" y="0"/>
                  </a:cubicBezTo>
                  <a:close/>
                </a:path>
              </a:pathLst>
            </a:custGeom>
            <a:solidFill>
              <a:srgbClr val="8F420A"/>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117" name="Freeform 101">
              <a:extLst>
                <a:ext uri="{FF2B5EF4-FFF2-40B4-BE49-F238E27FC236}">
                  <a16:creationId xmlns:a16="http://schemas.microsoft.com/office/drawing/2014/main" id="{7B42F615-C7FE-4E28-9D3C-E8BC928E3DC4}"/>
                </a:ext>
              </a:extLst>
            </p:cNvPr>
            <p:cNvSpPr>
              <a:spLocks/>
            </p:cNvSpPr>
            <p:nvPr/>
          </p:nvSpPr>
          <p:spPr bwMode="auto">
            <a:xfrm rot="1365741">
              <a:off x="5102173" y="3566470"/>
              <a:ext cx="917575" cy="914400"/>
            </a:xfrm>
            <a:custGeom>
              <a:avLst/>
              <a:gdLst>
                <a:gd name="T0" fmla="*/ 104 w 578"/>
                <a:gd name="T1" fmla="*/ 576 h 576"/>
                <a:gd name="T2" fmla="*/ 0 w 578"/>
                <a:gd name="T3" fmla="*/ 473 h 576"/>
                <a:gd name="T4" fmla="*/ 531 w 578"/>
                <a:gd name="T5" fmla="*/ 0 h 576"/>
                <a:gd name="T6" fmla="*/ 578 w 578"/>
                <a:gd name="T7" fmla="*/ 47 h 576"/>
                <a:gd name="T8" fmla="*/ 104 w 578"/>
                <a:gd name="T9" fmla="*/ 576 h 576"/>
              </a:gdLst>
              <a:ahLst/>
              <a:cxnLst>
                <a:cxn ang="0">
                  <a:pos x="T0" y="T1"/>
                </a:cxn>
                <a:cxn ang="0">
                  <a:pos x="T2" y="T3"/>
                </a:cxn>
                <a:cxn ang="0">
                  <a:pos x="T4" y="T5"/>
                </a:cxn>
                <a:cxn ang="0">
                  <a:pos x="T6" y="T7"/>
                </a:cxn>
                <a:cxn ang="0">
                  <a:pos x="T8" y="T9"/>
                </a:cxn>
              </a:cxnLst>
              <a:rect l="0" t="0" r="r" b="b"/>
              <a:pathLst>
                <a:path w="578" h="576">
                  <a:moveTo>
                    <a:pt x="104" y="576"/>
                  </a:moveTo>
                  <a:lnTo>
                    <a:pt x="0" y="473"/>
                  </a:lnTo>
                  <a:lnTo>
                    <a:pt x="531" y="0"/>
                  </a:lnTo>
                  <a:lnTo>
                    <a:pt x="578" y="47"/>
                  </a:lnTo>
                  <a:lnTo>
                    <a:pt x="104" y="576"/>
                  </a:lnTo>
                  <a:close/>
                </a:path>
              </a:pathLst>
            </a:custGeom>
            <a:solidFill>
              <a:srgbClr val="B37C0E"/>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118" name="Freeform 102">
              <a:extLst>
                <a:ext uri="{FF2B5EF4-FFF2-40B4-BE49-F238E27FC236}">
                  <a16:creationId xmlns:a16="http://schemas.microsoft.com/office/drawing/2014/main" id="{F0DE0C4B-4102-491C-886E-4E6FF18B4109}"/>
                </a:ext>
              </a:extLst>
            </p:cNvPr>
            <p:cNvSpPr>
              <a:spLocks/>
            </p:cNvSpPr>
            <p:nvPr/>
          </p:nvSpPr>
          <p:spPr bwMode="auto">
            <a:xfrm rot="1365741">
              <a:off x="4216296" y="4188852"/>
              <a:ext cx="544513" cy="542925"/>
            </a:xfrm>
            <a:custGeom>
              <a:avLst/>
              <a:gdLst>
                <a:gd name="T0" fmla="*/ 343 w 343"/>
                <a:gd name="T1" fmla="*/ 103 h 342"/>
                <a:gd name="T2" fmla="*/ 240 w 343"/>
                <a:gd name="T3" fmla="*/ 0 h 342"/>
                <a:gd name="T4" fmla="*/ 0 w 343"/>
                <a:gd name="T5" fmla="*/ 295 h 342"/>
                <a:gd name="T6" fmla="*/ 47 w 343"/>
                <a:gd name="T7" fmla="*/ 342 h 342"/>
                <a:gd name="T8" fmla="*/ 343 w 343"/>
                <a:gd name="T9" fmla="*/ 103 h 342"/>
              </a:gdLst>
              <a:ahLst/>
              <a:cxnLst>
                <a:cxn ang="0">
                  <a:pos x="T0" y="T1"/>
                </a:cxn>
                <a:cxn ang="0">
                  <a:pos x="T2" y="T3"/>
                </a:cxn>
                <a:cxn ang="0">
                  <a:pos x="T4" y="T5"/>
                </a:cxn>
                <a:cxn ang="0">
                  <a:pos x="T6" y="T7"/>
                </a:cxn>
                <a:cxn ang="0">
                  <a:pos x="T8" y="T9"/>
                </a:cxn>
              </a:cxnLst>
              <a:rect l="0" t="0" r="r" b="b"/>
              <a:pathLst>
                <a:path w="343" h="342">
                  <a:moveTo>
                    <a:pt x="343" y="103"/>
                  </a:moveTo>
                  <a:lnTo>
                    <a:pt x="240" y="0"/>
                  </a:lnTo>
                  <a:lnTo>
                    <a:pt x="0" y="295"/>
                  </a:lnTo>
                  <a:lnTo>
                    <a:pt x="47" y="342"/>
                  </a:lnTo>
                  <a:lnTo>
                    <a:pt x="343" y="103"/>
                  </a:lnTo>
                  <a:close/>
                </a:path>
              </a:pathLst>
            </a:custGeom>
            <a:solidFill>
              <a:srgbClr val="B37C0E"/>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119" name="Freeform 103">
              <a:extLst>
                <a:ext uri="{FF2B5EF4-FFF2-40B4-BE49-F238E27FC236}">
                  <a16:creationId xmlns:a16="http://schemas.microsoft.com/office/drawing/2014/main" id="{597FED1D-3377-4A63-AE09-2477F4F222BD}"/>
                </a:ext>
              </a:extLst>
            </p:cNvPr>
            <p:cNvSpPr>
              <a:spLocks/>
            </p:cNvSpPr>
            <p:nvPr/>
          </p:nvSpPr>
          <p:spPr bwMode="auto">
            <a:xfrm rot="1365741">
              <a:off x="5004506" y="4023239"/>
              <a:ext cx="323850" cy="322263"/>
            </a:xfrm>
            <a:custGeom>
              <a:avLst/>
              <a:gdLst>
                <a:gd name="T0" fmla="*/ 163 w 204"/>
                <a:gd name="T1" fmla="*/ 203 h 203"/>
                <a:gd name="T2" fmla="*/ 0 w 204"/>
                <a:gd name="T3" fmla="*/ 40 h 203"/>
                <a:gd name="T4" fmla="*/ 81 w 204"/>
                <a:gd name="T5" fmla="*/ 0 h 203"/>
                <a:gd name="T6" fmla="*/ 204 w 204"/>
                <a:gd name="T7" fmla="*/ 122 h 203"/>
                <a:gd name="T8" fmla="*/ 163 w 204"/>
                <a:gd name="T9" fmla="*/ 203 h 203"/>
              </a:gdLst>
              <a:ahLst/>
              <a:cxnLst>
                <a:cxn ang="0">
                  <a:pos x="T0" y="T1"/>
                </a:cxn>
                <a:cxn ang="0">
                  <a:pos x="T2" y="T3"/>
                </a:cxn>
                <a:cxn ang="0">
                  <a:pos x="T4" y="T5"/>
                </a:cxn>
                <a:cxn ang="0">
                  <a:pos x="T6" y="T7"/>
                </a:cxn>
                <a:cxn ang="0">
                  <a:pos x="T8" y="T9"/>
                </a:cxn>
              </a:cxnLst>
              <a:rect l="0" t="0" r="r" b="b"/>
              <a:pathLst>
                <a:path w="204" h="203">
                  <a:moveTo>
                    <a:pt x="163" y="203"/>
                  </a:moveTo>
                  <a:lnTo>
                    <a:pt x="0" y="40"/>
                  </a:lnTo>
                  <a:lnTo>
                    <a:pt x="81" y="0"/>
                  </a:lnTo>
                  <a:lnTo>
                    <a:pt x="204" y="122"/>
                  </a:lnTo>
                  <a:lnTo>
                    <a:pt x="163" y="203"/>
                  </a:lnTo>
                  <a:close/>
                </a:path>
              </a:pathLst>
            </a:custGeom>
            <a:solidFill>
              <a:srgbClr val="8F420A"/>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120" name="Freeform 104">
              <a:extLst>
                <a:ext uri="{FF2B5EF4-FFF2-40B4-BE49-F238E27FC236}">
                  <a16:creationId xmlns:a16="http://schemas.microsoft.com/office/drawing/2014/main" id="{966BC04D-E389-4785-AF96-FF884BB3404F}"/>
                </a:ext>
              </a:extLst>
            </p:cNvPr>
            <p:cNvSpPr>
              <a:spLocks/>
            </p:cNvSpPr>
            <p:nvPr/>
          </p:nvSpPr>
          <p:spPr bwMode="auto">
            <a:xfrm rot="1365741">
              <a:off x="5698551" y="3783829"/>
              <a:ext cx="260350" cy="261938"/>
            </a:xfrm>
            <a:custGeom>
              <a:avLst/>
              <a:gdLst>
                <a:gd name="T0" fmla="*/ 46 w 164"/>
                <a:gd name="T1" fmla="*/ 0 h 165"/>
                <a:gd name="T2" fmla="*/ 164 w 164"/>
                <a:gd name="T3" fmla="*/ 120 h 165"/>
                <a:gd name="T4" fmla="*/ 90 w 164"/>
                <a:gd name="T5" fmla="*/ 165 h 165"/>
                <a:gd name="T6" fmla="*/ 0 w 164"/>
                <a:gd name="T7" fmla="*/ 77 h 165"/>
                <a:gd name="T8" fmla="*/ 46 w 164"/>
                <a:gd name="T9" fmla="*/ 0 h 165"/>
              </a:gdLst>
              <a:ahLst/>
              <a:cxnLst>
                <a:cxn ang="0">
                  <a:pos x="T0" y="T1"/>
                </a:cxn>
                <a:cxn ang="0">
                  <a:pos x="T2" y="T3"/>
                </a:cxn>
                <a:cxn ang="0">
                  <a:pos x="T4" y="T5"/>
                </a:cxn>
                <a:cxn ang="0">
                  <a:pos x="T6" y="T7"/>
                </a:cxn>
                <a:cxn ang="0">
                  <a:pos x="T8" y="T9"/>
                </a:cxn>
              </a:cxnLst>
              <a:rect l="0" t="0" r="r" b="b"/>
              <a:pathLst>
                <a:path w="164" h="165">
                  <a:moveTo>
                    <a:pt x="46" y="0"/>
                  </a:moveTo>
                  <a:lnTo>
                    <a:pt x="164" y="120"/>
                  </a:lnTo>
                  <a:lnTo>
                    <a:pt x="90" y="165"/>
                  </a:lnTo>
                  <a:lnTo>
                    <a:pt x="0" y="77"/>
                  </a:lnTo>
                  <a:lnTo>
                    <a:pt x="46" y="0"/>
                  </a:lnTo>
                  <a:close/>
                </a:path>
              </a:pathLst>
            </a:custGeom>
            <a:solidFill>
              <a:srgbClr val="8F420A"/>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121" name="Freeform 105">
              <a:extLst>
                <a:ext uri="{FF2B5EF4-FFF2-40B4-BE49-F238E27FC236}">
                  <a16:creationId xmlns:a16="http://schemas.microsoft.com/office/drawing/2014/main" id="{6E79D12A-69D2-4B83-BC33-7BABC7F058E3}"/>
                </a:ext>
              </a:extLst>
            </p:cNvPr>
            <p:cNvSpPr>
              <a:spLocks/>
            </p:cNvSpPr>
            <p:nvPr/>
          </p:nvSpPr>
          <p:spPr bwMode="auto">
            <a:xfrm rot="1365741">
              <a:off x="4467972" y="4189978"/>
              <a:ext cx="393822" cy="397700"/>
            </a:xfrm>
            <a:custGeom>
              <a:avLst/>
              <a:gdLst>
                <a:gd name="T0" fmla="*/ 39 w 203"/>
                <a:gd name="T1" fmla="*/ 0 h 205"/>
                <a:gd name="T2" fmla="*/ 203 w 203"/>
                <a:gd name="T3" fmla="*/ 164 h 205"/>
                <a:gd name="T4" fmla="*/ 123 w 203"/>
                <a:gd name="T5" fmla="*/ 205 h 205"/>
                <a:gd name="T6" fmla="*/ 0 w 203"/>
                <a:gd name="T7" fmla="*/ 82 h 205"/>
                <a:gd name="T8" fmla="*/ 39 w 203"/>
                <a:gd name="T9" fmla="*/ 0 h 205"/>
              </a:gdLst>
              <a:ahLst/>
              <a:cxnLst>
                <a:cxn ang="0">
                  <a:pos x="T0" y="T1"/>
                </a:cxn>
                <a:cxn ang="0">
                  <a:pos x="T2" y="T3"/>
                </a:cxn>
                <a:cxn ang="0">
                  <a:pos x="T4" y="T5"/>
                </a:cxn>
                <a:cxn ang="0">
                  <a:pos x="T6" y="T7"/>
                </a:cxn>
                <a:cxn ang="0">
                  <a:pos x="T8" y="T9"/>
                </a:cxn>
              </a:cxnLst>
              <a:rect l="0" t="0" r="r" b="b"/>
              <a:pathLst>
                <a:path w="203" h="205">
                  <a:moveTo>
                    <a:pt x="39" y="0"/>
                  </a:moveTo>
                  <a:lnTo>
                    <a:pt x="203" y="164"/>
                  </a:lnTo>
                  <a:lnTo>
                    <a:pt x="123" y="205"/>
                  </a:lnTo>
                  <a:lnTo>
                    <a:pt x="0" y="82"/>
                  </a:lnTo>
                  <a:lnTo>
                    <a:pt x="39" y="0"/>
                  </a:lnTo>
                  <a:close/>
                </a:path>
              </a:pathLst>
            </a:custGeom>
            <a:solidFill>
              <a:srgbClr val="8F420A"/>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122" name="Freeform 106">
              <a:extLst>
                <a:ext uri="{FF2B5EF4-FFF2-40B4-BE49-F238E27FC236}">
                  <a16:creationId xmlns:a16="http://schemas.microsoft.com/office/drawing/2014/main" id="{5792FEE7-6E7F-4602-AFFF-4D19F0269AA8}"/>
                </a:ext>
              </a:extLst>
            </p:cNvPr>
            <p:cNvSpPr>
              <a:spLocks/>
            </p:cNvSpPr>
            <p:nvPr/>
          </p:nvSpPr>
          <p:spPr bwMode="auto">
            <a:xfrm rot="1365741">
              <a:off x="4169338" y="4403187"/>
              <a:ext cx="263525" cy="265113"/>
            </a:xfrm>
            <a:custGeom>
              <a:avLst/>
              <a:gdLst>
                <a:gd name="T0" fmla="*/ 122 w 166"/>
                <a:gd name="T1" fmla="*/ 167 h 167"/>
                <a:gd name="T2" fmla="*/ 0 w 166"/>
                <a:gd name="T3" fmla="*/ 47 h 167"/>
                <a:gd name="T4" fmla="*/ 76 w 166"/>
                <a:gd name="T5" fmla="*/ 0 h 167"/>
                <a:gd name="T6" fmla="*/ 166 w 166"/>
                <a:gd name="T7" fmla="*/ 91 h 167"/>
                <a:gd name="T8" fmla="*/ 122 w 166"/>
                <a:gd name="T9" fmla="*/ 167 h 167"/>
              </a:gdLst>
              <a:ahLst/>
              <a:cxnLst>
                <a:cxn ang="0">
                  <a:pos x="T0" y="T1"/>
                </a:cxn>
                <a:cxn ang="0">
                  <a:pos x="T2" y="T3"/>
                </a:cxn>
                <a:cxn ang="0">
                  <a:pos x="T4" y="T5"/>
                </a:cxn>
                <a:cxn ang="0">
                  <a:pos x="T6" y="T7"/>
                </a:cxn>
                <a:cxn ang="0">
                  <a:pos x="T8" y="T9"/>
                </a:cxn>
              </a:cxnLst>
              <a:rect l="0" t="0" r="r" b="b"/>
              <a:pathLst>
                <a:path w="166" h="167">
                  <a:moveTo>
                    <a:pt x="122" y="167"/>
                  </a:moveTo>
                  <a:lnTo>
                    <a:pt x="0" y="47"/>
                  </a:lnTo>
                  <a:lnTo>
                    <a:pt x="76" y="0"/>
                  </a:lnTo>
                  <a:lnTo>
                    <a:pt x="166" y="91"/>
                  </a:lnTo>
                  <a:lnTo>
                    <a:pt x="122" y="167"/>
                  </a:lnTo>
                  <a:close/>
                </a:path>
              </a:pathLst>
            </a:custGeom>
            <a:solidFill>
              <a:srgbClr val="8F420A"/>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123" name="Freeform 107">
              <a:extLst>
                <a:ext uri="{FF2B5EF4-FFF2-40B4-BE49-F238E27FC236}">
                  <a16:creationId xmlns:a16="http://schemas.microsoft.com/office/drawing/2014/main" id="{449F980E-A399-4AAD-8A26-C77DAB968CD2}"/>
                </a:ext>
              </a:extLst>
            </p:cNvPr>
            <p:cNvSpPr>
              <a:spLocks/>
            </p:cNvSpPr>
            <p:nvPr/>
          </p:nvSpPr>
          <p:spPr bwMode="auto">
            <a:xfrm rot="1365741">
              <a:off x="4014143" y="4398894"/>
              <a:ext cx="361950" cy="360363"/>
            </a:xfrm>
            <a:custGeom>
              <a:avLst/>
              <a:gdLst>
                <a:gd name="T0" fmla="*/ 129 w 150"/>
                <a:gd name="T1" fmla="*/ 129 h 150"/>
                <a:gd name="T2" fmla="*/ 51 w 150"/>
                <a:gd name="T3" fmla="*/ 129 h 150"/>
                <a:gd name="T4" fmla="*/ 21 w 150"/>
                <a:gd name="T5" fmla="*/ 99 h 150"/>
                <a:gd name="T6" fmla="*/ 21 w 150"/>
                <a:gd name="T7" fmla="*/ 21 h 150"/>
                <a:gd name="T8" fmla="*/ 21 w 150"/>
                <a:gd name="T9" fmla="*/ 21 h 150"/>
                <a:gd name="T10" fmla="*/ 99 w 150"/>
                <a:gd name="T11" fmla="*/ 21 h 150"/>
                <a:gd name="T12" fmla="*/ 129 w 150"/>
                <a:gd name="T13" fmla="*/ 51 h 150"/>
                <a:gd name="T14" fmla="*/ 129 w 150"/>
                <a:gd name="T15" fmla="*/ 129 h 1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0" h="150">
                  <a:moveTo>
                    <a:pt x="129" y="129"/>
                  </a:moveTo>
                  <a:cubicBezTo>
                    <a:pt x="108" y="150"/>
                    <a:pt x="73" y="150"/>
                    <a:pt x="51" y="129"/>
                  </a:cubicBezTo>
                  <a:cubicBezTo>
                    <a:pt x="21" y="99"/>
                    <a:pt x="21" y="99"/>
                    <a:pt x="21" y="99"/>
                  </a:cubicBezTo>
                  <a:cubicBezTo>
                    <a:pt x="0" y="78"/>
                    <a:pt x="0" y="43"/>
                    <a:pt x="21" y="21"/>
                  </a:cubicBezTo>
                  <a:cubicBezTo>
                    <a:pt x="21" y="21"/>
                    <a:pt x="21" y="21"/>
                    <a:pt x="21" y="21"/>
                  </a:cubicBezTo>
                  <a:cubicBezTo>
                    <a:pt x="43" y="0"/>
                    <a:pt x="78" y="0"/>
                    <a:pt x="99" y="21"/>
                  </a:cubicBezTo>
                  <a:cubicBezTo>
                    <a:pt x="129" y="51"/>
                    <a:pt x="129" y="51"/>
                    <a:pt x="129" y="51"/>
                  </a:cubicBezTo>
                  <a:cubicBezTo>
                    <a:pt x="150" y="73"/>
                    <a:pt x="150" y="108"/>
                    <a:pt x="129" y="129"/>
                  </a:cubicBezTo>
                  <a:close/>
                </a:path>
              </a:pathLst>
            </a:custGeom>
            <a:solidFill>
              <a:srgbClr val="8F420A"/>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124" name="Freeform 108">
              <a:extLst>
                <a:ext uri="{FF2B5EF4-FFF2-40B4-BE49-F238E27FC236}">
                  <a16:creationId xmlns:a16="http://schemas.microsoft.com/office/drawing/2014/main" id="{29DF4646-BAAF-444D-827B-D1DF528D85CF}"/>
                </a:ext>
              </a:extLst>
            </p:cNvPr>
            <p:cNvSpPr>
              <a:spLocks/>
            </p:cNvSpPr>
            <p:nvPr/>
          </p:nvSpPr>
          <p:spPr bwMode="auto">
            <a:xfrm rot="1365741">
              <a:off x="6169692" y="3131218"/>
              <a:ext cx="917575" cy="914400"/>
            </a:xfrm>
            <a:custGeom>
              <a:avLst/>
              <a:gdLst>
                <a:gd name="T0" fmla="*/ 474 w 578"/>
                <a:gd name="T1" fmla="*/ 0 h 576"/>
                <a:gd name="T2" fmla="*/ 578 w 578"/>
                <a:gd name="T3" fmla="*/ 104 h 576"/>
                <a:gd name="T4" fmla="*/ 47 w 578"/>
                <a:gd name="T5" fmla="*/ 576 h 576"/>
                <a:gd name="T6" fmla="*/ 0 w 578"/>
                <a:gd name="T7" fmla="*/ 529 h 576"/>
                <a:gd name="T8" fmla="*/ 474 w 578"/>
                <a:gd name="T9" fmla="*/ 0 h 576"/>
              </a:gdLst>
              <a:ahLst/>
              <a:cxnLst>
                <a:cxn ang="0">
                  <a:pos x="T0" y="T1"/>
                </a:cxn>
                <a:cxn ang="0">
                  <a:pos x="T2" y="T3"/>
                </a:cxn>
                <a:cxn ang="0">
                  <a:pos x="T4" y="T5"/>
                </a:cxn>
                <a:cxn ang="0">
                  <a:pos x="T6" y="T7"/>
                </a:cxn>
                <a:cxn ang="0">
                  <a:pos x="T8" y="T9"/>
                </a:cxn>
              </a:cxnLst>
              <a:rect l="0" t="0" r="r" b="b"/>
              <a:pathLst>
                <a:path w="578" h="576">
                  <a:moveTo>
                    <a:pt x="474" y="0"/>
                  </a:moveTo>
                  <a:lnTo>
                    <a:pt x="578" y="104"/>
                  </a:lnTo>
                  <a:lnTo>
                    <a:pt x="47" y="576"/>
                  </a:lnTo>
                  <a:lnTo>
                    <a:pt x="0" y="529"/>
                  </a:lnTo>
                  <a:lnTo>
                    <a:pt x="474" y="0"/>
                  </a:lnTo>
                  <a:close/>
                </a:path>
              </a:pathLst>
            </a:custGeom>
            <a:solidFill>
              <a:srgbClr val="B37C0E"/>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125" name="Freeform 109">
              <a:extLst>
                <a:ext uri="{FF2B5EF4-FFF2-40B4-BE49-F238E27FC236}">
                  <a16:creationId xmlns:a16="http://schemas.microsoft.com/office/drawing/2014/main" id="{7BC991E0-6243-4F51-9721-8BFD4F3DCB42}"/>
                </a:ext>
              </a:extLst>
            </p:cNvPr>
            <p:cNvSpPr>
              <a:spLocks/>
            </p:cNvSpPr>
            <p:nvPr/>
          </p:nvSpPr>
          <p:spPr bwMode="auto">
            <a:xfrm rot="1365741">
              <a:off x="7428693" y="2880003"/>
              <a:ext cx="542925" cy="542925"/>
            </a:xfrm>
            <a:custGeom>
              <a:avLst/>
              <a:gdLst>
                <a:gd name="T0" fmla="*/ 0 w 342"/>
                <a:gd name="T1" fmla="*/ 239 h 342"/>
                <a:gd name="T2" fmla="*/ 103 w 342"/>
                <a:gd name="T3" fmla="*/ 342 h 342"/>
                <a:gd name="T4" fmla="*/ 342 w 342"/>
                <a:gd name="T5" fmla="*/ 47 h 342"/>
                <a:gd name="T6" fmla="*/ 295 w 342"/>
                <a:gd name="T7" fmla="*/ 0 h 342"/>
                <a:gd name="T8" fmla="*/ 0 w 342"/>
                <a:gd name="T9" fmla="*/ 239 h 342"/>
              </a:gdLst>
              <a:ahLst/>
              <a:cxnLst>
                <a:cxn ang="0">
                  <a:pos x="T0" y="T1"/>
                </a:cxn>
                <a:cxn ang="0">
                  <a:pos x="T2" y="T3"/>
                </a:cxn>
                <a:cxn ang="0">
                  <a:pos x="T4" y="T5"/>
                </a:cxn>
                <a:cxn ang="0">
                  <a:pos x="T6" y="T7"/>
                </a:cxn>
                <a:cxn ang="0">
                  <a:pos x="T8" y="T9"/>
                </a:cxn>
              </a:cxnLst>
              <a:rect l="0" t="0" r="r" b="b"/>
              <a:pathLst>
                <a:path w="342" h="342">
                  <a:moveTo>
                    <a:pt x="0" y="239"/>
                  </a:moveTo>
                  <a:lnTo>
                    <a:pt x="103" y="342"/>
                  </a:lnTo>
                  <a:lnTo>
                    <a:pt x="342" y="47"/>
                  </a:lnTo>
                  <a:lnTo>
                    <a:pt x="295" y="0"/>
                  </a:lnTo>
                  <a:lnTo>
                    <a:pt x="0" y="239"/>
                  </a:lnTo>
                  <a:close/>
                </a:path>
              </a:pathLst>
            </a:custGeom>
            <a:solidFill>
              <a:srgbClr val="B37C0E"/>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126" name="Freeform 110">
              <a:extLst>
                <a:ext uri="{FF2B5EF4-FFF2-40B4-BE49-F238E27FC236}">
                  <a16:creationId xmlns:a16="http://schemas.microsoft.com/office/drawing/2014/main" id="{3F721785-B8AC-4E33-BB99-0872F7B29F7E}"/>
                </a:ext>
              </a:extLst>
            </p:cNvPr>
            <p:cNvSpPr>
              <a:spLocks/>
            </p:cNvSpPr>
            <p:nvPr/>
          </p:nvSpPr>
          <p:spPr bwMode="auto">
            <a:xfrm rot="1365741">
              <a:off x="6860775" y="3266525"/>
              <a:ext cx="323850" cy="323850"/>
            </a:xfrm>
            <a:custGeom>
              <a:avLst/>
              <a:gdLst>
                <a:gd name="T0" fmla="*/ 40 w 204"/>
                <a:gd name="T1" fmla="*/ 0 h 204"/>
                <a:gd name="T2" fmla="*/ 204 w 204"/>
                <a:gd name="T3" fmla="*/ 163 h 204"/>
                <a:gd name="T4" fmla="*/ 123 w 204"/>
                <a:gd name="T5" fmla="*/ 204 h 204"/>
                <a:gd name="T6" fmla="*/ 0 w 204"/>
                <a:gd name="T7" fmla="*/ 82 h 204"/>
                <a:gd name="T8" fmla="*/ 40 w 204"/>
                <a:gd name="T9" fmla="*/ 0 h 204"/>
              </a:gdLst>
              <a:ahLst/>
              <a:cxnLst>
                <a:cxn ang="0">
                  <a:pos x="T0" y="T1"/>
                </a:cxn>
                <a:cxn ang="0">
                  <a:pos x="T2" y="T3"/>
                </a:cxn>
                <a:cxn ang="0">
                  <a:pos x="T4" y="T5"/>
                </a:cxn>
                <a:cxn ang="0">
                  <a:pos x="T6" y="T7"/>
                </a:cxn>
                <a:cxn ang="0">
                  <a:pos x="T8" y="T9"/>
                </a:cxn>
              </a:cxnLst>
              <a:rect l="0" t="0" r="r" b="b"/>
              <a:pathLst>
                <a:path w="204" h="204">
                  <a:moveTo>
                    <a:pt x="40" y="0"/>
                  </a:moveTo>
                  <a:lnTo>
                    <a:pt x="204" y="163"/>
                  </a:lnTo>
                  <a:lnTo>
                    <a:pt x="123" y="204"/>
                  </a:lnTo>
                  <a:lnTo>
                    <a:pt x="0" y="82"/>
                  </a:lnTo>
                  <a:lnTo>
                    <a:pt x="40" y="0"/>
                  </a:lnTo>
                  <a:close/>
                </a:path>
              </a:pathLst>
            </a:custGeom>
            <a:solidFill>
              <a:srgbClr val="8F420A"/>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127" name="Freeform 111">
              <a:extLst>
                <a:ext uri="{FF2B5EF4-FFF2-40B4-BE49-F238E27FC236}">
                  <a16:creationId xmlns:a16="http://schemas.microsoft.com/office/drawing/2014/main" id="{40ADB4E5-93F7-4483-A95D-2924E0C8F30C}"/>
                </a:ext>
              </a:extLst>
            </p:cNvPr>
            <p:cNvSpPr>
              <a:spLocks/>
            </p:cNvSpPr>
            <p:nvPr/>
          </p:nvSpPr>
          <p:spPr bwMode="auto">
            <a:xfrm rot="1365741">
              <a:off x="6230539" y="3566321"/>
              <a:ext cx="260350" cy="261938"/>
            </a:xfrm>
            <a:custGeom>
              <a:avLst/>
              <a:gdLst>
                <a:gd name="T0" fmla="*/ 118 w 164"/>
                <a:gd name="T1" fmla="*/ 165 h 165"/>
                <a:gd name="T2" fmla="*/ 0 w 164"/>
                <a:gd name="T3" fmla="*/ 47 h 165"/>
                <a:gd name="T4" fmla="*/ 74 w 164"/>
                <a:gd name="T5" fmla="*/ 0 h 165"/>
                <a:gd name="T6" fmla="*/ 164 w 164"/>
                <a:gd name="T7" fmla="*/ 89 h 165"/>
                <a:gd name="T8" fmla="*/ 118 w 164"/>
                <a:gd name="T9" fmla="*/ 165 h 165"/>
              </a:gdLst>
              <a:ahLst/>
              <a:cxnLst>
                <a:cxn ang="0">
                  <a:pos x="T0" y="T1"/>
                </a:cxn>
                <a:cxn ang="0">
                  <a:pos x="T2" y="T3"/>
                </a:cxn>
                <a:cxn ang="0">
                  <a:pos x="T4" y="T5"/>
                </a:cxn>
                <a:cxn ang="0">
                  <a:pos x="T6" y="T7"/>
                </a:cxn>
                <a:cxn ang="0">
                  <a:pos x="T8" y="T9"/>
                </a:cxn>
              </a:cxnLst>
              <a:rect l="0" t="0" r="r" b="b"/>
              <a:pathLst>
                <a:path w="164" h="165">
                  <a:moveTo>
                    <a:pt x="118" y="165"/>
                  </a:moveTo>
                  <a:lnTo>
                    <a:pt x="0" y="47"/>
                  </a:lnTo>
                  <a:lnTo>
                    <a:pt x="74" y="0"/>
                  </a:lnTo>
                  <a:lnTo>
                    <a:pt x="164" y="89"/>
                  </a:lnTo>
                  <a:lnTo>
                    <a:pt x="118" y="165"/>
                  </a:lnTo>
                  <a:close/>
                </a:path>
              </a:pathLst>
            </a:custGeom>
            <a:solidFill>
              <a:srgbClr val="8F420A"/>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128" name="Freeform 112">
              <a:extLst>
                <a:ext uri="{FF2B5EF4-FFF2-40B4-BE49-F238E27FC236}">
                  <a16:creationId xmlns:a16="http://schemas.microsoft.com/office/drawing/2014/main" id="{415AF695-41A5-4EAC-8BBF-F3636625354A}"/>
                </a:ext>
              </a:extLst>
            </p:cNvPr>
            <p:cNvSpPr>
              <a:spLocks/>
            </p:cNvSpPr>
            <p:nvPr/>
          </p:nvSpPr>
          <p:spPr bwMode="auto">
            <a:xfrm rot="1365741">
              <a:off x="7327646" y="3024411"/>
              <a:ext cx="393822" cy="397700"/>
            </a:xfrm>
            <a:custGeom>
              <a:avLst/>
              <a:gdLst>
                <a:gd name="T0" fmla="*/ 162 w 203"/>
                <a:gd name="T1" fmla="*/ 205 h 205"/>
                <a:gd name="T2" fmla="*/ 0 w 203"/>
                <a:gd name="T3" fmla="*/ 41 h 205"/>
                <a:gd name="T4" fmla="*/ 80 w 203"/>
                <a:gd name="T5" fmla="*/ 0 h 205"/>
                <a:gd name="T6" fmla="*/ 203 w 203"/>
                <a:gd name="T7" fmla="*/ 123 h 205"/>
                <a:gd name="T8" fmla="*/ 162 w 203"/>
                <a:gd name="T9" fmla="*/ 205 h 205"/>
              </a:gdLst>
              <a:ahLst/>
              <a:cxnLst>
                <a:cxn ang="0">
                  <a:pos x="T0" y="T1"/>
                </a:cxn>
                <a:cxn ang="0">
                  <a:pos x="T2" y="T3"/>
                </a:cxn>
                <a:cxn ang="0">
                  <a:pos x="T4" y="T5"/>
                </a:cxn>
                <a:cxn ang="0">
                  <a:pos x="T6" y="T7"/>
                </a:cxn>
                <a:cxn ang="0">
                  <a:pos x="T8" y="T9"/>
                </a:cxn>
              </a:cxnLst>
              <a:rect l="0" t="0" r="r" b="b"/>
              <a:pathLst>
                <a:path w="203" h="205">
                  <a:moveTo>
                    <a:pt x="162" y="205"/>
                  </a:moveTo>
                  <a:lnTo>
                    <a:pt x="0" y="41"/>
                  </a:lnTo>
                  <a:lnTo>
                    <a:pt x="80" y="0"/>
                  </a:lnTo>
                  <a:lnTo>
                    <a:pt x="203" y="123"/>
                  </a:lnTo>
                  <a:lnTo>
                    <a:pt x="162" y="205"/>
                  </a:lnTo>
                  <a:close/>
                </a:path>
              </a:pathLst>
            </a:custGeom>
            <a:solidFill>
              <a:srgbClr val="8F420A"/>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129" name="Freeform 113">
              <a:extLst>
                <a:ext uri="{FF2B5EF4-FFF2-40B4-BE49-F238E27FC236}">
                  <a16:creationId xmlns:a16="http://schemas.microsoft.com/office/drawing/2014/main" id="{85425CA4-CE7E-487A-89E4-E9692D64226B}"/>
                </a:ext>
              </a:extLst>
            </p:cNvPr>
            <p:cNvSpPr>
              <a:spLocks/>
            </p:cNvSpPr>
            <p:nvPr/>
          </p:nvSpPr>
          <p:spPr bwMode="auto">
            <a:xfrm rot="1365741">
              <a:off x="7755175" y="2942867"/>
              <a:ext cx="261938" cy="265113"/>
            </a:xfrm>
            <a:custGeom>
              <a:avLst/>
              <a:gdLst>
                <a:gd name="T0" fmla="*/ 45 w 165"/>
                <a:gd name="T1" fmla="*/ 0 h 167"/>
                <a:gd name="T2" fmla="*/ 165 w 165"/>
                <a:gd name="T3" fmla="*/ 120 h 167"/>
                <a:gd name="T4" fmla="*/ 91 w 165"/>
                <a:gd name="T5" fmla="*/ 167 h 167"/>
                <a:gd name="T6" fmla="*/ 0 w 165"/>
                <a:gd name="T7" fmla="*/ 76 h 167"/>
                <a:gd name="T8" fmla="*/ 45 w 165"/>
                <a:gd name="T9" fmla="*/ 0 h 167"/>
              </a:gdLst>
              <a:ahLst/>
              <a:cxnLst>
                <a:cxn ang="0">
                  <a:pos x="T0" y="T1"/>
                </a:cxn>
                <a:cxn ang="0">
                  <a:pos x="T2" y="T3"/>
                </a:cxn>
                <a:cxn ang="0">
                  <a:pos x="T4" y="T5"/>
                </a:cxn>
                <a:cxn ang="0">
                  <a:pos x="T6" y="T7"/>
                </a:cxn>
                <a:cxn ang="0">
                  <a:pos x="T8" y="T9"/>
                </a:cxn>
              </a:cxnLst>
              <a:rect l="0" t="0" r="r" b="b"/>
              <a:pathLst>
                <a:path w="165" h="167">
                  <a:moveTo>
                    <a:pt x="45" y="0"/>
                  </a:moveTo>
                  <a:lnTo>
                    <a:pt x="165" y="120"/>
                  </a:lnTo>
                  <a:lnTo>
                    <a:pt x="91" y="167"/>
                  </a:lnTo>
                  <a:lnTo>
                    <a:pt x="0" y="76"/>
                  </a:lnTo>
                  <a:lnTo>
                    <a:pt x="45" y="0"/>
                  </a:lnTo>
                  <a:close/>
                </a:path>
              </a:pathLst>
            </a:custGeom>
            <a:solidFill>
              <a:srgbClr val="8F420A"/>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130" name="Freeform 114">
              <a:extLst>
                <a:ext uri="{FF2B5EF4-FFF2-40B4-BE49-F238E27FC236}">
                  <a16:creationId xmlns:a16="http://schemas.microsoft.com/office/drawing/2014/main" id="{B010549B-864E-4D37-8B78-5A4C7A62A998}"/>
                </a:ext>
              </a:extLst>
            </p:cNvPr>
            <p:cNvSpPr>
              <a:spLocks/>
            </p:cNvSpPr>
            <p:nvPr/>
          </p:nvSpPr>
          <p:spPr bwMode="auto">
            <a:xfrm rot="1365741">
              <a:off x="7811820" y="2852525"/>
              <a:ext cx="363538" cy="360363"/>
            </a:xfrm>
            <a:custGeom>
              <a:avLst/>
              <a:gdLst>
                <a:gd name="T0" fmla="*/ 22 w 151"/>
                <a:gd name="T1" fmla="*/ 21 h 150"/>
                <a:gd name="T2" fmla="*/ 99 w 151"/>
                <a:gd name="T3" fmla="*/ 21 h 150"/>
                <a:gd name="T4" fmla="*/ 129 w 151"/>
                <a:gd name="T5" fmla="*/ 51 h 150"/>
                <a:gd name="T6" fmla="*/ 129 w 151"/>
                <a:gd name="T7" fmla="*/ 128 h 150"/>
                <a:gd name="T8" fmla="*/ 129 w 151"/>
                <a:gd name="T9" fmla="*/ 128 h 150"/>
                <a:gd name="T10" fmla="*/ 52 w 151"/>
                <a:gd name="T11" fmla="*/ 129 h 150"/>
                <a:gd name="T12" fmla="*/ 22 w 151"/>
                <a:gd name="T13" fmla="*/ 99 h 150"/>
                <a:gd name="T14" fmla="*/ 22 w 151"/>
                <a:gd name="T15" fmla="*/ 21 h 1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1" h="150">
                  <a:moveTo>
                    <a:pt x="22" y="21"/>
                  </a:moveTo>
                  <a:cubicBezTo>
                    <a:pt x="43" y="0"/>
                    <a:pt x="78" y="0"/>
                    <a:pt x="99" y="21"/>
                  </a:cubicBezTo>
                  <a:cubicBezTo>
                    <a:pt x="129" y="51"/>
                    <a:pt x="129" y="51"/>
                    <a:pt x="129" y="51"/>
                  </a:cubicBezTo>
                  <a:cubicBezTo>
                    <a:pt x="151" y="72"/>
                    <a:pt x="151" y="107"/>
                    <a:pt x="129" y="128"/>
                  </a:cubicBezTo>
                  <a:cubicBezTo>
                    <a:pt x="129" y="128"/>
                    <a:pt x="129" y="128"/>
                    <a:pt x="129" y="128"/>
                  </a:cubicBezTo>
                  <a:cubicBezTo>
                    <a:pt x="108" y="150"/>
                    <a:pt x="73" y="150"/>
                    <a:pt x="52" y="129"/>
                  </a:cubicBezTo>
                  <a:cubicBezTo>
                    <a:pt x="22" y="99"/>
                    <a:pt x="22" y="99"/>
                    <a:pt x="22" y="99"/>
                  </a:cubicBezTo>
                  <a:cubicBezTo>
                    <a:pt x="0" y="77"/>
                    <a:pt x="0" y="42"/>
                    <a:pt x="22" y="21"/>
                  </a:cubicBezTo>
                  <a:close/>
                </a:path>
              </a:pathLst>
            </a:custGeom>
            <a:solidFill>
              <a:srgbClr val="8F420A"/>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131" name="Freeform 115">
              <a:extLst>
                <a:ext uri="{FF2B5EF4-FFF2-40B4-BE49-F238E27FC236}">
                  <a16:creationId xmlns:a16="http://schemas.microsoft.com/office/drawing/2014/main" id="{4A4E25DC-68AB-46F0-B316-DE7A5FE0A767}"/>
                </a:ext>
              </a:extLst>
            </p:cNvPr>
            <p:cNvSpPr>
              <a:spLocks/>
            </p:cNvSpPr>
            <p:nvPr/>
          </p:nvSpPr>
          <p:spPr bwMode="auto">
            <a:xfrm rot="1365741">
              <a:off x="5417267" y="2815509"/>
              <a:ext cx="917575" cy="914400"/>
            </a:xfrm>
            <a:custGeom>
              <a:avLst/>
              <a:gdLst>
                <a:gd name="T0" fmla="*/ 0 w 578"/>
                <a:gd name="T1" fmla="*/ 104 h 576"/>
                <a:gd name="T2" fmla="*/ 104 w 578"/>
                <a:gd name="T3" fmla="*/ 0 h 576"/>
                <a:gd name="T4" fmla="*/ 578 w 578"/>
                <a:gd name="T5" fmla="*/ 529 h 576"/>
                <a:gd name="T6" fmla="*/ 531 w 578"/>
                <a:gd name="T7" fmla="*/ 576 h 576"/>
                <a:gd name="T8" fmla="*/ 0 w 578"/>
                <a:gd name="T9" fmla="*/ 104 h 576"/>
              </a:gdLst>
              <a:ahLst/>
              <a:cxnLst>
                <a:cxn ang="0">
                  <a:pos x="T0" y="T1"/>
                </a:cxn>
                <a:cxn ang="0">
                  <a:pos x="T2" y="T3"/>
                </a:cxn>
                <a:cxn ang="0">
                  <a:pos x="T4" y="T5"/>
                </a:cxn>
                <a:cxn ang="0">
                  <a:pos x="T6" y="T7"/>
                </a:cxn>
                <a:cxn ang="0">
                  <a:pos x="T8" y="T9"/>
                </a:cxn>
              </a:cxnLst>
              <a:rect l="0" t="0" r="r" b="b"/>
              <a:pathLst>
                <a:path w="578" h="576">
                  <a:moveTo>
                    <a:pt x="0" y="104"/>
                  </a:moveTo>
                  <a:lnTo>
                    <a:pt x="104" y="0"/>
                  </a:lnTo>
                  <a:lnTo>
                    <a:pt x="578" y="529"/>
                  </a:lnTo>
                  <a:lnTo>
                    <a:pt x="531" y="576"/>
                  </a:lnTo>
                  <a:lnTo>
                    <a:pt x="0" y="104"/>
                  </a:lnTo>
                  <a:close/>
                </a:path>
              </a:pathLst>
            </a:custGeom>
            <a:solidFill>
              <a:srgbClr val="B37C0E"/>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132" name="Freeform 116">
              <a:extLst>
                <a:ext uri="{FF2B5EF4-FFF2-40B4-BE49-F238E27FC236}">
                  <a16:creationId xmlns:a16="http://schemas.microsoft.com/office/drawing/2014/main" id="{1AF96A56-14FD-4BD3-9912-C5ED9855ACE3}"/>
                </a:ext>
              </a:extLst>
            </p:cNvPr>
            <p:cNvSpPr>
              <a:spLocks/>
            </p:cNvSpPr>
            <p:nvPr/>
          </p:nvSpPr>
          <p:spPr bwMode="auto">
            <a:xfrm rot="1365741">
              <a:off x="5164036" y="1930113"/>
              <a:ext cx="544513" cy="542925"/>
            </a:xfrm>
            <a:custGeom>
              <a:avLst/>
              <a:gdLst>
                <a:gd name="T0" fmla="*/ 240 w 343"/>
                <a:gd name="T1" fmla="*/ 342 h 342"/>
                <a:gd name="T2" fmla="*/ 343 w 343"/>
                <a:gd name="T3" fmla="*/ 239 h 342"/>
                <a:gd name="T4" fmla="*/ 47 w 343"/>
                <a:gd name="T5" fmla="*/ 0 h 342"/>
                <a:gd name="T6" fmla="*/ 0 w 343"/>
                <a:gd name="T7" fmla="*/ 47 h 342"/>
                <a:gd name="T8" fmla="*/ 240 w 343"/>
                <a:gd name="T9" fmla="*/ 342 h 342"/>
              </a:gdLst>
              <a:ahLst/>
              <a:cxnLst>
                <a:cxn ang="0">
                  <a:pos x="T0" y="T1"/>
                </a:cxn>
                <a:cxn ang="0">
                  <a:pos x="T2" y="T3"/>
                </a:cxn>
                <a:cxn ang="0">
                  <a:pos x="T4" y="T5"/>
                </a:cxn>
                <a:cxn ang="0">
                  <a:pos x="T6" y="T7"/>
                </a:cxn>
                <a:cxn ang="0">
                  <a:pos x="T8" y="T9"/>
                </a:cxn>
              </a:cxnLst>
              <a:rect l="0" t="0" r="r" b="b"/>
              <a:pathLst>
                <a:path w="343" h="342">
                  <a:moveTo>
                    <a:pt x="240" y="342"/>
                  </a:moveTo>
                  <a:lnTo>
                    <a:pt x="343" y="239"/>
                  </a:lnTo>
                  <a:lnTo>
                    <a:pt x="47" y="0"/>
                  </a:lnTo>
                  <a:lnTo>
                    <a:pt x="0" y="47"/>
                  </a:lnTo>
                  <a:lnTo>
                    <a:pt x="240" y="342"/>
                  </a:lnTo>
                  <a:close/>
                </a:path>
              </a:pathLst>
            </a:custGeom>
            <a:solidFill>
              <a:srgbClr val="B37C0E"/>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133" name="Freeform 117">
              <a:extLst>
                <a:ext uri="{FF2B5EF4-FFF2-40B4-BE49-F238E27FC236}">
                  <a16:creationId xmlns:a16="http://schemas.microsoft.com/office/drawing/2014/main" id="{989C6B9B-794D-432A-BE00-35A634FC1279}"/>
                </a:ext>
              </a:extLst>
            </p:cNvPr>
            <p:cNvSpPr>
              <a:spLocks/>
            </p:cNvSpPr>
            <p:nvPr/>
          </p:nvSpPr>
          <p:spPr bwMode="auto">
            <a:xfrm rot="1365741">
              <a:off x="5552083" y="2717413"/>
              <a:ext cx="323850" cy="323850"/>
            </a:xfrm>
            <a:custGeom>
              <a:avLst/>
              <a:gdLst>
                <a:gd name="T0" fmla="*/ 0 w 204"/>
                <a:gd name="T1" fmla="*/ 164 h 204"/>
                <a:gd name="T2" fmla="*/ 163 w 204"/>
                <a:gd name="T3" fmla="*/ 0 h 204"/>
                <a:gd name="T4" fmla="*/ 204 w 204"/>
                <a:gd name="T5" fmla="*/ 81 h 204"/>
                <a:gd name="T6" fmla="*/ 82 w 204"/>
                <a:gd name="T7" fmla="*/ 204 h 204"/>
                <a:gd name="T8" fmla="*/ 0 w 204"/>
                <a:gd name="T9" fmla="*/ 164 h 204"/>
              </a:gdLst>
              <a:ahLst/>
              <a:cxnLst>
                <a:cxn ang="0">
                  <a:pos x="T0" y="T1"/>
                </a:cxn>
                <a:cxn ang="0">
                  <a:pos x="T2" y="T3"/>
                </a:cxn>
                <a:cxn ang="0">
                  <a:pos x="T4" y="T5"/>
                </a:cxn>
                <a:cxn ang="0">
                  <a:pos x="T6" y="T7"/>
                </a:cxn>
                <a:cxn ang="0">
                  <a:pos x="T8" y="T9"/>
                </a:cxn>
              </a:cxnLst>
              <a:rect l="0" t="0" r="r" b="b"/>
              <a:pathLst>
                <a:path w="204" h="204">
                  <a:moveTo>
                    <a:pt x="0" y="164"/>
                  </a:moveTo>
                  <a:lnTo>
                    <a:pt x="163" y="0"/>
                  </a:lnTo>
                  <a:lnTo>
                    <a:pt x="204" y="81"/>
                  </a:lnTo>
                  <a:lnTo>
                    <a:pt x="82" y="204"/>
                  </a:lnTo>
                  <a:lnTo>
                    <a:pt x="0" y="164"/>
                  </a:lnTo>
                  <a:close/>
                </a:path>
              </a:pathLst>
            </a:custGeom>
            <a:solidFill>
              <a:srgbClr val="8F420A"/>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134" name="Freeform 118">
              <a:extLst>
                <a:ext uri="{FF2B5EF4-FFF2-40B4-BE49-F238E27FC236}">
                  <a16:creationId xmlns:a16="http://schemas.microsoft.com/office/drawing/2014/main" id="{FED6CC01-7A14-448A-A3BF-570C5C540522}"/>
                </a:ext>
              </a:extLst>
            </p:cNvPr>
            <p:cNvSpPr>
              <a:spLocks/>
            </p:cNvSpPr>
            <p:nvPr/>
          </p:nvSpPr>
          <p:spPr bwMode="auto">
            <a:xfrm rot="1365741">
              <a:off x="5853957" y="3410300"/>
              <a:ext cx="261938" cy="260350"/>
            </a:xfrm>
            <a:custGeom>
              <a:avLst/>
              <a:gdLst>
                <a:gd name="T0" fmla="*/ 165 w 165"/>
                <a:gd name="T1" fmla="*/ 46 h 164"/>
                <a:gd name="T2" fmla="*/ 47 w 165"/>
                <a:gd name="T3" fmla="*/ 164 h 164"/>
                <a:gd name="T4" fmla="*/ 0 w 165"/>
                <a:gd name="T5" fmla="*/ 90 h 164"/>
                <a:gd name="T6" fmla="*/ 90 w 165"/>
                <a:gd name="T7" fmla="*/ 0 h 164"/>
                <a:gd name="T8" fmla="*/ 165 w 165"/>
                <a:gd name="T9" fmla="*/ 46 h 164"/>
              </a:gdLst>
              <a:ahLst/>
              <a:cxnLst>
                <a:cxn ang="0">
                  <a:pos x="T0" y="T1"/>
                </a:cxn>
                <a:cxn ang="0">
                  <a:pos x="T2" y="T3"/>
                </a:cxn>
                <a:cxn ang="0">
                  <a:pos x="T4" y="T5"/>
                </a:cxn>
                <a:cxn ang="0">
                  <a:pos x="T6" y="T7"/>
                </a:cxn>
                <a:cxn ang="0">
                  <a:pos x="T8" y="T9"/>
                </a:cxn>
              </a:cxnLst>
              <a:rect l="0" t="0" r="r" b="b"/>
              <a:pathLst>
                <a:path w="165" h="164">
                  <a:moveTo>
                    <a:pt x="165" y="46"/>
                  </a:moveTo>
                  <a:lnTo>
                    <a:pt x="47" y="164"/>
                  </a:lnTo>
                  <a:lnTo>
                    <a:pt x="0" y="90"/>
                  </a:lnTo>
                  <a:lnTo>
                    <a:pt x="90" y="0"/>
                  </a:lnTo>
                  <a:lnTo>
                    <a:pt x="165" y="46"/>
                  </a:lnTo>
                  <a:close/>
                </a:path>
              </a:pathLst>
            </a:custGeom>
            <a:solidFill>
              <a:srgbClr val="8F420A"/>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135" name="Freeform 119">
              <a:extLst>
                <a:ext uri="{FF2B5EF4-FFF2-40B4-BE49-F238E27FC236}">
                  <a16:creationId xmlns:a16="http://schemas.microsoft.com/office/drawing/2014/main" id="{5EBDC075-59E8-4459-A1B1-33E8D25B974F}"/>
                </a:ext>
              </a:extLst>
            </p:cNvPr>
            <p:cNvSpPr>
              <a:spLocks/>
            </p:cNvSpPr>
            <p:nvPr/>
          </p:nvSpPr>
          <p:spPr bwMode="auto">
            <a:xfrm rot="1365741">
              <a:off x="5308199" y="2179719"/>
              <a:ext cx="397700" cy="395760"/>
            </a:xfrm>
            <a:custGeom>
              <a:avLst/>
              <a:gdLst>
                <a:gd name="T0" fmla="*/ 205 w 205"/>
                <a:gd name="T1" fmla="*/ 41 h 204"/>
                <a:gd name="T2" fmla="*/ 41 w 205"/>
                <a:gd name="T3" fmla="*/ 204 h 204"/>
                <a:gd name="T4" fmla="*/ 0 w 205"/>
                <a:gd name="T5" fmla="*/ 123 h 204"/>
                <a:gd name="T6" fmla="*/ 123 w 205"/>
                <a:gd name="T7" fmla="*/ 0 h 204"/>
                <a:gd name="T8" fmla="*/ 205 w 205"/>
                <a:gd name="T9" fmla="*/ 41 h 204"/>
              </a:gdLst>
              <a:ahLst/>
              <a:cxnLst>
                <a:cxn ang="0">
                  <a:pos x="T0" y="T1"/>
                </a:cxn>
                <a:cxn ang="0">
                  <a:pos x="T2" y="T3"/>
                </a:cxn>
                <a:cxn ang="0">
                  <a:pos x="T4" y="T5"/>
                </a:cxn>
                <a:cxn ang="0">
                  <a:pos x="T6" y="T7"/>
                </a:cxn>
                <a:cxn ang="0">
                  <a:pos x="T8" y="T9"/>
                </a:cxn>
              </a:cxnLst>
              <a:rect l="0" t="0" r="r" b="b"/>
              <a:pathLst>
                <a:path w="205" h="204">
                  <a:moveTo>
                    <a:pt x="205" y="41"/>
                  </a:moveTo>
                  <a:lnTo>
                    <a:pt x="41" y="204"/>
                  </a:lnTo>
                  <a:lnTo>
                    <a:pt x="0" y="123"/>
                  </a:lnTo>
                  <a:lnTo>
                    <a:pt x="123" y="0"/>
                  </a:lnTo>
                  <a:lnTo>
                    <a:pt x="205" y="41"/>
                  </a:lnTo>
                  <a:close/>
                </a:path>
              </a:pathLst>
            </a:custGeom>
            <a:solidFill>
              <a:srgbClr val="8F420A"/>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136" name="Freeform 120">
              <a:extLst>
                <a:ext uri="{FF2B5EF4-FFF2-40B4-BE49-F238E27FC236}">
                  <a16:creationId xmlns:a16="http://schemas.microsoft.com/office/drawing/2014/main" id="{867A9204-13BC-41DD-8E40-391FFA0A6576}"/>
                </a:ext>
              </a:extLst>
            </p:cNvPr>
            <p:cNvSpPr>
              <a:spLocks/>
            </p:cNvSpPr>
            <p:nvPr/>
          </p:nvSpPr>
          <p:spPr bwMode="auto">
            <a:xfrm rot="1365741">
              <a:off x="5226961" y="1882724"/>
              <a:ext cx="265113" cy="265113"/>
            </a:xfrm>
            <a:custGeom>
              <a:avLst/>
              <a:gdLst>
                <a:gd name="T0" fmla="*/ 0 w 167"/>
                <a:gd name="T1" fmla="*/ 122 h 167"/>
                <a:gd name="T2" fmla="*/ 122 w 167"/>
                <a:gd name="T3" fmla="*/ 0 h 167"/>
                <a:gd name="T4" fmla="*/ 167 w 167"/>
                <a:gd name="T5" fmla="*/ 76 h 167"/>
                <a:gd name="T6" fmla="*/ 78 w 167"/>
                <a:gd name="T7" fmla="*/ 167 h 167"/>
                <a:gd name="T8" fmla="*/ 0 w 167"/>
                <a:gd name="T9" fmla="*/ 122 h 167"/>
              </a:gdLst>
              <a:ahLst/>
              <a:cxnLst>
                <a:cxn ang="0">
                  <a:pos x="T0" y="T1"/>
                </a:cxn>
                <a:cxn ang="0">
                  <a:pos x="T2" y="T3"/>
                </a:cxn>
                <a:cxn ang="0">
                  <a:pos x="T4" y="T5"/>
                </a:cxn>
                <a:cxn ang="0">
                  <a:pos x="T6" y="T7"/>
                </a:cxn>
                <a:cxn ang="0">
                  <a:pos x="T8" y="T9"/>
                </a:cxn>
              </a:cxnLst>
              <a:rect l="0" t="0" r="r" b="b"/>
              <a:pathLst>
                <a:path w="167" h="167">
                  <a:moveTo>
                    <a:pt x="0" y="122"/>
                  </a:moveTo>
                  <a:lnTo>
                    <a:pt x="122" y="0"/>
                  </a:lnTo>
                  <a:lnTo>
                    <a:pt x="167" y="76"/>
                  </a:lnTo>
                  <a:lnTo>
                    <a:pt x="78" y="167"/>
                  </a:lnTo>
                  <a:lnTo>
                    <a:pt x="0" y="122"/>
                  </a:lnTo>
                  <a:close/>
                </a:path>
              </a:pathLst>
            </a:custGeom>
            <a:solidFill>
              <a:srgbClr val="8F420A"/>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137" name="Freeform 121">
              <a:extLst>
                <a:ext uri="{FF2B5EF4-FFF2-40B4-BE49-F238E27FC236}">
                  <a16:creationId xmlns:a16="http://schemas.microsoft.com/office/drawing/2014/main" id="{74F1AAE4-45AC-475E-8882-8A4D04E67813}"/>
                </a:ext>
              </a:extLst>
            </p:cNvPr>
            <p:cNvSpPr>
              <a:spLocks/>
            </p:cNvSpPr>
            <p:nvPr/>
          </p:nvSpPr>
          <p:spPr bwMode="auto">
            <a:xfrm rot="1365741">
              <a:off x="5134172" y="1728749"/>
              <a:ext cx="361950" cy="361950"/>
            </a:xfrm>
            <a:custGeom>
              <a:avLst/>
              <a:gdLst>
                <a:gd name="T0" fmla="*/ 21 w 150"/>
                <a:gd name="T1" fmla="*/ 129 h 151"/>
                <a:gd name="T2" fmla="*/ 21 w 150"/>
                <a:gd name="T3" fmla="*/ 52 h 151"/>
                <a:gd name="T4" fmla="*/ 51 w 150"/>
                <a:gd name="T5" fmla="*/ 22 h 151"/>
                <a:gd name="T6" fmla="*/ 129 w 150"/>
                <a:gd name="T7" fmla="*/ 22 h 151"/>
                <a:gd name="T8" fmla="*/ 129 w 150"/>
                <a:gd name="T9" fmla="*/ 22 h 151"/>
                <a:gd name="T10" fmla="*/ 129 w 150"/>
                <a:gd name="T11" fmla="*/ 99 h 151"/>
                <a:gd name="T12" fmla="*/ 99 w 150"/>
                <a:gd name="T13" fmla="*/ 129 h 151"/>
                <a:gd name="T14" fmla="*/ 21 w 150"/>
                <a:gd name="T15" fmla="*/ 129 h 1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0" h="151">
                  <a:moveTo>
                    <a:pt x="21" y="129"/>
                  </a:moveTo>
                  <a:cubicBezTo>
                    <a:pt x="0" y="108"/>
                    <a:pt x="0" y="73"/>
                    <a:pt x="21" y="52"/>
                  </a:cubicBezTo>
                  <a:cubicBezTo>
                    <a:pt x="51" y="22"/>
                    <a:pt x="51" y="22"/>
                    <a:pt x="51" y="22"/>
                  </a:cubicBezTo>
                  <a:cubicBezTo>
                    <a:pt x="73" y="0"/>
                    <a:pt x="108" y="0"/>
                    <a:pt x="129" y="22"/>
                  </a:cubicBezTo>
                  <a:cubicBezTo>
                    <a:pt x="129" y="22"/>
                    <a:pt x="129" y="22"/>
                    <a:pt x="129" y="22"/>
                  </a:cubicBezTo>
                  <a:cubicBezTo>
                    <a:pt x="150" y="43"/>
                    <a:pt x="150" y="78"/>
                    <a:pt x="129" y="99"/>
                  </a:cubicBezTo>
                  <a:cubicBezTo>
                    <a:pt x="99" y="129"/>
                    <a:pt x="99" y="129"/>
                    <a:pt x="99" y="129"/>
                  </a:cubicBezTo>
                  <a:cubicBezTo>
                    <a:pt x="78" y="151"/>
                    <a:pt x="43" y="151"/>
                    <a:pt x="21" y="129"/>
                  </a:cubicBezTo>
                  <a:close/>
                </a:path>
              </a:pathLst>
            </a:custGeom>
            <a:solidFill>
              <a:srgbClr val="8F420A"/>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138" name="Freeform 122">
              <a:extLst>
                <a:ext uri="{FF2B5EF4-FFF2-40B4-BE49-F238E27FC236}">
                  <a16:creationId xmlns:a16="http://schemas.microsoft.com/office/drawing/2014/main" id="{82B33442-DC46-4142-9818-EC29E1FD8B86}"/>
                </a:ext>
              </a:extLst>
            </p:cNvPr>
            <p:cNvSpPr>
              <a:spLocks/>
            </p:cNvSpPr>
            <p:nvPr/>
          </p:nvSpPr>
          <p:spPr bwMode="auto">
            <a:xfrm rot="1365741">
              <a:off x="5854598" y="3882179"/>
              <a:ext cx="917575" cy="914400"/>
            </a:xfrm>
            <a:custGeom>
              <a:avLst/>
              <a:gdLst>
                <a:gd name="T0" fmla="*/ 578 w 578"/>
                <a:gd name="T1" fmla="*/ 473 h 576"/>
                <a:gd name="T2" fmla="*/ 474 w 578"/>
                <a:gd name="T3" fmla="*/ 576 h 576"/>
                <a:gd name="T4" fmla="*/ 0 w 578"/>
                <a:gd name="T5" fmla="*/ 47 h 576"/>
                <a:gd name="T6" fmla="*/ 47 w 578"/>
                <a:gd name="T7" fmla="*/ 0 h 576"/>
                <a:gd name="T8" fmla="*/ 578 w 578"/>
                <a:gd name="T9" fmla="*/ 473 h 576"/>
              </a:gdLst>
              <a:ahLst/>
              <a:cxnLst>
                <a:cxn ang="0">
                  <a:pos x="T0" y="T1"/>
                </a:cxn>
                <a:cxn ang="0">
                  <a:pos x="T2" y="T3"/>
                </a:cxn>
                <a:cxn ang="0">
                  <a:pos x="T4" y="T5"/>
                </a:cxn>
                <a:cxn ang="0">
                  <a:pos x="T6" y="T7"/>
                </a:cxn>
                <a:cxn ang="0">
                  <a:pos x="T8" y="T9"/>
                </a:cxn>
              </a:cxnLst>
              <a:rect l="0" t="0" r="r" b="b"/>
              <a:pathLst>
                <a:path w="578" h="576">
                  <a:moveTo>
                    <a:pt x="578" y="473"/>
                  </a:moveTo>
                  <a:lnTo>
                    <a:pt x="474" y="576"/>
                  </a:lnTo>
                  <a:lnTo>
                    <a:pt x="0" y="47"/>
                  </a:lnTo>
                  <a:lnTo>
                    <a:pt x="47" y="0"/>
                  </a:lnTo>
                  <a:lnTo>
                    <a:pt x="578" y="473"/>
                  </a:lnTo>
                  <a:close/>
                </a:path>
              </a:pathLst>
            </a:custGeom>
            <a:solidFill>
              <a:srgbClr val="B37C0E"/>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139" name="Freeform 123">
              <a:extLst>
                <a:ext uri="{FF2B5EF4-FFF2-40B4-BE49-F238E27FC236}">
                  <a16:creationId xmlns:a16="http://schemas.microsoft.com/office/drawing/2014/main" id="{0AF6172A-0611-4A4D-A359-BF5F790CC784}"/>
                </a:ext>
              </a:extLst>
            </p:cNvPr>
            <p:cNvSpPr>
              <a:spLocks/>
            </p:cNvSpPr>
            <p:nvPr/>
          </p:nvSpPr>
          <p:spPr bwMode="auto">
            <a:xfrm rot="1365741">
              <a:off x="6482599" y="5140032"/>
              <a:ext cx="546100" cy="541338"/>
            </a:xfrm>
            <a:custGeom>
              <a:avLst/>
              <a:gdLst>
                <a:gd name="T0" fmla="*/ 102 w 344"/>
                <a:gd name="T1" fmla="*/ 0 h 341"/>
                <a:gd name="T2" fmla="*/ 0 w 344"/>
                <a:gd name="T3" fmla="*/ 103 h 341"/>
                <a:gd name="T4" fmla="*/ 297 w 344"/>
                <a:gd name="T5" fmla="*/ 341 h 341"/>
                <a:gd name="T6" fmla="*/ 344 w 344"/>
                <a:gd name="T7" fmla="*/ 294 h 341"/>
                <a:gd name="T8" fmla="*/ 102 w 344"/>
                <a:gd name="T9" fmla="*/ 0 h 341"/>
              </a:gdLst>
              <a:ahLst/>
              <a:cxnLst>
                <a:cxn ang="0">
                  <a:pos x="T0" y="T1"/>
                </a:cxn>
                <a:cxn ang="0">
                  <a:pos x="T2" y="T3"/>
                </a:cxn>
                <a:cxn ang="0">
                  <a:pos x="T4" y="T5"/>
                </a:cxn>
                <a:cxn ang="0">
                  <a:pos x="T6" y="T7"/>
                </a:cxn>
                <a:cxn ang="0">
                  <a:pos x="T8" y="T9"/>
                </a:cxn>
              </a:cxnLst>
              <a:rect l="0" t="0" r="r" b="b"/>
              <a:pathLst>
                <a:path w="344" h="341">
                  <a:moveTo>
                    <a:pt x="102" y="0"/>
                  </a:moveTo>
                  <a:lnTo>
                    <a:pt x="0" y="103"/>
                  </a:lnTo>
                  <a:lnTo>
                    <a:pt x="297" y="341"/>
                  </a:lnTo>
                  <a:lnTo>
                    <a:pt x="344" y="294"/>
                  </a:lnTo>
                  <a:lnTo>
                    <a:pt x="102" y="0"/>
                  </a:lnTo>
                  <a:close/>
                </a:path>
              </a:pathLst>
            </a:custGeom>
            <a:solidFill>
              <a:srgbClr val="B37C0E"/>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140" name="Freeform 124">
              <a:extLst>
                <a:ext uri="{FF2B5EF4-FFF2-40B4-BE49-F238E27FC236}">
                  <a16:creationId xmlns:a16="http://schemas.microsoft.com/office/drawing/2014/main" id="{2F8A5303-CD7B-400B-85F8-E1FB04263180}"/>
                </a:ext>
              </a:extLst>
            </p:cNvPr>
            <p:cNvSpPr>
              <a:spLocks/>
            </p:cNvSpPr>
            <p:nvPr/>
          </p:nvSpPr>
          <p:spPr bwMode="auto">
            <a:xfrm rot="1365741">
              <a:off x="6313137" y="4572658"/>
              <a:ext cx="325438" cy="322263"/>
            </a:xfrm>
            <a:custGeom>
              <a:avLst/>
              <a:gdLst>
                <a:gd name="T0" fmla="*/ 205 w 205"/>
                <a:gd name="T1" fmla="*/ 40 h 203"/>
                <a:gd name="T2" fmla="*/ 41 w 205"/>
                <a:gd name="T3" fmla="*/ 203 h 203"/>
                <a:gd name="T4" fmla="*/ 0 w 205"/>
                <a:gd name="T5" fmla="*/ 122 h 203"/>
                <a:gd name="T6" fmla="*/ 123 w 205"/>
                <a:gd name="T7" fmla="*/ 0 h 203"/>
                <a:gd name="T8" fmla="*/ 205 w 205"/>
                <a:gd name="T9" fmla="*/ 40 h 203"/>
              </a:gdLst>
              <a:ahLst/>
              <a:cxnLst>
                <a:cxn ang="0">
                  <a:pos x="T0" y="T1"/>
                </a:cxn>
                <a:cxn ang="0">
                  <a:pos x="T2" y="T3"/>
                </a:cxn>
                <a:cxn ang="0">
                  <a:pos x="T4" y="T5"/>
                </a:cxn>
                <a:cxn ang="0">
                  <a:pos x="T6" y="T7"/>
                </a:cxn>
                <a:cxn ang="0">
                  <a:pos x="T8" y="T9"/>
                </a:cxn>
              </a:cxnLst>
              <a:rect l="0" t="0" r="r" b="b"/>
              <a:pathLst>
                <a:path w="205" h="203">
                  <a:moveTo>
                    <a:pt x="205" y="40"/>
                  </a:moveTo>
                  <a:lnTo>
                    <a:pt x="41" y="203"/>
                  </a:lnTo>
                  <a:lnTo>
                    <a:pt x="0" y="122"/>
                  </a:lnTo>
                  <a:lnTo>
                    <a:pt x="123" y="0"/>
                  </a:lnTo>
                  <a:lnTo>
                    <a:pt x="205" y="40"/>
                  </a:lnTo>
                  <a:close/>
                </a:path>
              </a:pathLst>
            </a:custGeom>
            <a:solidFill>
              <a:srgbClr val="8F420A"/>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141" name="Freeform 125">
              <a:extLst>
                <a:ext uri="{FF2B5EF4-FFF2-40B4-BE49-F238E27FC236}">
                  <a16:creationId xmlns:a16="http://schemas.microsoft.com/office/drawing/2014/main" id="{F9DF7B0F-9694-494C-B4BC-F51116F334D8}"/>
                </a:ext>
              </a:extLst>
            </p:cNvPr>
            <p:cNvSpPr>
              <a:spLocks/>
            </p:cNvSpPr>
            <p:nvPr/>
          </p:nvSpPr>
          <p:spPr bwMode="auto">
            <a:xfrm rot="1365741">
              <a:off x="6073545" y="3941438"/>
              <a:ext cx="261938" cy="260350"/>
            </a:xfrm>
            <a:custGeom>
              <a:avLst/>
              <a:gdLst>
                <a:gd name="T0" fmla="*/ 0 w 165"/>
                <a:gd name="T1" fmla="*/ 118 h 164"/>
                <a:gd name="T2" fmla="*/ 120 w 165"/>
                <a:gd name="T3" fmla="*/ 0 h 164"/>
                <a:gd name="T4" fmla="*/ 165 w 165"/>
                <a:gd name="T5" fmla="*/ 76 h 164"/>
                <a:gd name="T6" fmla="*/ 77 w 165"/>
                <a:gd name="T7" fmla="*/ 164 h 164"/>
                <a:gd name="T8" fmla="*/ 0 w 165"/>
                <a:gd name="T9" fmla="*/ 118 h 164"/>
              </a:gdLst>
              <a:ahLst/>
              <a:cxnLst>
                <a:cxn ang="0">
                  <a:pos x="T0" y="T1"/>
                </a:cxn>
                <a:cxn ang="0">
                  <a:pos x="T2" y="T3"/>
                </a:cxn>
                <a:cxn ang="0">
                  <a:pos x="T4" y="T5"/>
                </a:cxn>
                <a:cxn ang="0">
                  <a:pos x="T6" y="T7"/>
                </a:cxn>
                <a:cxn ang="0">
                  <a:pos x="T8" y="T9"/>
                </a:cxn>
              </a:cxnLst>
              <a:rect l="0" t="0" r="r" b="b"/>
              <a:pathLst>
                <a:path w="165" h="164">
                  <a:moveTo>
                    <a:pt x="0" y="118"/>
                  </a:moveTo>
                  <a:lnTo>
                    <a:pt x="120" y="0"/>
                  </a:lnTo>
                  <a:lnTo>
                    <a:pt x="165" y="76"/>
                  </a:lnTo>
                  <a:lnTo>
                    <a:pt x="77" y="164"/>
                  </a:lnTo>
                  <a:lnTo>
                    <a:pt x="0" y="118"/>
                  </a:lnTo>
                  <a:close/>
                </a:path>
              </a:pathLst>
            </a:custGeom>
            <a:solidFill>
              <a:srgbClr val="8F420A"/>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142" name="Freeform 126">
              <a:extLst>
                <a:ext uri="{FF2B5EF4-FFF2-40B4-BE49-F238E27FC236}">
                  <a16:creationId xmlns:a16="http://schemas.microsoft.com/office/drawing/2014/main" id="{13DB9EB5-E929-44D6-BE5C-A5523135B8A0}"/>
                </a:ext>
              </a:extLst>
            </p:cNvPr>
            <p:cNvSpPr>
              <a:spLocks/>
            </p:cNvSpPr>
            <p:nvPr/>
          </p:nvSpPr>
          <p:spPr bwMode="auto">
            <a:xfrm rot="1365741">
              <a:off x="6485243" y="5036917"/>
              <a:ext cx="395760" cy="395760"/>
            </a:xfrm>
            <a:custGeom>
              <a:avLst/>
              <a:gdLst>
                <a:gd name="T0" fmla="*/ 0 w 204"/>
                <a:gd name="T1" fmla="*/ 164 h 204"/>
                <a:gd name="T2" fmla="*/ 163 w 204"/>
                <a:gd name="T3" fmla="*/ 0 h 204"/>
                <a:gd name="T4" fmla="*/ 204 w 204"/>
                <a:gd name="T5" fmla="*/ 81 h 204"/>
                <a:gd name="T6" fmla="*/ 82 w 204"/>
                <a:gd name="T7" fmla="*/ 204 h 204"/>
                <a:gd name="T8" fmla="*/ 0 w 204"/>
                <a:gd name="T9" fmla="*/ 164 h 204"/>
              </a:gdLst>
              <a:ahLst/>
              <a:cxnLst>
                <a:cxn ang="0">
                  <a:pos x="T0" y="T1"/>
                </a:cxn>
                <a:cxn ang="0">
                  <a:pos x="T2" y="T3"/>
                </a:cxn>
                <a:cxn ang="0">
                  <a:pos x="T4" y="T5"/>
                </a:cxn>
                <a:cxn ang="0">
                  <a:pos x="T6" y="T7"/>
                </a:cxn>
                <a:cxn ang="0">
                  <a:pos x="T8" y="T9"/>
                </a:cxn>
              </a:cxnLst>
              <a:rect l="0" t="0" r="r" b="b"/>
              <a:pathLst>
                <a:path w="204" h="204">
                  <a:moveTo>
                    <a:pt x="0" y="164"/>
                  </a:moveTo>
                  <a:lnTo>
                    <a:pt x="163" y="0"/>
                  </a:lnTo>
                  <a:lnTo>
                    <a:pt x="204" y="81"/>
                  </a:lnTo>
                  <a:lnTo>
                    <a:pt x="82" y="204"/>
                  </a:lnTo>
                  <a:lnTo>
                    <a:pt x="0" y="164"/>
                  </a:lnTo>
                  <a:close/>
                </a:path>
              </a:pathLst>
            </a:custGeom>
            <a:solidFill>
              <a:srgbClr val="8F420A"/>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143" name="Freeform 127">
              <a:extLst>
                <a:ext uri="{FF2B5EF4-FFF2-40B4-BE49-F238E27FC236}">
                  <a16:creationId xmlns:a16="http://schemas.microsoft.com/office/drawing/2014/main" id="{8C2DE7F5-5E0D-450D-9E5A-E52C994CB048}"/>
                </a:ext>
              </a:extLst>
            </p:cNvPr>
            <p:cNvSpPr>
              <a:spLocks/>
            </p:cNvSpPr>
            <p:nvPr/>
          </p:nvSpPr>
          <p:spPr bwMode="auto">
            <a:xfrm rot="1365741">
              <a:off x="6698829" y="5464865"/>
              <a:ext cx="265113" cy="265113"/>
            </a:xfrm>
            <a:custGeom>
              <a:avLst/>
              <a:gdLst>
                <a:gd name="T0" fmla="*/ 167 w 167"/>
                <a:gd name="T1" fmla="*/ 45 h 167"/>
                <a:gd name="T2" fmla="*/ 46 w 167"/>
                <a:gd name="T3" fmla="*/ 167 h 167"/>
                <a:gd name="T4" fmla="*/ 0 w 167"/>
                <a:gd name="T5" fmla="*/ 91 h 167"/>
                <a:gd name="T6" fmla="*/ 90 w 167"/>
                <a:gd name="T7" fmla="*/ 0 h 167"/>
                <a:gd name="T8" fmla="*/ 167 w 167"/>
                <a:gd name="T9" fmla="*/ 45 h 167"/>
              </a:gdLst>
              <a:ahLst/>
              <a:cxnLst>
                <a:cxn ang="0">
                  <a:pos x="T0" y="T1"/>
                </a:cxn>
                <a:cxn ang="0">
                  <a:pos x="T2" y="T3"/>
                </a:cxn>
                <a:cxn ang="0">
                  <a:pos x="T4" y="T5"/>
                </a:cxn>
                <a:cxn ang="0">
                  <a:pos x="T6" y="T7"/>
                </a:cxn>
                <a:cxn ang="0">
                  <a:pos x="T8" y="T9"/>
                </a:cxn>
              </a:cxnLst>
              <a:rect l="0" t="0" r="r" b="b"/>
              <a:pathLst>
                <a:path w="167" h="167">
                  <a:moveTo>
                    <a:pt x="167" y="45"/>
                  </a:moveTo>
                  <a:lnTo>
                    <a:pt x="46" y="167"/>
                  </a:lnTo>
                  <a:lnTo>
                    <a:pt x="0" y="91"/>
                  </a:lnTo>
                  <a:lnTo>
                    <a:pt x="90" y="0"/>
                  </a:lnTo>
                  <a:lnTo>
                    <a:pt x="167" y="45"/>
                  </a:lnTo>
                  <a:close/>
                </a:path>
              </a:pathLst>
            </a:custGeom>
            <a:solidFill>
              <a:srgbClr val="8F420A"/>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144" name="Freeform 128">
              <a:extLst>
                <a:ext uri="{FF2B5EF4-FFF2-40B4-BE49-F238E27FC236}">
                  <a16:creationId xmlns:a16="http://schemas.microsoft.com/office/drawing/2014/main" id="{84F5CAC4-4C1E-451C-A86F-A4767B2B8722}"/>
                </a:ext>
              </a:extLst>
            </p:cNvPr>
            <p:cNvSpPr>
              <a:spLocks/>
            </p:cNvSpPr>
            <p:nvPr/>
          </p:nvSpPr>
          <p:spPr bwMode="auto">
            <a:xfrm rot="1365741">
              <a:off x="6693194" y="5522003"/>
              <a:ext cx="365125" cy="361950"/>
            </a:xfrm>
            <a:custGeom>
              <a:avLst/>
              <a:gdLst>
                <a:gd name="T0" fmla="*/ 129 w 151"/>
                <a:gd name="T1" fmla="*/ 22 h 151"/>
                <a:gd name="T2" fmla="*/ 129 w 151"/>
                <a:gd name="T3" fmla="*/ 99 h 151"/>
                <a:gd name="T4" fmla="*/ 99 w 151"/>
                <a:gd name="T5" fmla="*/ 129 h 151"/>
                <a:gd name="T6" fmla="*/ 22 w 151"/>
                <a:gd name="T7" fmla="*/ 129 h 151"/>
                <a:gd name="T8" fmla="*/ 22 w 151"/>
                <a:gd name="T9" fmla="*/ 129 h 151"/>
                <a:gd name="T10" fmla="*/ 22 w 151"/>
                <a:gd name="T11" fmla="*/ 52 h 151"/>
                <a:gd name="T12" fmla="*/ 52 w 151"/>
                <a:gd name="T13" fmla="*/ 22 h 151"/>
                <a:gd name="T14" fmla="*/ 129 w 151"/>
                <a:gd name="T15" fmla="*/ 22 h 1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1" h="151">
                  <a:moveTo>
                    <a:pt x="129" y="22"/>
                  </a:moveTo>
                  <a:cubicBezTo>
                    <a:pt x="151" y="43"/>
                    <a:pt x="151" y="78"/>
                    <a:pt x="129" y="99"/>
                  </a:cubicBezTo>
                  <a:cubicBezTo>
                    <a:pt x="99" y="129"/>
                    <a:pt x="99" y="129"/>
                    <a:pt x="99" y="129"/>
                  </a:cubicBezTo>
                  <a:cubicBezTo>
                    <a:pt x="78" y="151"/>
                    <a:pt x="43" y="151"/>
                    <a:pt x="22" y="129"/>
                  </a:cubicBezTo>
                  <a:cubicBezTo>
                    <a:pt x="22" y="129"/>
                    <a:pt x="22" y="129"/>
                    <a:pt x="22" y="129"/>
                  </a:cubicBezTo>
                  <a:cubicBezTo>
                    <a:pt x="1" y="108"/>
                    <a:pt x="0" y="73"/>
                    <a:pt x="22" y="52"/>
                  </a:cubicBezTo>
                  <a:cubicBezTo>
                    <a:pt x="52" y="22"/>
                    <a:pt x="52" y="22"/>
                    <a:pt x="52" y="22"/>
                  </a:cubicBezTo>
                  <a:cubicBezTo>
                    <a:pt x="73" y="0"/>
                    <a:pt x="108" y="0"/>
                    <a:pt x="129" y="22"/>
                  </a:cubicBezTo>
                  <a:close/>
                </a:path>
              </a:pathLst>
            </a:custGeom>
            <a:solidFill>
              <a:srgbClr val="8F420A"/>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145" name="Freeform 129">
              <a:extLst>
                <a:ext uri="{FF2B5EF4-FFF2-40B4-BE49-F238E27FC236}">
                  <a16:creationId xmlns:a16="http://schemas.microsoft.com/office/drawing/2014/main" id="{43904EC3-38B6-4167-A3AE-F9E8D9F4C71C}"/>
                </a:ext>
              </a:extLst>
            </p:cNvPr>
            <p:cNvSpPr>
              <a:spLocks noEditPoints="1"/>
            </p:cNvSpPr>
            <p:nvPr/>
          </p:nvSpPr>
          <p:spPr bwMode="auto">
            <a:xfrm>
              <a:off x="4506606" y="2225564"/>
              <a:ext cx="3175000" cy="3163888"/>
            </a:xfrm>
            <a:custGeom>
              <a:avLst/>
              <a:gdLst>
                <a:gd name="T0" fmla="*/ 658 w 1316"/>
                <a:gd name="T1" fmla="*/ 0 h 1315"/>
                <a:gd name="T2" fmla="*/ 0 w 1316"/>
                <a:gd name="T3" fmla="*/ 657 h 1315"/>
                <a:gd name="T4" fmla="*/ 658 w 1316"/>
                <a:gd name="T5" fmla="*/ 1315 h 1315"/>
                <a:gd name="T6" fmla="*/ 1316 w 1316"/>
                <a:gd name="T7" fmla="*/ 657 h 1315"/>
                <a:gd name="T8" fmla="*/ 658 w 1316"/>
                <a:gd name="T9" fmla="*/ 0 h 1315"/>
                <a:gd name="T10" fmla="*/ 658 w 1316"/>
                <a:gd name="T11" fmla="*/ 1077 h 1315"/>
                <a:gd name="T12" fmla="*/ 239 w 1316"/>
                <a:gd name="T13" fmla="*/ 657 h 1315"/>
                <a:gd name="T14" fmla="*/ 658 w 1316"/>
                <a:gd name="T15" fmla="*/ 238 h 1315"/>
                <a:gd name="T16" fmla="*/ 1077 w 1316"/>
                <a:gd name="T17" fmla="*/ 657 h 1315"/>
                <a:gd name="T18" fmla="*/ 658 w 1316"/>
                <a:gd name="T19" fmla="*/ 1077 h 1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16" h="1315">
                  <a:moveTo>
                    <a:pt x="658" y="0"/>
                  </a:moveTo>
                  <a:cubicBezTo>
                    <a:pt x="295" y="0"/>
                    <a:pt x="0" y="294"/>
                    <a:pt x="0" y="657"/>
                  </a:cubicBezTo>
                  <a:cubicBezTo>
                    <a:pt x="0" y="1020"/>
                    <a:pt x="295" y="1315"/>
                    <a:pt x="658" y="1315"/>
                  </a:cubicBezTo>
                  <a:cubicBezTo>
                    <a:pt x="1021" y="1315"/>
                    <a:pt x="1316" y="1020"/>
                    <a:pt x="1316" y="657"/>
                  </a:cubicBezTo>
                  <a:cubicBezTo>
                    <a:pt x="1316" y="294"/>
                    <a:pt x="1021" y="0"/>
                    <a:pt x="658" y="0"/>
                  </a:cubicBezTo>
                  <a:close/>
                  <a:moveTo>
                    <a:pt x="658" y="1077"/>
                  </a:moveTo>
                  <a:cubicBezTo>
                    <a:pt x="427" y="1077"/>
                    <a:pt x="239" y="889"/>
                    <a:pt x="239" y="657"/>
                  </a:cubicBezTo>
                  <a:cubicBezTo>
                    <a:pt x="239" y="426"/>
                    <a:pt x="427" y="238"/>
                    <a:pt x="658" y="238"/>
                  </a:cubicBezTo>
                  <a:cubicBezTo>
                    <a:pt x="890" y="238"/>
                    <a:pt x="1077" y="426"/>
                    <a:pt x="1077" y="657"/>
                  </a:cubicBezTo>
                  <a:cubicBezTo>
                    <a:pt x="1077" y="889"/>
                    <a:pt x="890" y="1077"/>
                    <a:pt x="658" y="1077"/>
                  </a:cubicBezTo>
                  <a:close/>
                </a:path>
              </a:pathLst>
            </a:custGeom>
            <a:solidFill>
              <a:srgbClr val="B37C0E">
                <a:lumMod val="75000"/>
              </a:srgbClr>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146" name="Oval 130">
              <a:extLst>
                <a:ext uri="{FF2B5EF4-FFF2-40B4-BE49-F238E27FC236}">
                  <a16:creationId xmlns:a16="http://schemas.microsoft.com/office/drawing/2014/main" id="{7393CEA5-59F7-40FA-9F33-6D548918C804}"/>
                </a:ext>
              </a:extLst>
            </p:cNvPr>
            <p:cNvSpPr>
              <a:spLocks noChangeArrowheads="1"/>
            </p:cNvSpPr>
            <p:nvPr/>
          </p:nvSpPr>
          <p:spPr bwMode="auto">
            <a:xfrm rot="1365741">
              <a:off x="5774045" y="3486163"/>
              <a:ext cx="641350" cy="639763"/>
            </a:xfrm>
            <a:prstGeom prst="ellipse">
              <a:avLst/>
            </a:prstGeom>
            <a:solidFill>
              <a:srgbClr val="B37C0E"/>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147" name="Oval 131">
              <a:extLst>
                <a:ext uri="{FF2B5EF4-FFF2-40B4-BE49-F238E27FC236}">
                  <a16:creationId xmlns:a16="http://schemas.microsoft.com/office/drawing/2014/main" id="{DEBAE425-97C5-48A8-9B12-471AB7C22A4B}"/>
                </a:ext>
              </a:extLst>
            </p:cNvPr>
            <p:cNvSpPr>
              <a:spLocks noChangeArrowheads="1"/>
            </p:cNvSpPr>
            <p:nvPr/>
          </p:nvSpPr>
          <p:spPr bwMode="auto">
            <a:xfrm rot="1365741">
              <a:off x="5912095" y="3622995"/>
              <a:ext cx="366713" cy="366713"/>
            </a:xfrm>
            <a:prstGeom prst="ellipse">
              <a:avLst/>
            </a:prstGeom>
            <a:solidFill>
              <a:srgbClr val="8F420A"/>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sp>
          <p:nvSpPr>
            <p:cNvPr id="148" name="Freeform 132">
              <a:extLst>
                <a:ext uri="{FF2B5EF4-FFF2-40B4-BE49-F238E27FC236}">
                  <a16:creationId xmlns:a16="http://schemas.microsoft.com/office/drawing/2014/main" id="{B1C91C7F-6903-4441-B298-B6DC2AF741BF}"/>
                </a:ext>
              </a:extLst>
            </p:cNvPr>
            <p:cNvSpPr>
              <a:spLocks noEditPoints="1"/>
            </p:cNvSpPr>
            <p:nvPr/>
          </p:nvSpPr>
          <p:spPr bwMode="auto">
            <a:xfrm rot="1365741">
              <a:off x="4705595" y="2421257"/>
              <a:ext cx="2779713" cy="2770188"/>
            </a:xfrm>
            <a:custGeom>
              <a:avLst/>
              <a:gdLst>
                <a:gd name="T0" fmla="*/ 576 w 1152"/>
                <a:gd name="T1" fmla="*/ 0 h 1152"/>
                <a:gd name="T2" fmla="*/ 0 w 1152"/>
                <a:gd name="T3" fmla="*/ 576 h 1152"/>
                <a:gd name="T4" fmla="*/ 576 w 1152"/>
                <a:gd name="T5" fmla="*/ 1152 h 1152"/>
                <a:gd name="T6" fmla="*/ 1152 w 1152"/>
                <a:gd name="T7" fmla="*/ 576 h 1152"/>
                <a:gd name="T8" fmla="*/ 576 w 1152"/>
                <a:gd name="T9" fmla="*/ 0 h 1152"/>
                <a:gd name="T10" fmla="*/ 576 w 1152"/>
                <a:gd name="T11" fmla="*/ 1077 h 1152"/>
                <a:gd name="T12" fmla="*/ 75 w 1152"/>
                <a:gd name="T13" fmla="*/ 576 h 1152"/>
                <a:gd name="T14" fmla="*/ 576 w 1152"/>
                <a:gd name="T15" fmla="*/ 75 h 1152"/>
                <a:gd name="T16" fmla="*/ 1077 w 1152"/>
                <a:gd name="T17" fmla="*/ 576 h 1152"/>
                <a:gd name="T18" fmla="*/ 576 w 1152"/>
                <a:gd name="T19" fmla="*/ 1077 h 1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2" h="1152">
                  <a:moveTo>
                    <a:pt x="576" y="0"/>
                  </a:moveTo>
                  <a:cubicBezTo>
                    <a:pt x="258" y="0"/>
                    <a:pt x="0" y="258"/>
                    <a:pt x="0" y="576"/>
                  </a:cubicBezTo>
                  <a:cubicBezTo>
                    <a:pt x="0" y="894"/>
                    <a:pt x="258" y="1152"/>
                    <a:pt x="576" y="1152"/>
                  </a:cubicBezTo>
                  <a:cubicBezTo>
                    <a:pt x="894" y="1152"/>
                    <a:pt x="1152" y="894"/>
                    <a:pt x="1152" y="576"/>
                  </a:cubicBezTo>
                  <a:cubicBezTo>
                    <a:pt x="1152" y="258"/>
                    <a:pt x="894" y="0"/>
                    <a:pt x="576" y="0"/>
                  </a:cubicBezTo>
                  <a:close/>
                  <a:moveTo>
                    <a:pt x="576" y="1077"/>
                  </a:moveTo>
                  <a:cubicBezTo>
                    <a:pt x="299" y="1077"/>
                    <a:pt x="75" y="853"/>
                    <a:pt x="75" y="576"/>
                  </a:cubicBezTo>
                  <a:cubicBezTo>
                    <a:pt x="75" y="300"/>
                    <a:pt x="299" y="75"/>
                    <a:pt x="576" y="75"/>
                  </a:cubicBezTo>
                  <a:cubicBezTo>
                    <a:pt x="853" y="75"/>
                    <a:pt x="1077" y="300"/>
                    <a:pt x="1077" y="576"/>
                  </a:cubicBezTo>
                  <a:cubicBezTo>
                    <a:pt x="1077" y="853"/>
                    <a:pt x="853" y="1077"/>
                    <a:pt x="576" y="1077"/>
                  </a:cubicBezTo>
                  <a:close/>
                </a:path>
              </a:pathLst>
            </a:custGeom>
            <a:solidFill>
              <a:srgbClr val="B37C0E">
                <a:lumMod val="50000"/>
              </a:srgbClr>
            </a:solidFill>
            <a:ln>
              <a:noFill/>
            </a:ln>
          </p:spPr>
          <p:txBody>
            <a:bodyPr vert="horz" wrap="square" lIns="91440" tIns="45720" rIns="91440" bIns="45720" numCol="1" anchor="t" anchorCtr="0" compatLnSpc="1">
              <a:prstTxWarp prst="textNoShape">
                <a:avLst/>
              </a:prstTxWarp>
            </a:bodyPr>
            <a:lstStyle/>
            <a:p>
              <a:pPr marL="0" marR="0" lvl="0" indent="0" defTabSz="1218956"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Calibri"/>
              </a:endParaRPr>
            </a:p>
          </p:txBody>
        </p:sp>
      </p:grpSp>
      <p:sp>
        <p:nvSpPr>
          <p:cNvPr id="149" name="Rectangle 148">
            <a:extLst>
              <a:ext uri="{FF2B5EF4-FFF2-40B4-BE49-F238E27FC236}">
                <a16:creationId xmlns:a16="http://schemas.microsoft.com/office/drawing/2014/main" id="{7BE9F70C-B216-493B-BD9F-B8ACF483FA86}"/>
              </a:ext>
            </a:extLst>
          </p:cNvPr>
          <p:cNvSpPr/>
          <p:nvPr/>
        </p:nvSpPr>
        <p:spPr>
          <a:xfrm>
            <a:off x="8961509" y="2659842"/>
            <a:ext cx="2311471" cy="523220"/>
          </a:xfrm>
          <a:prstGeom prst="rect">
            <a:avLst/>
          </a:prstGeom>
        </p:spPr>
        <p:txBody>
          <a:bodyPr wrap="square" lIns="0" rIns="0" anchor="t">
            <a:spAutoFit/>
          </a:bodyPr>
          <a:lstStyle/>
          <a:p>
            <a:pPr defTabSz="1218956"/>
            <a:r>
              <a:rPr lang="en-IN" sz="1400" dirty="0">
                <a:solidFill>
                  <a:prstClr val="black">
                    <a:lumMod val="65000"/>
                    <a:lumOff val="35000"/>
                  </a:prstClr>
                </a:solidFill>
                <a:latin typeface="Open Sans" panose="020B0606030504020204" pitchFamily="34" charset="0"/>
                <a:ea typeface="Open Sans" panose="020B0606030504020204" pitchFamily="34" charset="0"/>
                <a:cs typeface="Open Sans" panose="020B0606030504020204" pitchFamily="34" charset="0"/>
              </a:rPr>
              <a:t>Engaged and effective leaders</a:t>
            </a:r>
          </a:p>
        </p:txBody>
      </p:sp>
      <p:sp>
        <p:nvSpPr>
          <p:cNvPr id="150" name="TextBox 149">
            <a:extLst>
              <a:ext uri="{FF2B5EF4-FFF2-40B4-BE49-F238E27FC236}">
                <a16:creationId xmlns:a16="http://schemas.microsoft.com/office/drawing/2014/main" id="{CC85FCBA-D383-4D47-975C-822CD1323BC5}"/>
              </a:ext>
            </a:extLst>
          </p:cNvPr>
          <p:cNvSpPr txBox="1"/>
          <p:nvPr/>
        </p:nvSpPr>
        <p:spPr>
          <a:xfrm>
            <a:off x="8290382" y="2659842"/>
            <a:ext cx="410369" cy="430887"/>
          </a:xfrm>
          <a:prstGeom prst="rect">
            <a:avLst/>
          </a:prstGeom>
          <a:noFill/>
        </p:spPr>
        <p:txBody>
          <a:bodyPr wrap="none" lIns="0" tIns="0" rIns="0" bIns="0" rtlCol="0" anchor="t">
            <a:spAutoFit/>
          </a:bodyPr>
          <a:lstStyle/>
          <a:p>
            <a:pPr defTabSz="1218956"/>
            <a:r>
              <a:rPr lang="en-IN" sz="2800" b="1">
                <a:solidFill>
                  <a:srgbClr val="B37C0E"/>
                </a:solidFill>
                <a:latin typeface="Open Sans" panose="020B0606030504020204" pitchFamily="34" charset="0"/>
                <a:ea typeface="Open Sans" panose="020B0606030504020204" pitchFamily="34" charset="0"/>
                <a:cs typeface="Open Sans" panose="020B0606030504020204" pitchFamily="34" charset="0"/>
              </a:rPr>
              <a:t>02</a:t>
            </a:r>
          </a:p>
        </p:txBody>
      </p:sp>
      <p:sp>
        <p:nvSpPr>
          <p:cNvPr id="151" name="Rectangle 150">
            <a:extLst>
              <a:ext uri="{FF2B5EF4-FFF2-40B4-BE49-F238E27FC236}">
                <a16:creationId xmlns:a16="http://schemas.microsoft.com/office/drawing/2014/main" id="{266DE722-7046-43F2-A7A3-3E452297355E}"/>
              </a:ext>
            </a:extLst>
          </p:cNvPr>
          <p:cNvSpPr/>
          <p:nvPr/>
        </p:nvSpPr>
        <p:spPr>
          <a:xfrm>
            <a:off x="8961509" y="4337917"/>
            <a:ext cx="2311471" cy="738664"/>
          </a:xfrm>
          <a:prstGeom prst="rect">
            <a:avLst/>
          </a:prstGeom>
        </p:spPr>
        <p:txBody>
          <a:bodyPr wrap="square" lIns="0" rIns="0" anchor="t">
            <a:spAutoFit/>
          </a:bodyPr>
          <a:lstStyle/>
          <a:p>
            <a:pPr defTabSz="1218956"/>
            <a:r>
              <a:rPr lang="en-IN" sz="1400">
                <a:solidFill>
                  <a:prstClr val="black">
                    <a:lumMod val="65000"/>
                    <a:lumOff val="35000"/>
                  </a:prstClr>
                </a:solidFill>
                <a:latin typeface="Open Sans" panose="020B0606030504020204" pitchFamily="34" charset="0"/>
                <a:ea typeface="Open Sans" panose="020B0606030504020204" pitchFamily="34" charset="0"/>
                <a:cs typeface="Open Sans" panose="020B0606030504020204" pitchFamily="34" charset="0"/>
              </a:rPr>
              <a:t>Align process improvements to strategic goals and objectives</a:t>
            </a:r>
          </a:p>
        </p:txBody>
      </p:sp>
      <p:sp>
        <p:nvSpPr>
          <p:cNvPr id="152" name="TextBox 151">
            <a:extLst>
              <a:ext uri="{FF2B5EF4-FFF2-40B4-BE49-F238E27FC236}">
                <a16:creationId xmlns:a16="http://schemas.microsoft.com/office/drawing/2014/main" id="{F5B3A164-02A1-47AA-8791-FCF03D65821D}"/>
              </a:ext>
            </a:extLst>
          </p:cNvPr>
          <p:cNvSpPr txBox="1"/>
          <p:nvPr/>
        </p:nvSpPr>
        <p:spPr>
          <a:xfrm>
            <a:off x="8290382" y="4337917"/>
            <a:ext cx="410369" cy="430887"/>
          </a:xfrm>
          <a:prstGeom prst="rect">
            <a:avLst/>
          </a:prstGeom>
          <a:noFill/>
        </p:spPr>
        <p:txBody>
          <a:bodyPr wrap="none" lIns="0" tIns="0" rIns="0" bIns="0" rtlCol="0" anchor="t">
            <a:spAutoFit/>
          </a:bodyPr>
          <a:lstStyle/>
          <a:p>
            <a:pPr defTabSz="1218956"/>
            <a:r>
              <a:rPr lang="en-IN" sz="2800" b="1">
                <a:solidFill>
                  <a:srgbClr val="B37C0E"/>
                </a:solidFill>
                <a:latin typeface="Open Sans" panose="020B0606030504020204" pitchFamily="34" charset="0"/>
                <a:ea typeface="Open Sans" panose="020B0606030504020204" pitchFamily="34" charset="0"/>
                <a:cs typeface="Open Sans" panose="020B0606030504020204" pitchFamily="34" charset="0"/>
              </a:rPr>
              <a:t>03</a:t>
            </a:r>
          </a:p>
        </p:txBody>
      </p:sp>
      <p:sp>
        <p:nvSpPr>
          <p:cNvPr id="153" name="Rectangle 152">
            <a:extLst>
              <a:ext uri="{FF2B5EF4-FFF2-40B4-BE49-F238E27FC236}">
                <a16:creationId xmlns:a16="http://schemas.microsoft.com/office/drawing/2014/main" id="{59FB5ABC-1954-4233-B06B-F43183315659}"/>
              </a:ext>
            </a:extLst>
          </p:cNvPr>
          <p:cNvSpPr/>
          <p:nvPr/>
        </p:nvSpPr>
        <p:spPr>
          <a:xfrm>
            <a:off x="7779570" y="1268761"/>
            <a:ext cx="2937199" cy="738664"/>
          </a:xfrm>
          <a:prstGeom prst="rect">
            <a:avLst/>
          </a:prstGeom>
        </p:spPr>
        <p:txBody>
          <a:bodyPr wrap="square" lIns="0" rIns="0" anchor="t">
            <a:spAutoFit/>
          </a:bodyPr>
          <a:lstStyle/>
          <a:p>
            <a:pPr defTabSz="1218956"/>
            <a:r>
              <a:rPr lang="en-IN" sz="1400">
                <a:solidFill>
                  <a:prstClr val="black">
                    <a:lumMod val="65000"/>
                    <a:lumOff val="35000"/>
                  </a:prstClr>
                </a:solidFill>
                <a:latin typeface="Open Sans" panose="020B0606030504020204" pitchFamily="34" charset="0"/>
                <a:ea typeface="Open Sans" panose="020B0606030504020204" pitchFamily="34" charset="0"/>
                <a:cs typeface="Open Sans" panose="020B0606030504020204" pitchFamily="34" charset="0"/>
              </a:rPr>
              <a:t>Steering Committee to monitor health and determine priorities for large projects</a:t>
            </a:r>
          </a:p>
        </p:txBody>
      </p:sp>
      <p:sp>
        <p:nvSpPr>
          <p:cNvPr id="154" name="TextBox 153">
            <a:extLst>
              <a:ext uri="{FF2B5EF4-FFF2-40B4-BE49-F238E27FC236}">
                <a16:creationId xmlns:a16="http://schemas.microsoft.com/office/drawing/2014/main" id="{6E23ADCE-220C-4E9C-A6A6-ADCC41E61C92}"/>
              </a:ext>
            </a:extLst>
          </p:cNvPr>
          <p:cNvSpPr txBox="1"/>
          <p:nvPr/>
        </p:nvSpPr>
        <p:spPr>
          <a:xfrm>
            <a:off x="7108443" y="1268761"/>
            <a:ext cx="410369" cy="430887"/>
          </a:xfrm>
          <a:prstGeom prst="rect">
            <a:avLst/>
          </a:prstGeom>
          <a:noFill/>
        </p:spPr>
        <p:txBody>
          <a:bodyPr wrap="none" lIns="0" tIns="0" rIns="0" bIns="0" rtlCol="0" anchor="t">
            <a:spAutoFit/>
          </a:bodyPr>
          <a:lstStyle/>
          <a:p>
            <a:pPr defTabSz="1218956"/>
            <a:r>
              <a:rPr lang="en-IN" sz="2800" b="1">
                <a:solidFill>
                  <a:srgbClr val="B37C0E"/>
                </a:solidFill>
                <a:latin typeface="Open Sans" panose="020B0606030504020204" pitchFamily="34" charset="0"/>
                <a:ea typeface="Open Sans" panose="020B0606030504020204" pitchFamily="34" charset="0"/>
                <a:cs typeface="Open Sans" panose="020B0606030504020204" pitchFamily="34" charset="0"/>
              </a:rPr>
              <a:t>01</a:t>
            </a:r>
          </a:p>
        </p:txBody>
      </p:sp>
      <p:sp>
        <p:nvSpPr>
          <p:cNvPr id="155" name="Rectangle 154">
            <a:extLst>
              <a:ext uri="{FF2B5EF4-FFF2-40B4-BE49-F238E27FC236}">
                <a16:creationId xmlns:a16="http://schemas.microsoft.com/office/drawing/2014/main" id="{2F186EB2-1C9D-446E-8357-A08F57641085}"/>
              </a:ext>
            </a:extLst>
          </p:cNvPr>
          <p:cNvSpPr/>
          <p:nvPr/>
        </p:nvSpPr>
        <p:spPr>
          <a:xfrm>
            <a:off x="7779570" y="5728998"/>
            <a:ext cx="2311471" cy="523220"/>
          </a:xfrm>
          <a:prstGeom prst="rect">
            <a:avLst/>
          </a:prstGeom>
        </p:spPr>
        <p:txBody>
          <a:bodyPr wrap="square" lIns="0" rIns="0" anchor="t">
            <a:spAutoFit/>
          </a:bodyPr>
          <a:lstStyle/>
          <a:p>
            <a:pPr defTabSz="1218956"/>
            <a:r>
              <a:rPr lang="en-IN" sz="1400">
                <a:solidFill>
                  <a:prstClr val="black">
                    <a:lumMod val="65000"/>
                    <a:lumOff val="35000"/>
                  </a:prstClr>
                </a:solidFill>
                <a:latin typeface="Open Sans" panose="020B0606030504020204" pitchFamily="34" charset="0"/>
                <a:ea typeface="Open Sans" panose="020B0606030504020204" pitchFamily="34" charset="0"/>
                <a:cs typeface="Open Sans" panose="020B0606030504020204" pitchFamily="34" charset="0"/>
              </a:rPr>
              <a:t>Ensure stakeholder involvement at all levels</a:t>
            </a:r>
          </a:p>
        </p:txBody>
      </p:sp>
      <p:sp>
        <p:nvSpPr>
          <p:cNvPr id="156" name="TextBox 155">
            <a:extLst>
              <a:ext uri="{FF2B5EF4-FFF2-40B4-BE49-F238E27FC236}">
                <a16:creationId xmlns:a16="http://schemas.microsoft.com/office/drawing/2014/main" id="{5B0D2E4A-B976-4EA4-9860-EF5406609B79}"/>
              </a:ext>
            </a:extLst>
          </p:cNvPr>
          <p:cNvSpPr txBox="1"/>
          <p:nvPr/>
        </p:nvSpPr>
        <p:spPr>
          <a:xfrm>
            <a:off x="7108443" y="5728998"/>
            <a:ext cx="410369" cy="430887"/>
          </a:xfrm>
          <a:prstGeom prst="rect">
            <a:avLst/>
          </a:prstGeom>
          <a:noFill/>
        </p:spPr>
        <p:txBody>
          <a:bodyPr wrap="none" lIns="0" tIns="0" rIns="0" bIns="0" rtlCol="0" anchor="t">
            <a:spAutoFit/>
          </a:bodyPr>
          <a:lstStyle/>
          <a:p>
            <a:pPr defTabSz="1218956"/>
            <a:r>
              <a:rPr lang="en-IN" sz="2800" b="1">
                <a:solidFill>
                  <a:srgbClr val="B37C0E"/>
                </a:solidFill>
                <a:latin typeface="Open Sans" panose="020B0606030504020204" pitchFamily="34" charset="0"/>
                <a:ea typeface="Open Sans" panose="020B0606030504020204" pitchFamily="34" charset="0"/>
                <a:cs typeface="Open Sans" panose="020B0606030504020204" pitchFamily="34" charset="0"/>
              </a:rPr>
              <a:t>04</a:t>
            </a:r>
          </a:p>
        </p:txBody>
      </p:sp>
      <p:sp>
        <p:nvSpPr>
          <p:cNvPr id="157" name="Rectangle 156">
            <a:extLst>
              <a:ext uri="{FF2B5EF4-FFF2-40B4-BE49-F238E27FC236}">
                <a16:creationId xmlns:a16="http://schemas.microsoft.com/office/drawing/2014/main" id="{3910A7A8-B301-4378-9993-C6C66CB1A5C9}"/>
              </a:ext>
            </a:extLst>
          </p:cNvPr>
          <p:cNvSpPr/>
          <p:nvPr/>
        </p:nvSpPr>
        <p:spPr>
          <a:xfrm flipH="1">
            <a:off x="919025" y="2659842"/>
            <a:ext cx="2311471" cy="738664"/>
          </a:xfrm>
          <a:prstGeom prst="rect">
            <a:avLst/>
          </a:prstGeom>
        </p:spPr>
        <p:txBody>
          <a:bodyPr wrap="square" lIns="0" rIns="0" anchor="t">
            <a:spAutoFit/>
          </a:bodyPr>
          <a:lstStyle/>
          <a:p>
            <a:pPr algn="r" defTabSz="1218956"/>
            <a:r>
              <a:rPr lang="en-IN" sz="1400">
                <a:solidFill>
                  <a:prstClr val="black">
                    <a:lumMod val="65000"/>
                    <a:lumOff val="35000"/>
                  </a:prstClr>
                </a:solidFill>
                <a:latin typeface="Open Sans" panose="020B0606030504020204" pitchFamily="34" charset="0"/>
                <a:ea typeface="Open Sans" panose="020B0606030504020204" pitchFamily="34" charset="0"/>
                <a:cs typeface="Open Sans" panose="020B0606030504020204" pitchFamily="34" charset="0"/>
              </a:rPr>
              <a:t>Ensure best practices are adopted across organization</a:t>
            </a:r>
          </a:p>
        </p:txBody>
      </p:sp>
      <p:sp>
        <p:nvSpPr>
          <p:cNvPr id="158" name="TextBox 157">
            <a:extLst>
              <a:ext uri="{FF2B5EF4-FFF2-40B4-BE49-F238E27FC236}">
                <a16:creationId xmlns:a16="http://schemas.microsoft.com/office/drawing/2014/main" id="{29A51E80-4797-4D4B-9630-F853F0B9B8AC}"/>
              </a:ext>
            </a:extLst>
          </p:cNvPr>
          <p:cNvSpPr txBox="1"/>
          <p:nvPr/>
        </p:nvSpPr>
        <p:spPr>
          <a:xfrm flipH="1">
            <a:off x="3491252" y="2659842"/>
            <a:ext cx="410369" cy="430887"/>
          </a:xfrm>
          <a:prstGeom prst="rect">
            <a:avLst/>
          </a:prstGeom>
          <a:noFill/>
        </p:spPr>
        <p:txBody>
          <a:bodyPr wrap="none" lIns="0" tIns="0" rIns="0" bIns="0" rtlCol="0" anchor="t">
            <a:spAutoFit/>
          </a:bodyPr>
          <a:lstStyle/>
          <a:p>
            <a:pPr algn="r" defTabSz="1218956"/>
            <a:r>
              <a:rPr lang="en-IN" sz="2800" b="1">
                <a:solidFill>
                  <a:srgbClr val="B37C0E"/>
                </a:solidFill>
                <a:latin typeface="Open Sans" panose="020B0606030504020204" pitchFamily="34" charset="0"/>
                <a:ea typeface="Open Sans" panose="020B0606030504020204" pitchFamily="34" charset="0"/>
                <a:cs typeface="Open Sans" panose="020B0606030504020204" pitchFamily="34" charset="0"/>
              </a:rPr>
              <a:t>07</a:t>
            </a:r>
          </a:p>
        </p:txBody>
      </p:sp>
      <p:sp>
        <p:nvSpPr>
          <p:cNvPr id="159" name="Rectangle 158">
            <a:extLst>
              <a:ext uri="{FF2B5EF4-FFF2-40B4-BE49-F238E27FC236}">
                <a16:creationId xmlns:a16="http://schemas.microsoft.com/office/drawing/2014/main" id="{96DEA3B6-96F5-478E-AC68-F81D5EDD5DD5}"/>
              </a:ext>
            </a:extLst>
          </p:cNvPr>
          <p:cNvSpPr/>
          <p:nvPr/>
        </p:nvSpPr>
        <p:spPr>
          <a:xfrm flipH="1">
            <a:off x="919025" y="4337917"/>
            <a:ext cx="2311471" cy="738664"/>
          </a:xfrm>
          <a:prstGeom prst="rect">
            <a:avLst/>
          </a:prstGeom>
        </p:spPr>
        <p:txBody>
          <a:bodyPr wrap="square" lIns="0" rIns="0" anchor="t">
            <a:spAutoFit/>
          </a:bodyPr>
          <a:lstStyle/>
          <a:p>
            <a:pPr algn="r" defTabSz="1218956"/>
            <a:r>
              <a:rPr lang="en-IN" sz="1400">
                <a:solidFill>
                  <a:prstClr val="black">
                    <a:lumMod val="65000"/>
                    <a:lumOff val="35000"/>
                  </a:prstClr>
                </a:solidFill>
                <a:latin typeface="Open Sans" panose="020B0606030504020204" pitchFamily="34" charset="0"/>
                <a:ea typeface="Open Sans" panose="020B0606030504020204" pitchFamily="34" charset="0"/>
                <a:cs typeface="Open Sans" panose="020B0606030504020204" pitchFamily="34" charset="0"/>
              </a:rPr>
              <a:t>Coordinate activities between various improvement groups</a:t>
            </a:r>
          </a:p>
        </p:txBody>
      </p:sp>
      <p:sp>
        <p:nvSpPr>
          <p:cNvPr id="160" name="TextBox 159">
            <a:extLst>
              <a:ext uri="{FF2B5EF4-FFF2-40B4-BE49-F238E27FC236}">
                <a16:creationId xmlns:a16="http://schemas.microsoft.com/office/drawing/2014/main" id="{7ED5B49E-093D-4E2B-ADD3-DB33339C3B08}"/>
              </a:ext>
            </a:extLst>
          </p:cNvPr>
          <p:cNvSpPr txBox="1"/>
          <p:nvPr/>
        </p:nvSpPr>
        <p:spPr>
          <a:xfrm flipH="1">
            <a:off x="3491252" y="4337917"/>
            <a:ext cx="410369" cy="430887"/>
          </a:xfrm>
          <a:prstGeom prst="rect">
            <a:avLst/>
          </a:prstGeom>
          <a:noFill/>
        </p:spPr>
        <p:txBody>
          <a:bodyPr wrap="none" lIns="0" tIns="0" rIns="0" bIns="0" rtlCol="0" anchor="t">
            <a:spAutoFit/>
          </a:bodyPr>
          <a:lstStyle/>
          <a:p>
            <a:pPr algn="r" defTabSz="1218956"/>
            <a:r>
              <a:rPr lang="en-IN" sz="2800" b="1">
                <a:solidFill>
                  <a:srgbClr val="B37C0E"/>
                </a:solidFill>
                <a:latin typeface="Open Sans" panose="020B0606030504020204" pitchFamily="34" charset="0"/>
                <a:ea typeface="Open Sans" panose="020B0606030504020204" pitchFamily="34" charset="0"/>
                <a:cs typeface="Open Sans" panose="020B0606030504020204" pitchFamily="34" charset="0"/>
              </a:rPr>
              <a:t>06</a:t>
            </a:r>
          </a:p>
        </p:txBody>
      </p:sp>
      <p:sp>
        <p:nvSpPr>
          <p:cNvPr id="161" name="Rectangle 160">
            <a:extLst>
              <a:ext uri="{FF2B5EF4-FFF2-40B4-BE49-F238E27FC236}">
                <a16:creationId xmlns:a16="http://schemas.microsoft.com/office/drawing/2014/main" id="{9E38B3F5-5E0B-4368-928D-FEB48131F044}"/>
              </a:ext>
            </a:extLst>
          </p:cNvPr>
          <p:cNvSpPr/>
          <p:nvPr/>
        </p:nvSpPr>
        <p:spPr>
          <a:xfrm flipH="1">
            <a:off x="2100963" y="1268760"/>
            <a:ext cx="2311471" cy="738664"/>
          </a:xfrm>
          <a:prstGeom prst="rect">
            <a:avLst/>
          </a:prstGeom>
        </p:spPr>
        <p:txBody>
          <a:bodyPr wrap="square" lIns="0" rIns="0" anchor="t">
            <a:spAutoFit/>
          </a:bodyPr>
          <a:lstStyle/>
          <a:p>
            <a:pPr algn="r" defTabSz="1218956"/>
            <a:r>
              <a:rPr lang="en-IN" sz="1400" dirty="0">
                <a:solidFill>
                  <a:prstClr val="black">
                    <a:lumMod val="65000"/>
                    <a:lumOff val="35000"/>
                  </a:prstClr>
                </a:solidFill>
                <a:latin typeface="Open Sans" panose="020B0606030504020204" pitchFamily="34" charset="0"/>
                <a:ea typeface="Open Sans" panose="020B0606030504020204" pitchFamily="34" charset="0"/>
                <a:cs typeface="Open Sans" panose="020B0606030504020204" pitchFamily="34" charset="0"/>
              </a:rPr>
              <a:t>Drive a culture of improvement and innovation</a:t>
            </a:r>
          </a:p>
        </p:txBody>
      </p:sp>
      <p:sp>
        <p:nvSpPr>
          <p:cNvPr id="162" name="TextBox 161">
            <a:extLst>
              <a:ext uri="{FF2B5EF4-FFF2-40B4-BE49-F238E27FC236}">
                <a16:creationId xmlns:a16="http://schemas.microsoft.com/office/drawing/2014/main" id="{F9213851-82A4-4EB5-9CFC-DE89B77E6029}"/>
              </a:ext>
            </a:extLst>
          </p:cNvPr>
          <p:cNvSpPr txBox="1"/>
          <p:nvPr/>
        </p:nvSpPr>
        <p:spPr>
          <a:xfrm flipH="1">
            <a:off x="4673191" y="1268761"/>
            <a:ext cx="410369" cy="430887"/>
          </a:xfrm>
          <a:prstGeom prst="rect">
            <a:avLst/>
          </a:prstGeom>
          <a:noFill/>
        </p:spPr>
        <p:txBody>
          <a:bodyPr wrap="none" lIns="0" tIns="0" rIns="0" bIns="0" rtlCol="0" anchor="t">
            <a:spAutoFit/>
          </a:bodyPr>
          <a:lstStyle/>
          <a:p>
            <a:pPr algn="r" defTabSz="1218956"/>
            <a:r>
              <a:rPr lang="en-IN" sz="2800" b="1">
                <a:solidFill>
                  <a:srgbClr val="B37C0E"/>
                </a:solidFill>
                <a:latin typeface="Open Sans" panose="020B0606030504020204" pitchFamily="34" charset="0"/>
                <a:ea typeface="Open Sans" panose="020B0606030504020204" pitchFamily="34" charset="0"/>
                <a:cs typeface="Open Sans" panose="020B0606030504020204" pitchFamily="34" charset="0"/>
              </a:rPr>
              <a:t>08</a:t>
            </a:r>
          </a:p>
        </p:txBody>
      </p:sp>
      <p:sp>
        <p:nvSpPr>
          <p:cNvPr id="163" name="Rectangle 162">
            <a:extLst>
              <a:ext uri="{FF2B5EF4-FFF2-40B4-BE49-F238E27FC236}">
                <a16:creationId xmlns:a16="http://schemas.microsoft.com/office/drawing/2014/main" id="{8C1D9B21-4B69-492A-B0ED-DCDF9639FD87}"/>
              </a:ext>
            </a:extLst>
          </p:cNvPr>
          <p:cNvSpPr/>
          <p:nvPr/>
        </p:nvSpPr>
        <p:spPr>
          <a:xfrm flipH="1">
            <a:off x="2100963" y="5728997"/>
            <a:ext cx="2311471" cy="307777"/>
          </a:xfrm>
          <a:prstGeom prst="rect">
            <a:avLst/>
          </a:prstGeom>
        </p:spPr>
        <p:txBody>
          <a:bodyPr wrap="square" lIns="0" rIns="0" anchor="t">
            <a:spAutoFit/>
          </a:bodyPr>
          <a:lstStyle/>
          <a:p>
            <a:pPr algn="r" defTabSz="1218956"/>
            <a:r>
              <a:rPr lang="en-IN" sz="1400">
                <a:solidFill>
                  <a:prstClr val="black">
                    <a:lumMod val="65000"/>
                    <a:lumOff val="35000"/>
                  </a:prstClr>
                </a:solidFill>
                <a:latin typeface="Open Sans" panose="020B0606030504020204" pitchFamily="34" charset="0"/>
                <a:ea typeface="Open Sans" panose="020B0606030504020204" pitchFamily="34" charset="0"/>
                <a:cs typeface="Open Sans" panose="020B0606030504020204" pitchFamily="34" charset="0"/>
              </a:rPr>
              <a:t>Define Process Owners</a:t>
            </a:r>
          </a:p>
        </p:txBody>
      </p:sp>
      <p:sp>
        <p:nvSpPr>
          <p:cNvPr id="164" name="TextBox 163">
            <a:extLst>
              <a:ext uri="{FF2B5EF4-FFF2-40B4-BE49-F238E27FC236}">
                <a16:creationId xmlns:a16="http://schemas.microsoft.com/office/drawing/2014/main" id="{91D67FE3-CFD9-4CB8-9B3E-21CA2EC4A38B}"/>
              </a:ext>
            </a:extLst>
          </p:cNvPr>
          <p:cNvSpPr txBox="1"/>
          <p:nvPr/>
        </p:nvSpPr>
        <p:spPr>
          <a:xfrm flipH="1">
            <a:off x="4673191" y="5728998"/>
            <a:ext cx="410369" cy="430887"/>
          </a:xfrm>
          <a:prstGeom prst="rect">
            <a:avLst/>
          </a:prstGeom>
          <a:noFill/>
        </p:spPr>
        <p:txBody>
          <a:bodyPr wrap="none" lIns="0" tIns="0" rIns="0" bIns="0" rtlCol="0" anchor="t">
            <a:spAutoFit/>
          </a:bodyPr>
          <a:lstStyle/>
          <a:p>
            <a:pPr algn="r" defTabSz="1218956"/>
            <a:r>
              <a:rPr lang="en-IN" sz="2800" b="1">
                <a:solidFill>
                  <a:srgbClr val="B37C0E"/>
                </a:solidFill>
                <a:latin typeface="Open Sans" panose="020B0606030504020204" pitchFamily="34" charset="0"/>
                <a:ea typeface="Open Sans" panose="020B0606030504020204" pitchFamily="34" charset="0"/>
                <a:cs typeface="Open Sans" panose="020B0606030504020204" pitchFamily="34" charset="0"/>
              </a:rPr>
              <a:t>05</a:t>
            </a:r>
          </a:p>
        </p:txBody>
      </p:sp>
    </p:spTree>
    <p:extLst>
      <p:ext uri="{BB962C8B-B14F-4D97-AF65-F5344CB8AC3E}">
        <p14:creationId xmlns:p14="http://schemas.microsoft.com/office/powerpoint/2010/main" val="1317607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995D1499-8C55-4A99-9891-F635EBC254B8}"/>
              </a:ext>
            </a:extLst>
          </p:cNvPr>
          <p:cNvSpPr/>
          <p:nvPr/>
        </p:nvSpPr>
        <p:spPr>
          <a:xfrm>
            <a:off x="4245179" y="3371313"/>
            <a:ext cx="3745995" cy="243363"/>
          </a:xfrm>
          <a:prstGeom prst="roundRect">
            <a:avLst>
              <a:gd name="adj" fmla="val 50000"/>
            </a:avLst>
          </a:prstGeom>
          <a:solidFill>
            <a:srgbClr val="2D543B">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white"/>
              </a:solidFill>
              <a:latin typeface="Calibri" panose="020F0502020204030204"/>
            </a:endParaRPr>
          </a:p>
        </p:txBody>
      </p:sp>
      <p:sp>
        <p:nvSpPr>
          <p:cNvPr id="4" name="Rectangle: Rounded Corners 3">
            <a:extLst>
              <a:ext uri="{FF2B5EF4-FFF2-40B4-BE49-F238E27FC236}">
                <a16:creationId xmlns:a16="http://schemas.microsoft.com/office/drawing/2014/main" id="{BADDE2DF-BD68-4603-8CBC-4417915A301B}"/>
              </a:ext>
            </a:extLst>
          </p:cNvPr>
          <p:cNvSpPr/>
          <p:nvPr/>
        </p:nvSpPr>
        <p:spPr>
          <a:xfrm>
            <a:off x="4245181" y="3276124"/>
            <a:ext cx="3745992" cy="338553"/>
          </a:xfrm>
          <a:prstGeom prst="roundRect">
            <a:avLst>
              <a:gd name="adj" fmla="val 500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sz="1100" dirty="0">
                <a:solidFill>
                  <a:prstClr val="white"/>
                </a:solidFill>
                <a:latin typeface="Calibri" panose="020F0502020204030204"/>
              </a:rPr>
              <a:t>Align process management with organizational strategy and objectives</a:t>
            </a:r>
            <a:endParaRPr lang="en-US" sz="1100" dirty="0">
              <a:solidFill>
                <a:prstClr val="white"/>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4">
            <a:extLst>
              <a:ext uri="{FF2B5EF4-FFF2-40B4-BE49-F238E27FC236}">
                <a16:creationId xmlns:a16="http://schemas.microsoft.com/office/drawing/2014/main" id="{3389D6B6-E7CB-4066-9F81-C561C204DA0A}"/>
              </a:ext>
            </a:extLst>
          </p:cNvPr>
          <p:cNvSpPr/>
          <p:nvPr/>
        </p:nvSpPr>
        <p:spPr>
          <a:xfrm>
            <a:off x="4245179" y="3725160"/>
            <a:ext cx="3745995" cy="243363"/>
          </a:xfrm>
          <a:prstGeom prst="roundRect">
            <a:avLst>
              <a:gd name="adj" fmla="val 50000"/>
            </a:avLst>
          </a:prstGeom>
          <a:solidFill>
            <a:srgbClr val="2D543B">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white"/>
              </a:solidFill>
              <a:latin typeface="Calibri" panose="020F0502020204030204"/>
            </a:endParaRPr>
          </a:p>
        </p:txBody>
      </p:sp>
      <p:sp>
        <p:nvSpPr>
          <p:cNvPr id="6" name="Rectangle: Rounded Corners 5">
            <a:extLst>
              <a:ext uri="{FF2B5EF4-FFF2-40B4-BE49-F238E27FC236}">
                <a16:creationId xmlns:a16="http://schemas.microsoft.com/office/drawing/2014/main" id="{C38D09AB-BEEC-422E-96BA-C977DF506A6F}"/>
              </a:ext>
            </a:extLst>
          </p:cNvPr>
          <p:cNvSpPr/>
          <p:nvPr/>
        </p:nvSpPr>
        <p:spPr>
          <a:xfrm>
            <a:off x="4245179" y="3677228"/>
            <a:ext cx="3745992" cy="402433"/>
          </a:xfrm>
          <a:prstGeom prst="roundRect">
            <a:avLst>
              <a:gd name="adj" fmla="val 500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sz="1100" dirty="0">
                <a:solidFill>
                  <a:prstClr val="white"/>
                </a:solidFill>
                <a:latin typeface="Calibri" panose="020F0502020204030204" pitchFamily="34" charset="0"/>
                <a:ea typeface="Open Sans" panose="020B0606030504020204" pitchFamily="34" charset="0"/>
                <a:cs typeface="Calibri" panose="020F0502020204030204" pitchFamily="34" charset="0"/>
              </a:rPr>
              <a:t>Provide guidance and approval for Process Management</a:t>
            </a:r>
          </a:p>
        </p:txBody>
      </p:sp>
      <p:sp>
        <p:nvSpPr>
          <p:cNvPr id="7" name="Rectangle: Rounded Corners 6">
            <a:extLst>
              <a:ext uri="{FF2B5EF4-FFF2-40B4-BE49-F238E27FC236}">
                <a16:creationId xmlns:a16="http://schemas.microsoft.com/office/drawing/2014/main" id="{35F4FE0B-FF82-42DD-987E-976AB4B91924}"/>
              </a:ext>
            </a:extLst>
          </p:cNvPr>
          <p:cNvSpPr/>
          <p:nvPr/>
        </p:nvSpPr>
        <p:spPr>
          <a:xfrm>
            <a:off x="9726446" y="3339182"/>
            <a:ext cx="2242430" cy="345896"/>
          </a:xfrm>
          <a:prstGeom prst="roundRect">
            <a:avLst>
              <a:gd name="adj" fmla="val 500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sz="1200">
                <a:solidFill>
                  <a:prstClr val="white"/>
                </a:solidFill>
                <a:latin typeface="Open Sans" panose="020B0606030504020204" pitchFamily="34" charset="0"/>
                <a:ea typeface="Open Sans" panose="020B0606030504020204" pitchFamily="34" charset="0"/>
                <a:cs typeface="Open Sans" panose="020B0606030504020204" pitchFamily="34" charset="0"/>
              </a:rPr>
              <a:t>Communication and </a:t>
            </a:r>
            <a:r>
              <a:rPr lang="en-US" sz="1100">
                <a:solidFill>
                  <a:prstClr val="white"/>
                </a:solidFill>
                <a:latin typeface="Open Sans" panose="020B0606030504020204" pitchFamily="34" charset="0"/>
                <a:ea typeface="Open Sans" panose="020B0606030504020204" pitchFamily="34" charset="0"/>
                <a:cs typeface="Open Sans" panose="020B0606030504020204" pitchFamily="34" charset="0"/>
              </a:rPr>
              <a:t>facilitation</a:t>
            </a:r>
            <a:endParaRPr lang="en-US" sz="1200">
              <a:solidFill>
                <a:prstClr val="white"/>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A3F901C6-994A-41AE-B4C6-BB7B2493C8A6}"/>
              </a:ext>
            </a:extLst>
          </p:cNvPr>
          <p:cNvCxnSpPr/>
          <p:nvPr/>
        </p:nvCxnSpPr>
        <p:spPr>
          <a:xfrm>
            <a:off x="4225895" y="3243989"/>
            <a:ext cx="3765281" cy="0"/>
          </a:xfrm>
          <a:prstGeom prst="line">
            <a:avLst/>
          </a:prstGeom>
          <a:ln>
            <a:solidFill>
              <a:srgbClr val="2D543B"/>
            </a:solidFill>
          </a:ln>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38D17BA9-6BA5-4D63-8619-2CD991695F7F}"/>
              </a:ext>
            </a:extLst>
          </p:cNvPr>
          <p:cNvCxnSpPr/>
          <p:nvPr/>
        </p:nvCxnSpPr>
        <p:spPr>
          <a:xfrm>
            <a:off x="8259372" y="3243989"/>
            <a:ext cx="3765281" cy="0"/>
          </a:xfrm>
          <a:prstGeom prst="line">
            <a:avLst/>
          </a:prstGeom>
          <a:ln>
            <a:solidFill>
              <a:srgbClr val="2D543B"/>
            </a:solidFill>
          </a:ln>
        </p:spPr>
        <p:style>
          <a:lnRef idx="1">
            <a:schemeClr val="dk1"/>
          </a:lnRef>
          <a:fillRef idx="0">
            <a:schemeClr val="dk1"/>
          </a:fillRef>
          <a:effectRef idx="0">
            <a:schemeClr val="dk1"/>
          </a:effectRef>
          <a:fontRef idx="minor">
            <a:schemeClr val="tx1"/>
          </a:fontRef>
        </p:style>
      </p:cxnSp>
      <p:sp>
        <p:nvSpPr>
          <p:cNvPr id="10" name="TextBox 9">
            <a:extLst>
              <a:ext uri="{FF2B5EF4-FFF2-40B4-BE49-F238E27FC236}">
                <a16:creationId xmlns:a16="http://schemas.microsoft.com/office/drawing/2014/main" id="{2956E42F-5ED0-4AC5-9B16-1B40DD6911B8}"/>
              </a:ext>
            </a:extLst>
          </p:cNvPr>
          <p:cNvSpPr txBox="1"/>
          <p:nvPr/>
        </p:nvSpPr>
        <p:spPr>
          <a:xfrm>
            <a:off x="4186565" y="2659215"/>
            <a:ext cx="3704253" cy="584775"/>
          </a:xfrm>
          <a:prstGeom prst="rect">
            <a:avLst/>
          </a:prstGeom>
          <a:noFill/>
        </p:spPr>
        <p:txBody>
          <a:bodyPr wrap="square" rtlCol="0" anchor="b">
            <a:spAutoFit/>
          </a:bodyPr>
          <a:lstStyle/>
          <a:p>
            <a:pPr defTabSz="914377"/>
            <a:r>
              <a:rPr lang="en-US" sz="1600" b="1" spc="100">
                <a:solidFill>
                  <a:srgbClr val="2D543B"/>
                </a:solidFill>
                <a:latin typeface="Open Sans" panose="020B0606030504020204" pitchFamily="34" charset="0"/>
              </a:rPr>
              <a:t>RESPONSIBILITIES AND MOTIVATION</a:t>
            </a:r>
          </a:p>
        </p:txBody>
      </p:sp>
      <p:sp>
        <p:nvSpPr>
          <p:cNvPr id="11" name="TextBox 10">
            <a:extLst>
              <a:ext uri="{FF2B5EF4-FFF2-40B4-BE49-F238E27FC236}">
                <a16:creationId xmlns:a16="http://schemas.microsoft.com/office/drawing/2014/main" id="{8CBBD521-F7A6-4761-98EC-BB29B06C988F}"/>
              </a:ext>
            </a:extLst>
          </p:cNvPr>
          <p:cNvSpPr txBox="1"/>
          <p:nvPr/>
        </p:nvSpPr>
        <p:spPr>
          <a:xfrm>
            <a:off x="8200182" y="2905435"/>
            <a:ext cx="3704253" cy="338554"/>
          </a:xfrm>
          <a:prstGeom prst="rect">
            <a:avLst/>
          </a:prstGeom>
          <a:noFill/>
        </p:spPr>
        <p:txBody>
          <a:bodyPr wrap="square" rtlCol="0" anchor="b">
            <a:spAutoFit/>
          </a:bodyPr>
          <a:lstStyle>
            <a:defPPr>
              <a:defRPr lang="en-US"/>
            </a:defPPr>
            <a:lvl1pPr>
              <a:defRPr sz="1600" b="1" spc="100">
                <a:solidFill>
                  <a:srgbClr val="102769"/>
                </a:solidFill>
                <a:latin typeface="Open Sans" panose="020B0606030504020204" pitchFamily="34" charset="0"/>
              </a:defRPr>
            </a:lvl1pPr>
          </a:lstStyle>
          <a:p>
            <a:pPr defTabSz="914377"/>
            <a:r>
              <a:rPr lang="en-US">
                <a:solidFill>
                  <a:srgbClr val="2D543B"/>
                </a:solidFill>
              </a:rPr>
              <a:t>Key Skillsets</a:t>
            </a:r>
          </a:p>
        </p:txBody>
      </p:sp>
      <p:sp>
        <p:nvSpPr>
          <p:cNvPr id="12" name="TextBox 11">
            <a:extLst>
              <a:ext uri="{FF2B5EF4-FFF2-40B4-BE49-F238E27FC236}">
                <a16:creationId xmlns:a16="http://schemas.microsoft.com/office/drawing/2014/main" id="{8409C5DD-7309-4643-A100-95B50CC3667F}"/>
              </a:ext>
            </a:extLst>
          </p:cNvPr>
          <p:cNvSpPr txBox="1"/>
          <p:nvPr/>
        </p:nvSpPr>
        <p:spPr>
          <a:xfrm>
            <a:off x="4225893" y="404358"/>
            <a:ext cx="6363851" cy="523220"/>
          </a:xfrm>
          <a:prstGeom prst="rect">
            <a:avLst/>
          </a:prstGeom>
          <a:noFill/>
        </p:spPr>
        <p:txBody>
          <a:bodyPr wrap="square" rtlCol="0">
            <a:spAutoFit/>
          </a:bodyPr>
          <a:lstStyle/>
          <a:p>
            <a:pPr defTabSz="914377"/>
            <a:r>
              <a:rPr lang="en-US" sz="2800" b="1" spc="100" dirty="0">
                <a:solidFill>
                  <a:schemeClr val="tx2">
                    <a:lumMod val="50000"/>
                  </a:schemeClr>
                </a:solidFill>
                <a:latin typeface="Open Sans" panose="020B0606030504020204" pitchFamily="34" charset="0"/>
              </a:rPr>
              <a:t>Process Governance</a:t>
            </a:r>
          </a:p>
        </p:txBody>
      </p:sp>
      <p:sp>
        <p:nvSpPr>
          <p:cNvPr id="13" name="TextBox 12">
            <a:extLst>
              <a:ext uri="{FF2B5EF4-FFF2-40B4-BE49-F238E27FC236}">
                <a16:creationId xmlns:a16="http://schemas.microsoft.com/office/drawing/2014/main" id="{CF817839-495F-4978-A37E-30EA57B26F64}"/>
              </a:ext>
            </a:extLst>
          </p:cNvPr>
          <p:cNvSpPr txBox="1"/>
          <p:nvPr/>
        </p:nvSpPr>
        <p:spPr>
          <a:xfrm>
            <a:off x="4208337" y="902073"/>
            <a:ext cx="7611252" cy="1200329"/>
          </a:xfrm>
          <a:prstGeom prst="rect">
            <a:avLst/>
          </a:prstGeom>
          <a:noFill/>
        </p:spPr>
        <p:txBody>
          <a:bodyPr wrap="square" rtlCol="0">
            <a:spAutoFit/>
          </a:bodyPr>
          <a:lstStyle/>
          <a:p>
            <a:pPr defTabSz="914377"/>
            <a:r>
              <a:rPr lang="en-US" dirty="0">
                <a:solidFill>
                  <a:prstClr val="black"/>
                </a:solidFill>
                <a:latin typeface="Calibri" panose="020F0502020204030204"/>
              </a:rPr>
              <a:t>The process governance committee is a cross-functional group of leaders that provide oversight and governance for process work, prioritize opportunities, and align processes and process work with organizational strategy and objectives. </a:t>
            </a:r>
            <a:endParaRPr lang="en-US" b="1" dirty="0">
              <a:solidFill>
                <a:srgbClr val="2D543B"/>
              </a:solidFill>
              <a:latin typeface="Open Sans" panose="020B0606030504020204" pitchFamily="34" charset="0"/>
            </a:endParaRPr>
          </a:p>
        </p:txBody>
      </p:sp>
      <p:pic>
        <p:nvPicPr>
          <p:cNvPr id="14" name="Picture 13">
            <a:extLst>
              <a:ext uri="{FF2B5EF4-FFF2-40B4-BE49-F238E27FC236}">
                <a16:creationId xmlns:a16="http://schemas.microsoft.com/office/drawing/2014/main" id="{73B57202-D5C3-4FC1-8F25-03D2E271A9D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26000" y="946260"/>
            <a:ext cx="3140347" cy="2355262"/>
          </a:xfrm>
          <a:prstGeom prst="rect">
            <a:avLst/>
          </a:prstGeom>
        </p:spPr>
      </p:pic>
      <p:sp>
        <p:nvSpPr>
          <p:cNvPr id="15" name="Rectangle: Rounded Corners 14">
            <a:extLst>
              <a:ext uri="{FF2B5EF4-FFF2-40B4-BE49-F238E27FC236}">
                <a16:creationId xmlns:a16="http://schemas.microsoft.com/office/drawing/2014/main" id="{9A7D4131-A0EA-4C75-B233-0AB2A9B2808B}"/>
              </a:ext>
            </a:extLst>
          </p:cNvPr>
          <p:cNvSpPr/>
          <p:nvPr/>
        </p:nvSpPr>
        <p:spPr>
          <a:xfrm>
            <a:off x="4245179" y="4245201"/>
            <a:ext cx="3745995" cy="243363"/>
          </a:xfrm>
          <a:prstGeom prst="roundRect">
            <a:avLst>
              <a:gd name="adj" fmla="val 50000"/>
            </a:avLst>
          </a:prstGeom>
          <a:solidFill>
            <a:srgbClr val="2D543B">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white"/>
              </a:solidFill>
              <a:latin typeface="Calibri" panose="020F0502020204030204"/>
            </a:endParaRPr>
          </a:p>
        </p:txBody>
      </p:sp>
      <p:sp>
        <p:nvSpPr>
          <p:cNvPr id="16" name="Rectangle: Rounded Corners 15">
            <a:extLst>
              <a:ext uri="{FF2B5EF4-FFF2-40B4-BE49-F238E27FC236}">
                <a16:creationId xmlns:a16="http://schemas.microsoft.com/office/drawing/2014/main" id="{E7BFD2ED-1026-4A95-B3E5-A50A70747085}"/>
              </a:ext>
            </a:extLst>
          </p:cNvPr>
          <p:cNvSpPr/>
          <p:nvPr/>
        </p:nvSpPr>
        <p:spPr>
          <a:xfrm>
            <a:off x="4245179" y="4197269"/>
            <a:ext cx="3745992" cy="402433"/>
          </a:xfrm>
          <a:prstGeom prst="roundRect">
            <a:avLst>
              <a:gd name="adj" fmla="val 500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sz="1100" dirty="0">
                <a:solidFill>
                  <a:prstClr val="white"/>
                </a:solidFill>
                <a:latin typeface="Calibri" panose="020F0502020204030204"/>
              </a:rPr>
              <a:t>Review measures and evaluate program efficacy.</a:t>
            </a:r>
            <a:endParaRPr lang="en-US" sz="1100" dirty="0">
              <a:solidFill>
                <a:prstClr val="white"/>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 name="Rectangle: Rounded Corners 16">
            <a:extLst>
              <a:ext uri="{FF2B5EF4-FFF2-40B4-BE49-F238E27FC236}">
                <a16:creationId xmlns:a16="http://schemas.microsoft.com/office/drawing/2014/main" id="{18417261-9E80-48EB-846C-A5D60A43261F}"/>
              </a:ext>
            </a:extLst>
          </p:cNvPr>
          <p:cNvSpPr/>
          <p:nvPr/>
        </p:nvSpPr>
        <p:spPr>
          <a:xfrm>
            <a:off x="4225893" y="4703773"/>
            <a:ext cx="3745992" cy="402433"/>
          </a:xfrm>
          <a:prstGeom prst="roundRect">
            <a:avLst>
              <a:gd name="adj" fmla="val 500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sz="1100" dirty="0">
                <a:solidFill>
                  <a:prstClr val="white"/>
                </a:solidFill>
                <a:latin typeface="Calibri" panose="020F0502020204030204"/>
              </a:rPr>
              <a:t>Report measures, success stories, and</a:t>
            </a:r>
          </a:p>
          <a:p>
            <a:pPr defTabSz="914377"/>
            <a:r>
              <a:rPr lang="en-US" sz="1100" dirty="0">
                <a:solidFill>
                  <a:prstClr val="white"/>
                </a:solidFill>
                <a:latin typeface="Calibri" panose="020F0502020204030204"/>
              </a:rPr>
              <a:t>challenges to the organization.</a:t>
            </a:r>
            <a:endParaRPr lang="en-US" sz="1100" dirty="0">
              <a:solidFill>
                <a:prstClr val="white"/>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Rectangle: Rounded Corners 17">
            <a:extLst>
              <a:ext uri="{FF2B5EF4-FFF2-40B4-BE49-F238E27FC236}">
                <a16:creationId xmlns:a16="http://schemas.microsoft.com/office/drawing/2014/main" id="{89B99A24-FB38-4420-8C5D-F7DD8AA464FF}"/>
              </a:ext>
            </a:extLst>
          </p:cNvPr>
          <p:cNvSpPr/>
          <p:nvPr/>
        </p:nvSpPr>
        <p:spPr>
          <a:xfrm>
            <a:off x="4237327" y="5269397"/>
            <a:ext cx="3745995" cy="243363"/>
          </a:xfrm>
          <a:prstGeom prst="roundRect">
            <a:avLst>
              <a:gd name="adj" fmla="val 50000"/>
            </a:avLst>
          </a:prstGeom>
          <a:solidFill>
            <a:srgbClr val="2D543B">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white"/>
              </a:solidFill>
              <a:latin typeface="Calibri" panose="020F0502020204030204"/>
            </a:endParaRPr>
          </a:p>
        </p:txBody>
      </p:sp>
      <p:sp>
        <p:nvSpPr>
          <p:cNvPr id="19" name="Rectangle: Rounded Corners 18">
            <a:extLst>
              <a:ext uri="{FF2B5EF4-FFF2-40B4-BE49-F238E27FC236}">
                <a16:creationId xmlns:a16="http://schemas.microsoft.com/office/drawing/2014/main" id="{C9E07326-98E9-4928-BD6F-5D20763E7B58}"/>
              </a:ext>
            </a:extLst>
          </p:cNvPr>
          <p:cNvSpPr/>
          <p:nvPr/>
        </p:nvSpPr>
        <p:spPr>
          <a:xfrm>
            <a:off x="4237327" y="5221465"/>
            <a:ext cx="3745992" cy="402433"/>
          </a:xfrm>
          <a:prstGeom prst="roundRect">
            <a:avLst>
              <a:gd name="adj" fmla="val 500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sz="1100" dirty="0">
                <a:solidFill>
                  <a:prstClr val="white"/>
                </a:solidFill>
                <a:latin typeface="Calibri" panose="020F0502020204030204"/>
              </a:rPr>
              <a:t>Review measures and evaluate program efficacy.</a:t>
            </a:r>
            <a:endParaRPr lang="en-US" sz="1100" dirty="0">
              <a:solidFill>
                <a:prstClr val="white"/>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0" name="Rectangle: Rounded Corners 19">
            <a:extLst>
              <a:ext uri="{FF2B5EF4-FFF2-40B4-BE49-F238E27FC236}">
                <a16:creationId xmlns:a16="http://schemas.microsoft.com/office/drawing/2014/main" id="{E1159638-3D4D-4555-90EE-05BE2170DDB2}"/>
              </a:ext>
            </a:extLst>
          </p:cNvPr>
          <p:cNvSpPr/>
          <p:nvPr/>
        </p:nvSpPr>
        <p:spPr>
          <a:xfrm>
            <a:off x="4218041" y="5727970"/>
            <a:ext cx="3745992" cy="402433"/>
          </a:xfrm>
          <a:prstGeom prst="roundRect">
            <a:avLst>
              <a:gd name="adj" fmla="val 500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sz="1100" dirty="0">
                <a:solidFill>
                  <a:prstClr val="white"/>
                </a:solidFill>
                <a:latin typeface="Calibri" panose="020F0502020204030204"/>
              </a:rPr>
              <a:t>Prioritize process needs in the business for the</a:t>
            </a:r>
          </a:p>
          <a:p>
            <a:pPr defTabSz="914377"/>
            <a:r>
              <a:rPr lang="en-US" sz="1100" dirty="0">
                <a:solidFill>
                  <a:prstClr val="white"/>
                </a:solidFill>
                <a:latin typeface="Calibri" panose="020F0502020204030204"/>
              </a:rPr>
              <a:t>BPM function.</a:t>
            </a:r>
            <a:endParaRPr lang="en-US" sz="1100" dirty="0">
              <a:solidFill>
                <a:prstClr val="white"/>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1" name="Rectangle: Rounded Corners 20">
            <a:extLst>
              <a:ext uri="{FF2B5EF4-FFF2-40B4-BE49-F238E27FC236}">
                <a16:creationId xmlns:a16="http://schemas.microsoft.com/office/drawing/2014/main" id="{42FF05B0-DAEB-4C78-9E5A-03F62BB3C739}"/>
              </a:ext>
            </a:extLst>
          </p:cNvPr>
          <p:cNvSpPr/>
          <p:nvPr/>
        </p:nvSpPr>
        <p:spPr>
          <a:xfrm>
            <a:off x="4208337" y="6234475"/>
            <a:ext cx="3745992" cy="402433"/>
          </a:xfrm>
          <a:prstGeom prst="roundRect">
            <a:avLst>
              <a:gd name="adj" fmla="val 500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sz="1100" dirty="0">
                <a:solidFill>
                  <a:prstClr val="white"/>
                </a:solidFill>
                <a:latin typeface="Calibri" panose="020F0502020204030204"/>
              </a:rPr>
              <a:t>Drive buy-in for process management  in the business.</a:t>
            </a:r>
          </a:p>
        </p:txBody>
      </p:sp>
      <p:sp>
        <p:nvSpPr>
          <p:cNvPr id="22" name="Rectangle: Rounded Corners 21">
            <a:extLst>
              <a:ext uri="{FF2B5EF4-FFF2-40B4-BE49-F238E27FC236}">
                <a16:creationId xmlns:a16="http://schemas.microsoft.com/office/drawing/2014/main" id="{09A1A319-9AEB-40F4-A749-6D3D2E029837}"/>
              </a:ext>
            </a:extLst>
          </p:cNvPr>
          <p:cNvSpPr/>
          <p:nvPr/>
        </p:nvSpPr>
        <p:spPr>
          <a:xfrm>
            <a:off x="9712926" y="3708979"/>
            <a:ext cx="2255950" cy="358202"/>
          </a:xfrm>
          <a:prstGeom prst="roundRect">
            <a:avLst>
              <a:gd name="adj" fmla="val 500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sz="1200">
                <a:solidFill>
                  <a:prstClr val="white"/>
                </a:solidFill>
                <a:latin typeface="Open Sans" panose="020B0606030504020204" pitchFamily="34" charset="0"/>
                <a:ea typeface="Open Sans" panose="020B0606030504020204" pitchFamily="34" charset="0"/>
                <a:cs typeface="Open Sans" panose="020B0606030504020204" pitchFamily="34" charset="0"/>
              </a:rPr>
              <a:t>Business Acumen</a:t>
            </a:r>
          </a:p>
        </p:txBody>
      </p:sp>
      <p:sp>
        <p:nvSpPr>
          <p:cNvPr id="23" name="Rectangle: Rounded Corners 22">
            <a:extLst>
              <a:ext uri="{FF2B5EF4-FFF2-40B4-BE49-F238E27FC236}">
                <a16:creationId xmlns:a16="http://schemas.microsoft.com/office/drawing/2014/main" id="{686D22C8-3C29-478A-A3DE-1D088D7DE2BF}"/>
              </a:ext>
            </a:extLst>
          </p:cNvPr>
          <p:cNvSpPr/>
          <p:nvPr/>
        </p:nvSpPr>
        <p:spPr>
          <a:xfrm>
            <a:off x="9640631" y="4089558"/>
            <a:ext cx="2328243" cy="338045"/>
          </a:xfrm>
          <a:prstGeom prst="roundRect">
            <a:avLst>
              <a:gd name="adj" fmla="val 500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sz="1200">
                <a:solidFill>
                  <a:prstClr val="white"/>
                </a:solidFill>
                <a:latin typeface="Open Sans" panose="020B0606030504020204" pitchFamily="34" charset="0"/>
                <a:ea typeface="Open Sans" panose="020B0606030504020204" pitchFamily="34" charset="0"/>
                <a:cs typeface="Open Sans" panose="020B0606030504020204" pitchFamily="34" charset="0"/>
              </a:rPr>
              <a:t>Change Management</a:t>
            </a:r>
          </a:p>
        </p:txBody>
      </p:sp>
      <p:sp>
        <p:nvSpPr>
          <p:cNvPr id="24" name="Rectangle: Rounded Corners 23">
            <a:extLst>
              <a:ext uri="{FF2B5EF4-FFF2-40B4-BE49-F238E27FC236}">
                <a16:creationId xmlns:a16="http://schemas.microsoft.com/office/drawing/2014/main" id="{9DFA10B3-FB89-46A3-A70C-A4536F08B7C6}"/>
              </a:ext>
            </a:extLst>
          </p:cNvPr>
          <p:cNvSpPr/>
          <p:nvPr/>
        </p:nvSpPr>
        <p:spPr>
          <a:xfrm>
            <a:off x="9640631" y="4440502"/>
            <a:ext cx="2328243" cy="338045"/>
          </a:xfrm>
          <a:prstGeom prst="roundRect">
            <a:avLst>
              <a:gd name="adj" fmla="val 500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sz="1200">
                <a:solidFill>
                  <a:prstClr val="white"/>
                </a:solidFill>
                <a:latin typeface="Open Sans" panose="020B0606030504020204" pitchFamily="34" charset="0"/>
                <a:ea typeface="Open Sans" panose="020B0606030504020204" pitchFamily="34" charset="0"/>
                <a:cs typeface="Open Sans" panose="020B0606030504020204" pitchFamily="34" charset="0"/>
              </a:rPr>
              <a:t>Performance Management</a:t>
            </a:r>
          </a:p>
        </p:txBody>
      </p:sp>
      <p:sp>
        <p:nvSpPr>
          <p:cNvPr id="25" name="Rectangle: Rounded Corners 24">
            <a:extLst>
              <a:ext uri="{FF2B5EF4-FFF2-40B4-BE49-F238E27FC236}">
                <a16:creationId xmlns:a16="http://schemas.microsoft.com/office/drawing/2014/main" id="{7FFA448D-A4C9-4DDC-8BB7-F679BD10DFC5}"/>
              </a:ext>
            </a:extLst>
          </p:cNvPr>
          <p:cNvSpPr/>
          <p:nvPr/>
        </p:nvSpPr>
        <p:spPr>
          <a:xfrm>
            <a:off x="9640631" y="4846814"/>
            <a:ext cx="2328243" cy="338045"/>
          </a:xfrm>
          <a:prstGeom prst="roundRect">
            <a:avLst>
              <a:gd name="adj" fmla="val 500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sz="1200">
                <a:solidFill>
                  <a:prstClr val="white"/>
                </a:solidFill>
                <a:latin typeface="Open Sans" panose="020B0606030504020204" pitchFamily="34" charset="0"/>
                <a:ea typeface="Open Sans" panose="020B0606030504020204" pitchFamily="34" charset="0"/>
                <a:cs typeface="Open Sans" panose="020B0606030504020204" pitchFamily="34" charset="0"/>
              </a:rPr>
              <a:t>Project Management</a:t>
            </a:r>
          </a:p>
        </p:txBody>
      </p:sp>
      <p:sp>
        <p:nvSpPr>
          <p:cNvPr id="26" name="Rectangle: Rounded Corners 25">
            <a:extLst>
              <a:ext uri="{FF2B5EF4-FFF2-40B4-BE49-F238E27FC236}">
                <a16:creationId xmlns:a16="http://schemas.microsoft.com/office/drawing/2014/main" id="{3B0F34B2-E6D2-42E3-946F-B60C3B126BA5}"/>
              </a:ext>
            </a:extLst>
          </p:cNvPr>
          <p:cNvSpPr/>
          <p:nvPr/>
        </p:nvSpPr>
        <p:spPr>
          <a:xfrm>
            <a:off x="9672313" y="5277756"/>
            <a:ext cx="2328243" cy="338045"/>
          </a:xfrm>
          <a:prstGeom prst="roundRect">
            <a:avLst>
              <a:gd name="adj" fmla="val 500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sz="1200">
                <a:solidFill>
                  <a:prstClr val="white"/>
                </a:solidFill>
                <a:latin typeface="Open Sans" panose="020B0606030504020204" pitchFamily="34" charset="0"/>
                <a:ea typeface="Open Sans" panose="020B0606030504020204" pitchFamily="34" charset="0"/>
                <a:cs typeface="Open Sans" panose="020B0606030504020204" pitchFamily="34" charset="0"/>
              </a:rPr>
              <a:t>Process Concepts</a:t>
            </a:r>
          </a:p>
        </p:txBody>
      </p:sp>
      <p:sp>
        <p:nvSpPr>
          <p:cNvPr id="27" name="Rectangle: Rounded Corners 26">
            <a:extLst>
              <a:ext uri="{FF2B5EF4-FFF2-40B4-BE49-F238E27FC236}">
                <a16:creationId xmlns:a16="http://schemas.microsoft.com/office/drawing/2014/main" id="{1230DC76-BBFE-4CD6-B356-84379171397A}"/>
              </a:ext>
            </a:extLst>
          </p:cNvPr>
          <p:cNvSpPr/>
          <p:nvPr/>
        </p:nvSpPr>
        <p:spPr>
          <a:xfrm>
            <a:off x="9672312" y="5702353"/>
            <a:ext cx="2328243" cy="306496"/>
          </a:xfrm>
          <a:prstGeom prst="roundRect">
            <a:avLst>
              <a:gd name="adj" fmla="val 500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sz="1200">
                <a:solidFill>
                  <a:prstClr val="white"/>
                </a:solidFill>
                <a:latin typeface="Open Sans" panose="020B0606030504020204" pitchFamily="34" charset="0"/>
                <a:ea typeface="Open Sans" panose="020B0606030504020204" pitchFamily="34" charset="0"/>
                <a:cs typeface="Open Sans" panose="020B0606030504020204" pitchFamily="34" charset="0"/>
              </a:rPr>
              <a:t>System Thinking</a:t>
            </a:r>
          </a:p>
        </p:txBody>
      </p:sp>
      <p:pic>
        <p:nvPicPr>
          <p:cNvPr id="28" name="Graphic 27" descr="Star">
            <a:extLst>
              <a:ext uri="{FF2B5EF4-FFF2-40B4-BE49-F238E27FC236}">
                <a16:creationId xmlns:a16="http://schemas.microsoft.com/office/drawing/2014/main" id="{857B99E3-032E-443A-93BF-5A8644B194E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077420" y="3294531"/>
            <a:ext cx="363903" cy="363903"/>
          </a:xfrm>
          <a:prstGeom prst="rect">
            <a:avLst/>
          </a:prstGeom>
        </p:spPr>
      </p:pic>
      <p:pic>
        <p:nvPicPr>
          <p:cNvPr id="29" name="Graphic 28" descr="Star">
            <a:extLst>
              <a:ext uri="{FF2B5EF4-FFF2-40B4-BE49-F238E27FC236}">
                <a16:creationId xmlns:a16="http://schemas.microsoft.com/office/drawing/2014/main" id="{24B29E85-6A6A-4115-81FB-784BD1B0D6D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77357" y="3298011"/>
            <a:ext cx="363903" cy="363903"/>
          </a:xfrm>
          <a:prstGeom prst="rect">
            <a:avLst/>
          </a:prstGeom>
        </p:spPr>
      </p:pic>
      <p:pic>
        <p:nvPicPr>
          <p:cNvPr id="30" name="Graphic 29" descr="Star">
            <a:extLst>
              <a:ext uri="{FF2B5EF4-FFF2-40B4-BE49-F238E27FC236}">
                <a16:creationId xmlns:a16="http://schemas.microsoft.com/office/drawing/2014/main" id="{40815830-656C-4D19-89F9-D330E162055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76857" y="3301522"/>
            <a:ext cx="363903" cy="363903"/>
          </a:xfrm>
          <a:prstGeom prst="rect">
            <a:avLst/>
          </a:prstGeom>
        </p:spPr>
      </p:pic>
      <p:pic>
        <p:nvPicPr>
          <p:cNvPr id="31" name="Graphic 30" descr="Star">
            <a:extLst>
              <a:ext uri="{FF2B5EF4-FFF2-40B4-BE49-F238E27FC236}">
                <a16:creationId xmlns:a16="http://schemas.microsoft.com/office/drawing/2014/main" id="{59EDE5E8-46B5-4733-A897-D96CFF2FFB6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76795" y="3294531"/>
            <a:ext cx="363903" cy="363903"/>
          </a:xfrm>
          <a:prstGeom prst="rect">
            <a:avLst/>
          </a:prstGeom>
        </p:spPr>
      </p:pic>
      <p:pic>
        <p:nvPicPr>
          <p:cNvPr id="32" name="Graphic 31" descr="Star">
            <a:extLst>
              <a:ext uri="{FF2B5EF4-FFF2-40B4-BE49-F238E27FC236}">
                <a16:creationId xmlns:a16="http://schemas.microsoft.com/office/drawing/2014/main" id="{F997CD89-0350-469F-8175-F3168CA7B52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260400" y="3287153"/>
            <a:ext cx="363903" cy="363903"/>
          </a:xfrm>
          <a:prstGeom prst="rect">
            <a:avLst/>
          </a:prstGeom>
        </p:spPr>
      </p:pic>
      <p:pic>
        <p:nvPicPr>
          <p:cNvPr id="33" name="Graphic 32" descr="Star">
            <a:extLst>
              <a:ext uri="{FF2B5EF4-FFF2-40B4-BE49-F238E27FC236}">
                <a16:creationId xmlns:a16="http://schemas.microsoft.com/office/drawing/2014/main" id="{AB6719A7-58B8-4515-B096-E380A48BE48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13565" y="3670834"/>
            <a:ext cx="363903" cy="363903"/>
          </a:xfrm>
          <a:prstGeom prst="rect">
            <a:avLst/>
          </a:prstGeom>
        </p:spPr>
      </p:pic>
      <p:pic>
        <p:nvPicPr>
          <p:cNvPr id="34" name="Graphic 33" descr="Star">
            <a:extLst>
              <a:ext uri="{FF2B5EF4-FFF2-40B4-BE49-F238E27FC236}">
                <a16:creationId xmlns:a16="http://schemas.microsoft.com/office/drawing/2014/main" id="{414A6ABD-C6D3-4930-B302-C65F31C142A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413503" y="3674314"/>
            <a:ext cx="363903" cy="363903"/>
          </a:xfrm>
          <a:prstGeom prst="rect">
            <a:avLst/>
          </a:prstGeom>
        </p:spPr>
      </p:pic>
      <p:pic>
        <p:nvPicPr>
          <p:cNvPr id="35" name="Graphic 34" descr="Star">
            <a:extLst>
              <a:ext uri="{FF2B5EF4-FFF2-40B4-BE49-F238E27FC236}">
                <a16:creationId xmlns:a16="http://schemas.microsoft.com/office/drawing/2014/main" id="{518EE5DE-F9BC-4CCB-8ACB-FF1FC17A99B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713003" y="3677825"/>
            <a:ext cx="363903" cy="363903"/>
          </a:xfrm>
          <a:prstGeom prst="rect">
            <a:avLst/>
          </a:prstGeom>
        </p:spPr>
      </p:pic>
      <p:pic>
        <p:nvPicPr>
          <p:cNvPr id="36" name="Graphic 35" descr="Star">
            <a:extLst>
              <a:ext uri="{FF2B5EF4-FFF2-40B4-BE49-F238E27FC236}">
                <a16:creationId xmlns:a16="http://schemas.microsoft.com/office/drawing/2014/main" id="{CBEE708A-869B-4B5D-AA57-20D9359D169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012940" y="3670834"/>
            <a:ext cx="363903" cy="363903"/>
          </a:xfrm>
          <a:prstGeom prst="rect">
            <a:avLst/>
          </a:prstGeom>
        </p:spPr>
      </p:pic>
      <p:pic>
        <p:nvPicPr>
          <p:cNvPr id="37" name="Graphic 36" descr="Star">
            <a:extLst>
              <a:ext uri="{FF2B5EF4-FFF2-40B4-BE49-F238E27FC236}">
                <a16:creationId xmlns:a16="http://schemas.microsoft.com/office/drawing/2014/main" id="{57308D10-60BF-4661-9ED7-7D31BA347A4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296545" y="3663454"/>
            <a:ext cx="363903" cy="363903"/>
          </a:xfrm>
          <a:prstGeom prst="rect">
            <a:avLst/>
          </a:prstGeom>
        </p:spPr>
      </p:pic>
      <p:pic>
        <p:nvPicPr>
          <p:cNvPr id="38" name="Graphic 37" descr="Star">
            <a:extLst>
              <a:ext uri="{FF2B5EF4-FFF2-40B4-BE49-F238E27FC236}">
                <a16:creationId xmlns:a16="http://schemas.microsoft.com/office/drawing/2014/main" id="{F159568B-032B-4779-AB56-F118CCB325E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06575" y="4063701"/>
            <a:ext cx="363903" cy="363903"/>
          </a:xfrm>
          <a:prstGeom prst="rect">
            <a:avLst/>
          </a:prstGeom>
        </p:spPr>
      </p:pic>
      <p:pic>
        <p:nvPicPr>
          <p:cNvPr id="39" name="Graphic 38" descr="Star">
            <a:extLst>
              <a:ext uri="{FF2B5EF4-FFF2-40B4-BE49-F238E27FC236}">
                <a16:creationId xmlns:a16="http://schemas.microsoft.com/office/drawing/2014/main" id="{0129AE90-747D-4AF7-8BC7-0DBE48931D3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406512" y="4067181"/>
            <a:ext cx="363903" cy="363903"/>
          </a:xfrm>
          <a:prstGeom prst="rect">
            <a:avLst/>
          </a:prstGeom>
        </p:spPr>
      </p:pic>
      <p:pic>
        <p:nvPicPr>
          <p:cNvPr id="40" name="Graphic 39" descr="Star">
            <a:extLst>
              <a:ext uri="{FF2B5EF4-FFF2-40B4-BE49-F238E27FC236}">
                <a16:creationId xmlns:a16="http://schemas.microsoft.com/office/drawing/2014/main" id="{4A863864-CFED-4B76-96EE-8D54ABE6318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706012" y="4070691"/>
            <a:ext cx="363903" cy="363903"/>
          </a:xfrm>
          <a:prstGeom prst="rect">
            <a:avLst/>
          </a:prstGeom>
        </p:spPr>
      </p:pic>
      <p:pic>
        <p:nvPicPr>
          <p:cNvPr id="41" name="Graphic 40" descr="Star">
            <a:extLst>
              <a:ext uri="{FF2B5EF4-FFF2-40B4-BE49-F238E27FC236}">
                <a16:creationId xmlns:a16="http://schemas.microsoft.com/office/drawing/2014/main" id="{AE396F1B-48B5-4FDF-A8C1-DE925438602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005948" y="4063701"/>
            <a:ext cx="363903" cy="363903"/>
          </a:xfrm>
          <a:prstGeom prst="rect">
            <a:avLst/>
          </a:prstGeom>
        </p:spPr>
      </p:pic>
      <p:pic>
        <p:nvPicPr>
          <p:cNvPr id="42" name="Graphic 41" descr="Star">
            <a:extLst>
              <a:ext uri="{FF2B5EF4-FFF2-40B4-BE49-F238E27FC236}">
                <a16:creationId xmlns:a16="http://schemas.microsoft.com/office/drawing/2014/main" id="{1A2A7F3D-25D5-468C-A130-9D33D0DB56E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099868" y="4437022"/>
            <a:ext cx="363903" cy="363903"/>
          </a:xfrm>
          <a:prstGeom prst="rect">
            <a:avLst/>
          </a:prstGeom>
        </p:spPr>
      </p:pic>
      <p:pic>
        <p:nvPicPr>
          <p:cNvPr id="43" name="Graphic 42" descr="Star">
            <a:extLst>
              <a:ext uri="{FF2B5EF4-FFF2-40B4-BE49-F238E27FC236}">
                <a16:creationId xmlns:a16="http://schemas.microsoft.com/office/drawing/2014/main" id="{8F2C2584-3873-4554-93C6-F45D73D8F67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99805" y="4440502"/>
            <a:ext cx="363903" cy="363903"/>
          </a:xfrm>
          <a:prstGeom prst="rect">
            <a:avLst/>
          </a:prstGeom>
        </p:spPr>
      </p:pic>
      <p:pic>
        <p:nvPicPr>
          <p:cNvPr id="44" name="Graphic 43" descr="Star">
            <a:extLst>
              <a:ext uri="{FF2B5EF4-FFF2-40B4-BE49-F238E27FC236}">
                <a16:creationId xmlns:a16="http://schemas.microsoft.com/office/drawing/2014/main" id="{4F666524-337D-4A09-BEB3-327C984E4A6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99305" y="4444014"/>
            <a:ext cx="363903" cy="363903"/>
          </a:xfrm>
          <a:prstGeom prst="rect">
            <a:avLst/>
          </a:prstGeom>
        </p:spPr>
      </p:pic>
      <p:pic>
        <p:nvPicPr>
          <p:cNvPr id="45" name="Graphic 44" descr="Star">
            <a:extLst>
              <a:ext uri="{FF2B5EF4-FFF2-40B4-BE49-F238E27FC236}">
                <a16:creationId xmlns:a16="http://schemas.microsoft.com/office/drawing/2014/main" id="{06BB9768-AB19-433E-A054-FFE08A62B8E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18017" y="4789550"/>
            <a:ext cx="363903" cy="363903"/>
          </a:xfrm>
          <a:prstGeom prst="rect">
            <a:avLst/>
          </a:prstGeom>
        </p:spPr>
      </p:pic>
      <p:pic>
        <p:nvPicPr>
          <p:cNvPr id="46" name="Graphic 45" descr="Star">
            <a:extLst>
              <a:ext uri="{FF2B5EF4-FFF2-40B4-BE49-F238E27FC236}">
                <a16:creationId xmlns:a16="http://schemas.microsoft.com/office/drawing/2014/main" id="{B91BE104-0127-49FC-8F5D-2F2B2542B10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417955" y="4793030"/>
            <a:ext cx="363903" cy="363903"/>
          </a:xfrm>
          <a:prstGeom prst="rect">
            <a:avLst/>
          </a:prstGeom>
        </p:spPr>
      </p:pic>
      <p:pic>
        <p:nvPicPr>
          <p:cNvPr id="47" name="Graphic 46" descr="Star">
            <a:extLst>
              <a:ext uri="{FF2B5EF4-FFF2-40B4-BE49-F238E27FC236}">
                <a16:creationId xmlns:a16="http://schemas.microsoft.com/office/drawing/2014/main" id="{B9B4715A-FCAA-4264-A89B-4F8266CAC7F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717455" y="4796541"/>
            <a:ext cx="363903" cy="363903"/>
          </a:xfrm>
          <a:prstGeom prst="rect">
            <a:avLst/>
          </a:prstGeom>
        </p:spPr>
      </p:pic>
      <p:pic>
        <p:nvPicPr>
          <p:cNvPr id="48" name="Graphic 47" descr="Star">
            <a:extLst>
              <a:ext uri="{FF2B5EF4-FFF2-40B4-BE49-F238E27FC236}">
                <a16:creationId xmlns:a16="http://schemas.microsoft.com/office/drawing/2014/main" id="{8B701E36-AD7C-403B-85A2-BAFADA52DFF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57908" y="5203235"/>
            <a:ext cx="363903" cy="363903"/>
          </a:xfrm>
          <a:prstGeom prst="rect">
            <a:avLst/>
          </a:prstGeom>
        </p:spPr>
      </p:pic>
      <p:pic>
        <p:nvPicPr>
          <p:cNvPr id="49" name="Graphic 48" descr="Star">
            <a:extLst>
              <a:ext uri="{FF2B5EF4-FFF2-40B4-BE49-F238E27FC236}">
                <a16:creationId xmlns:a16="http://schemas.microsoft.com/office/drawing/2014/main" id="{623239A2-E763-41C8-90AC-0E88040FD41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457844" y="5206715"/>
            <a:ext cx="363903" cy="363903"/>
          </a:xfrm>
          <a:prstGeom prst="rect">
            <a:avLst/>
          </a:prstGeom>
        </p:spPr>
      </p:pic>
      <p:pic>
        <p:nvPicPr>
          <p:cNvPr id="50" name="Graphic 49" descr="Star">
            <a:extLst>
              <a:ext uri="{FF2B5EF4-FFF2-40B4-BE49-F238E27FC236}">
                <a16:creationId xmlns:a16="http://schemas.microsoft.com/office/drawing/2014/main" id="{EE65E9B8-6573-40B7-9386-DB09CDF8F40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757344" y="5210226"/>
            <a:ext cx="363903" cy="363903"/>
          </a:xfrm>
          <a:prstGeom prst="rect">
            <a:avLst/>
          </a:prstGeom>
        </p:spPr>
      </p:pic>
      <p:pic>
        <p:nvPicPr>
          <p:cNvPr id="51" name="Graphic 50" descr="Star">
            <a:extLst>
              <a:ext uri="{FF2B5EF4-FFF2-40B4-BE49-F238E27FC236}">
                <a16:creationId xmlns:a16="http://schemas.microsoft.com/office/drawing/2014/main" id="{9DF40CCB-EB8B-47D7-8FD1-D0A6E253A9F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200183" y="5616361"/>
            <a:ext cx="363903" cy="363903"/>
          </a:xfrm>
          <a:prstGeom prst="rect">
            <a:avLst/>
          </a:prstGeom>
        </p:spPr>
      </p:pic>
      <p:pic>
        <p:nvPicPr>
          <p:cNvPr id="52" name="Graphic 51" descr="Star">
            <a:extLst>
              <a:ext uri="{FF2B5EF4-FFF2-40B4-BE49-F238E27FC236}">
                <a16:creationId xmlns:a16="http://schemas.microsoft.com/office/drawing/2014/main" id="{25FB83F8-5138-4A1B-910D-61549BA9ECC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500120" y="5619841"/>
            <a:ext cx="363903" cy="363903"/>
          </a:xfrm>
          <a:prstGeom prst="rect">
            <a:avLst/>
          </a:prstGeom>
        </p:spPr>
      </p:pic>
    </p:spTree>
    <p:extLst>
      <p:ext uri="{BB962C8B-B14F-4D97-AF65-F5344CB8AC3E}">
        <p14:creationId xmlns:p14="http://schemas.microsoft.com/office/powerpoint/2010/main" val="8088269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3" name="Group 92"/>
          <p:cNvGrpSpPr/>
          <p:nvPr/>
        </p:nvGrpSpPr>
        <p:grpSpPr>
          <a:xfrm>
            <a:off x="2338379" y="191663"/>
            <a:ext cx="5304174" cy="6474674"/>
            <a:chOff x="2098286" y="191663"/>
            <a:chExt cx="5304174" cy="6474674"/>
          </a:xfrm>
        </p:grpSpPr>
        <p:grpSp>
          <p:nvGrpSpPr>
            <p:cNvPr id="92" name="Group 91"/>
            <p:cNvGrpSpPr/>
            <p:nvPr/>
          </p:nvGrpSpPr>
          <p:grpSpPr>
            <a:xfrm>
              <a:off x="2107814" y="191663"/>
              <a:ext cx="3148364" cy="2599853"/>
              <a:chOff x="2107814" y="191663"/>
              <a:chExt cx="3148364" cy="2599853"/>
            </a:xfrm>
          </p:grpSpPr>
          <p:grpSp>
            <p:nvGrpSpPr>
              <p:cNvPr id="20" name="Group 19"/>
              <p:cNvGrpSpPr/>
              <p:nvPr/>
            </p:nvGrpSpPr>
            <p:grpSpPr>
              <a:xfrm>
                <a:off x="2107814" y="191663"/>
                <a:ext cx="3148364" cy="2599853"/>
                <a:chOff x="2" y="192635"/>
                <a:chExt cx="2969485" cy="2452139"/>
              </a:xfrm>
            </p:grpSpPr>
            <p:sp>
              <p:nvSpPr>
                <p:cNvPr id="5" name="Rectangle 4"/>
                <p:cNvSpPr/>
                <p:nvPr/>
              </p:nvSpPr>
              <p:spPr>
                <a:xfrm>
                  <a:off x="2" y="658623"/>
                  <a:ext cx="2410962" cy="1986151"/>
                </a:xfrm>
                <a:custGeom>
                  <a:avLst/>
                  <a:gdLst>
                    <a:gd name="connsiteX0" fmla="*/ 0 w 1296537"/>
                    <a:gd name="connsiteY0" fmla="*/ 0 h 266889"/>
                    <a:gd name="connsiteX1" fmla="*/ 1296537 w 1296537"/>
                    <a:gd name="connsiteY1" fmla="*/ 0 h 266889"/>
                    <a:gd name="connsiteX2" fmla="*/ 1296537 w 1296537"/>
                    <a:gd name="connsiteY2" fmla="*/ 266889 h 266889"/>
                    <a:gd name="connsiteX3" fmla="*/ 0 w 1296537"/>
                    <a:gd name="connsiteY3" fmla="*/ 266889 h 266889"/>
                    <a:gd name="connsiteX4" fmla="*/ 0 w 1296537"/>
                    <a:gd name="connsiteY4" fmla="*/ 0 h 266889"/>
                    <a:gd name="connsiteX0" fmla="*/ 0 w 1471162"/>
                    <a:gd name="connsiteY0" fmla="*/ 1168400 h 1435289"/>
                    <a:gd name="connsiteX1" fmla="*/ 1471162 w 1471162"/>
                    <a:gd name="connsiteY1" fmla="*/ 0 h 1435289"/>
                    <a:gd name="connsiteX2" fmla="*/ 1296537 w 1471162"/>
                    <a:gd name="connsiteY2" fmla="*/ 1435289 h 1435289"/>
                    <a:gd name="connsiteX3" fmla="*/ 0 w 1471162"/>
                    <a:gd name="connsiteY3" fmla="*/ 1435289 h 1435289"/>
                    <a:gd name="connsiteX4" fmla="*/ 0 w 1471162"/>
                    <a:gd name="connsiteY4" fmla="*/ 1168400 h 1435289"/>
                    <a:gd name="connsiteX0" fmla="*/ 0 w 1493387"/>
                    <a:gd name="connsiteY0" fmla="*/ 1685925 h 1952814"/>
                    <a:gd name="connsiteX1" fmla="*/ 1493387 w 1493387"/>
                    <a:gd name="connsiteY1" fmla="*/ 0 h 1952814"/>
                    <a:gd name="connsiteX2" fmla="*/ 1296537 w 1493387"/>
                    <a:gd name="connsiteY2" fmla="*/ 1952814 h 1952814"/>
                    <a:gd name="connsiteX3" fmla="*/ 0 w 1493387"/>
                    <a:gd name="connsiteY3" fmla="*/ 1952814 h 1952814"/>
                    <a:gd name="connsiteX4" fmla="*/ 0 w 1493387"/>
                    <a:gd name="connsiteY4" fmla="*/ 1685925 h 1952814"/>
                    <a:gd name="connsiteX0" fmla="*/ 0 w 2410962"/>
                    <a:gd name="connsiteY0" fmla="*/ 1685925 h 1952814"/>
                    <a:gd name="connsiteX1" fmla="*/ 1493387 w 2410962"/>
                    <a:gd name="connsiteY1" fmla="*/ 0 h 1952814"/>
                    <a:gd name="connsiteX2" fmla="*/ 2410962 w 2410962"/>
                    <a:gd name="connsiteY2" fmla="*/ 557401 h 1952814"/>
                    <a:gd name="connsiteX3" fmla="*/ 0 w 2410962"/>
                    <a:gd name="connsiteY3" fmla="*/ 1952814 h 1952814"/>
                    <a:gd name="connsiteX4" fmla="*/ 0 w 2410962"/>
                    <a:gd name="connsiteY4" fmla="*/ 1685925 h 1952814"/>
                    <a:gd name="connsiteX0" fmla="*/ 0 w 2410962"/>
                    <a:gd name="connsiteY0" fmla="*/ 1685925 h 1952814"/>
                    <a:gd name="connsiteX1" fmla="*/ 1493387 w 2410962"/>
                    <a:gd name="connsiteY1" fmla="*/ 0 h 1952814"/>
                    <a:gd name="connsiteX2" fmla="*/ 2410962 w 2410962"/>
                    <a:gd name="connsiteY2" fmla="*/ 557401 h 1952814"/>
                    <a:gd name="connsiteX3" fmla="*/ 0 w 2410962"/>
                    <a:gd name="connsiteY3" fmla="*/ 1952814 h 1952814"/>
                    <a:gd name="connsiteX4" fmla="*/ 0 w 2410962"/>
                    <a:gd name="connsiteY4" fmla="*/ 1685925 h 1952814"/>
                    <a:gd name="connsiteX0" fmla="*/ 0 w 2410962"/>
                    <a:gd name="connsiteY0" fmla="*/ 1685925 h 1952814"/>
                    <a:gd name="connsiteX1" fmla="*/ 1493387 w 2410962"/>
                    <a:gd name="connsiteY1" fmla="*/ 0 h 1952814"/>
                    <a:gd name="connsiteX2" fmla="*/ 2410962 w 2410962"/>
                    <a:gd name="connsiteY2" fmla="*/ 557401 h 1952814"/>
                    <a:gd name="connsiteX3" fmla="*/ 0 w 2410962"/>
                    <a:gd name="connsiteY3" fmla="*/ 1952814 h 1952814"/>
                    <a:gd name="connsiteX4" fmla="*/ 0 w 2410962"/>
                    <a:gd name="connsiteY4" fmla="*/ 1685925 h 1952814"/>
                    <a:gd name="connsiteX0" fmla="*/ 0 w 2410962"/>
                    <a:gd name="connsiteY0" fmla="*/ 1685925 h 1952814"/>
                    <a:gd name="connsiteX1" fmla="*/ 1493387 w 2410962"/>
                    <a:gd name="connsiteY1" fmla="*/ 0 h 1952814"/>
                    <a:gd name="connsiteX2" fmla="*/ 2410962 w 2410962"/>
                    <a:gd name="connsiteY2" fmla="*/ 557401 h 1952814"/>
                    <a:gd name="connsiteX3" fmla="*/ 0 w 2410962"/>
                    <a:gd name="connsiteY3" fmla="*/ 1952814 h 1952814"/>
                    <a:gd name="connsiteX4" fmla="*/ 0 w 2410962"/>
                    <a:gd name="connsiteY4" fmla="*/ 1685925 h 1952814"/>
                    <a:gd name="connsiteX0" fmla="*/ 0 w 2410962"/>
                    <a:gd name="connsiteY0" fmla="*/ 1685925 h 1952814"/>
                    <a:gd name="connsiteX1" fmla="*/ 1493387 w 2410962"/>
                    <a:gd name="connsiteY1" fmla="*/ 0 h 1952814"/>
                    <a:gd name="connsiteX2" fmla="*/ 2410962 w 2410962"/>
                    <a:gd name="connsiteY2" fmla="*/ 557401 h 1952814"/>
                    <a:gd name="connsiteX3" fmla="*/ 0 w 2410962"/>
                    <a:gd name="connsiteY3" fmla="*/ 1952814 h 1952814"/>
                    <a:gd name="connsiteX4" fmla="*/ 0 w 2410962"/>
                    <a:gd name="connsiteY4" fmla="*/ 1685925 h 1952814"/>
                    <a:gd name="connsiteX0" fmla="*/ 0 w 2410962"/>
                    <a:gd name="connsiteY0" fmla="*/ 1719262 h 1986151"/>
                    <a:gd name="connsiteX1" fmla="*/ 1498150 w 2410962"/>
                    <a:gd name="connsiteY1" fmla="*/ 0 h 1986151"/>
                    <a:gd name="connsiteX2" fmla="*/ 2410962 w 2410962"/>
                    <a:gd name="connsiteY2" fmla="*/ 590738 h 1986151"/>
                    <a:gd name="connsiteX3" fmla="*/ 0 w 2410962"/>
                    <a:gd name="connsiteY3" fmla="*/ 1986151 h 1986151"/>
                    <a:gd name="connsiteX4" fmla="*/ 0 w 2410962"/>
                    <a:gd name="connsiteY4" fmla="*/ 1719262 h 1986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0962" h="1986151">
                      <a:moveTo>
                        <a:pt x="0" y="1719262"/>
                      </a:moveTo>
                      <a:cubicBezTo>
                        <a:pt x="802596" y="1281112"/>
                        <a:pt x="1162279" y="638175"/>
                        <a:pt x="1498150" y="0"/>
                      </a:cubicBezTo>
                      <a:lnTo>
                        <a:pt x="2410962" y="590738"/>
                      </a:lnTo>
                      <a:cubicBezTo>
                        <a:pt x="1974020" y="1284476"/>
                        <a:pt x="656016" y="1882963"/>
                        <a:pt x="0" y="1986151"/>
                      </a:cubicBezTo>
                      <a:lnTo>
                        <a:pt x="0" y="1719262"/>
                      </a:lnTo>
                      <a:close/>
                    </a:path>
                  </a:pathLst>
                </a:custGeom>
                <a:gradFill flip="none" rotWithShape="1">
                  <a:gsLst>
                    <a:gs pos="0">
                      <a:srgbClr val="21B5FF"/>
                    </a:gs>
                    <a:gs pos="79000">
                      <a:srgbClr val="006699"/>
                    </a:gs>
                  </a:gsLst>
                  <a:lin ang="192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4" name="Isosceles Triangle 13"/>
                <p:cNvSpPr/>
                <p:nvPr/>
              </p:nvSpPr>
              <p:spPr>
                <a:xfrm rot="2045577">
                  <a:off x="1330453" y="192635"/>
                  <a:ext cx="1639034" cy="887108"/>
                </a:xfrm>
                <a:prstGeom prst="triangle">
                  <a:avLst/>
                </a:prstGeom>
                <a:solidFill>
                  <a:srgbClr val="00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grpSp>
            <p:nvGrpSpPr>
              <p:cNvPr id="28" name="Group 27"/>
              <p:cNvGrpSpPr/>
              <p:nvPr/>
            </p:nvGrpSpPr>
            <p:grpSpPr>
              <a:xfrm>
                <a:off x="3795414" y="652629"/>
                <a:ext cx="765558" cy="709150"/>
                <a:chOff x="2306619" y="2197617"/>
                <a:chExt cx="4657632" cy="4314438"/>
              </a:xfrm>
              <a:solidFill>
                <a:schemeClr val="bg1"/>
              </a:solidFill>
            </p:grpSpPr>
            <p:grpSp>
              <p:nvGrpSpPr>
                <p:cNvPr id="29" name="Group 28"/>
                <p:cNvGrpSpPr/>
                <p:nvPr/>
              </p:nvGrpSpPr>
              <p:grpSpPr>
                <a:xfrm>
                  <a:off x="5378574" y="2197617"/>
                  <a:ext cx="1585677" cy="1853382"/>
                  <a:chOff x="2306619" y="2202379"/>
                  <a:chExt cx="1585677" cy="1853382"/>
                </a:xfrm>
                <a:grpFill/>
              </p:grpSpPr>
              <p:sp>
                <p:nvSpPr>
                  <p:cNvPr id="37" name="Oval 36"/>
                  <p:cNvSpPr/>
                  <p:nvPr/>
                </p:nvSpPr>
                <p:spPr>
                  <a:xfrm>
                    <a:off x="2613594" y="2202379"/>
                    <a:ext cx="971726" cy="971724"/>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38" name="Freeform 37"/>
                  <p:cNvSpPr/>
                  <p:nvPr/>
                </p:nvSpPr>
                <p:spPr>
                  <a:xfrm>
                    <a:off x="2306619" y="3072995"/>
                    <a:ext cx="1585677" cy="982766"/>
                  </a:xfrm>
                  <a:custGeom>
                    <a:avLst/>
                    <a:gdLst>
                      <a:gd name="connsiteX0" fmla="*/ 1278218 w 1585677"/>
                      <a:gd name="connsiteY0" fmla="*/ 0 h 982766"/>
                      <a:gd name="connsiteX1" fmla="*/ 1565317 w 1585677"/>
                      <a:gd name="connsiteY1" fmla="*/ 982766 h 982766"/>
                      <a:gd name="connsiteX2" fmla="*/ 8349 w 1585677"/>
                      <a:gd name="connsiteY2" fmla="*/ 982766 h 982766"/>
                      <a:gd name="connsiteX3" fmla="*/ 255712 w 1585677"/>
                      <a:gd name="connsiteY3" fmla="*/ 89028 h 982766"/>
                      <a:gd name="connsiteX4" fmla="*/ 330046 w 1585677"/>
                      <a:gd name="connsiteY4" fmla="*/ 22718 h 982766"/>
                      <a:gd name="connsiteX5" fmla="*/ 344290 w 1585677"/>
                      <a:gd name="connsiteY5" fmla="*/ 39982 h 982766"/>
                      <a:gd name="connsiteX6" fmla="*/ 664996 w 1585677"/>
                      <a:gd name="connsiteY6" fmla="*/ 212889 h 982766"/>
                      <a:gd name="connsiteX7" fmla="*/ 723824 w 1585677"/>
                      <a:gd name="connsiteY7" fmla="*/ 218819 h 982766"/>
                      <a:gd name="connsiteX8" fmla="*/ 723824 w 1585677"/>
                      <a:gd name="connsiteY8" fmla="*/ 600870 h 982766"/>
                      <a:gd name="connsiteX9" fmla="*/ 618575 w 1585677"/>
                      <a:gd name="connsiteY9" fmla="*/ 709315 h 982766"/>
                      <a:gd name="connsiteX10" fmla="*/ 795446 w 1585677"/>
                      <a:gd name="connsiteY10" fmla="*/ 880970 h 982766"/>
                      <a:gd name="connsiteX11" fmla="*/ 967102 w 1585677"/>
                      <a:gd name="connsiteY11" fmla="*/ 704101 h 982766"/>
                      <a:gd name="connsiteX12" fmla="*/ 861702 w 1585677"/>
                      <a:gd name="connsiteY12" fmla="*/ 601808 h 982766"/>
                      <a:gd name="connsiteX13" fmla="*/ 861852 w 1585677"/>
                      <a:gd name="connsiteY13" fmla="*/ 601808 h 982766"/>
                      <a:gd name="connsiteX14" fmla="*/ 861852 w 1585677"/>
                      <a:gd name="connsiteY14" fmla="*/ 218819 h 982766"/>
                      <a:gd name="connsiteX15" fmla="*/ 920680 w 1585677"/>
                      <a:gd name="connsiteY15" fmla="*/ 212889 h 982766"/>
                      <a:gd name="connsiteX16" fmla="*/ 1241386 w 1585677"/>
                      <a:gd name="connsiteY16" fmla="*/ 39982 h 982766"/>
                      <a:gd name="connsiteX17" fmla="*/ 1268471 w 1585677"/>
                      <a:gd name="connsiteY17" fmla="*/ 7155 h 982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85677" h="982766">
                        <a:moveTo>
                          <a:pt x="1278218" y="0"/>
                        </a:moveTo>
                        <a:cubicBezTo>
                          <a:pt x="1592925" y="305503"/>
                          <a:pt x="1615009" y="677261"/>
                          <a:pt x="1565317" y="982766"/>
                        </a:cubicBezTo>
                        <a:lnTo>
                          <a:pt x="8349" y="982766"/>
                        </a:lnTo>
                        <a:cubicBezTo>
                          <a:pt x="-23860" y="662309"/>
                          <a:pt x="32705" y="324943"/>
                          <a:pt x="255712" y="89028"/>
                        </a:cubicBezTo>
                        <a:lnTo>
                          <a:pt x="330046" y="22718"/>
                        </a:lnTo>
                        <a:lnTo>
                          <a:pt x="344290" y="39982"/>
                        </a:lnTo>
                        <a:cubicBezTo>
                          <a:pt x="430385" y="126077"/>
                          <a:pt x="541113" y="187539"/>
                          <a:pt x="664996" y="212889"/>
                        </a:cubicBezTo>
                        <a:lnTo>
                          <a:pt x="723824" y="218819"/>
                        </a:lnTo>
                        <a:lnTo>
                          <a:pt x="723824" y="600870"/>
                        </a:lnTo>
                        <a:lnTo>
                          <a:pt x="618575" y="709315"/>
                        </a:lnTo>
                        <a:lnTo>
                          <a:pt x="795446" y="880970"/>
                        </a:lnTo>
                        <a:lnTo>
                          <a:pt x="967102" y="704101"/>
                        </a:lnTo>
                        <a:lnTo>
                          <a:pt x="861702" y="601808"/>
                        </a:lnTo>
                        <a:lnTo>
                          <a:pt x="861852" y="601808"/>
                        </a:lnTo>
                        <a:lnTo>
                          <a:pt x="861852" y="218819"/>
                        </a:lnTo>
                        <a:lnTo>
                          <a:pt x="920680" y="212889"/>
                        </a:lnTo>
                        <a:cubicBezTo>
                          <a:pt x="1044563" y="187539"/>
                          <a:pt x="1155291" y="126077"/>
                          <a:pt x="1241386" y="39982"/>
                        </a:cubicBezTo>
                        <a:lnTo>
                          <a:pt x="1268471" y="7155"/>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Arial" panose="020B0604020202020204" pitchFamily="34" charset="0"/>
                      <a:cs typeface="Arial" panose="020B0604020202020204" pitchFamily="34" charset="0"/>
                    </a:endParaRPr>
                  </a:p>
                </p:txBody>
              </p:sp>
            </p:grpSp>
            <p:grpSp>
              <p:nvGrpSpPr>
                <p:cNvPr id="30" name="Group 29"/>
                <p:cNvGrpSpPr/>
                <p:nvPr/>
              </p:nvGrpSpPr>
              <p:grpSpPr>
                <a:xfrm>
                  <a:off x="3842597" y="4658673"/>
                  <a:ext cx="1585677" cy="1853382"/>
                  <a:chOff x="2306619" y="2202379"/>
                  <a:chExt cx="1585677" cy="1853382"/>
                </a:xfrm>
                <a:grpFill/>
              </p:grpSpPr>
              <p:sp>
                <p:nvSpPr>
                  <p:cNvPr id="35" name="Oval 34"/>
                  <p:cNvSpPr/>
                  <p:nvPr/>
                </p:nvSpPr>
                <p:spPr>
                  <a:xfrm>
                    <a:off x="2613594" y="2202379"/>
                    <a:ext cx="971726" cy="971724"/>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36" name="Freeform 35"/>
                  <p:cNvSpPr/>
                  <p:nvPr/>
                </p:nvSpPr>
                <p:spPr>
                  <a:xfrm>
                    <a:off x="2306619" y="3072995"/>
                    <a:ext cx="1585677" cy="982766"/>
                  </a:xfrm>
                  <a:custGeom>
                    <a:avLst/>
                    <a:gdLst>
                      <a:gd name="connsiteX0" fmla="*/ 1278218 w 1585677"/>
                      <a:gd name="connsiteY0" fmla="*/ 0 h 982766"/>
                      <a:gd name="connsiteX1" fmla="*/ 1565317 w 1585677"/>
                      <a:gd name="connsiteY1" fmla="*/ 982766 h 982766"/>
                      <a:gd name="connsiteX2" fmla="*/ 8349 w 1585677"/>
                      <a:gd name="connsiteY2" fmla="*/ 982766 h 982766"/>
                      <a:gd name="connsiteX3" fmla="*/ 255712 w 1585677"/>
                      <a:gd name="connsiteY3" fmla="*/ 89028 h 982766"/>
                      <a:gd name="connsiteX4" fmla="*/ 330046 w 1585677"/>
                      <a:gd name="connsiteY4" fmla="*/ 22718 h 982766"/>
                      <a:gd name="connsiteX5" fmla="*/ 344290 w 1585677"/>
                      <a:gd name="connsiteY5" fmla="*/ 39982 h 982766"/>
                      <a:gd name="connsiteX6" fmla="*/ 664996 w 1585677"/>
                      <a:gd name="connsiteY6" fmla="*/ 212889 h 982766"/>
                      <a:gd name="connsiteX7" fmla="*/ 723824 w 1585677"/>
                      <a:gd name="connsiteY7" fmla="*/ 218819 h 982766"/>
                      <a:gd name="connsiteX8" fmla="*/ 723824 w 1585677"/>
                      <a:gd name="connsiteY8" fmla="*/ 600870 h 982766"/>
                      <a:gd name="connsiteX9" fmla="*/ 618575 w 1585677"/>
                      <a:gd name="connsiteY9" fmla="*/ 709315 h 982766"/>
                      <a:gd name="connsiteX10" fmla="*/ 795446 w 1585677"/>
                      <a:gd name="connsiteY10" fmla="*/ 880970 h 982766"/>
                      <a:gd name="connsiteX11" fmla="*/ 967102 w 1585677"/>
                      <a:gd name="connsiteY11" fmla="*/ 704101 h 982766"/>
                      <a:gd name="connsiteX12" fmla="*/ 861702 w 1585677"/>
                      <a:gd name="connsiteY12" fmla="*/ 601808 h 982766"/>
                      <a:gd name="connsiteX13" fmla="*/ 861852 w 1585677"/>
                      <a:gd name="connsiteY13" fmla="*/ 601808 h 982766"/>
                      <a:gd name="connsiteX14" fmla="*/ 861852 w 1585677"/>
                      <a:gd name="connsiteY14" fmla="*/ 218819 h 982766"/>
                      <a:gd name="connsiteX15" fmla="*/ 920680 w 1585677"/>
                      <a:gd name="connsiteY15" fmla="*/ 212889 h 982766"/>
                      <a:gd name="connsiteX16" fmla="*/ 1241386 w 1585677"/>
                      <a:gd name="connsiteY16" fmla="*/ 39982 h 982766"/>
                      <a:gd name="connsiteX17" fmla="*/ 1268471 w 1585677"/>
                      <a:gd name="connsiteY17" fmla="*/ 7155 h 982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85677" h="982766">
                        <a:moveTo>
                          <a:pt x="1278218" y="0"/>
                        </a:moveTo>
                        <a:cubicBezTo>
                          <a:pt x="1592925" y="305503"/>
                          <a:pt x="1615009" y="677261"/>
                          <a:pt x="1565317" y="982766"/>
                        </a:cubicBezTo>
                        <a:lnTo>
                          <a:pt x="8349" y="982766"/>
                        </a:lnTo>
                        <a:cubicBezTo>
                          <a:pt x="-23860" y="662309"/>
                          <a:pt x="32705" y="324943"/>
                          <a:pt x="255712" y="89028"/>
                        </a:cubicBezTo>
                        <a:lnTo>
                          <a:pt x="330046" y="22718"/>
                        </a:lnTo>
                        <a:lnTo>
                          <a:pt x="344290" y="39982"/>
                        </a:lnTo>
                        <a:cubicBezTo>
                          <a:pt x="430385" y="126077"/>
                          <a:pt x="541113" y="187539"/>
                          <a:pt x="664996" y="212889"/>
                        </a:cubicBezTo>
                        <a:lnTo>
                          <a:pt x="723824" y="218819"/>
                        </a:lnTo>
                        <a:lnTo>
                          <a:pt x="723824" y="600870"/>
                        </a:lnTo>
                        <a:lnTo>
                          <a:pt x="618575" y="709315"/>
                        </a:lnTo>
                        <a:lnTo>
                          <a:pt x="795446" y="880970"/>
                        </a:lnTo>
                        <a:lnTo>
                          <a:pt x="967102" y="704101"/>
                        </a:lnTo>
                        <a:lnTo>
                          <a:pt x="861702" y="601808"/>
                        </a:lnTo>
                        <a:lnTo>
                          <a:pt x="861852" y="601808"/>
                        </a:lnTo>
                        <a:lnTo>
                          <a:pt x="861852" y="218819"/>
                        </a:lnTo>
                        <a:lnTo>
                          <a:pt x="920680" y="212889"/>
                        </a:lnTo>
                        <a:cubicBezTo>
                          <a:pt x="1044563" y="187539"/>
                          <a:pt x="1155291" y="126077"/>
                          <a:pt x="1241386" y="39982"/>
                        </a:cubicBezTo>
                        <a:lnTo>
                          <a:pt x="1268471" y="7155"/>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Arial" panose="020B0604020202020204" pitchFamily="34" charset="0"/>
                      <a:cs typeface="Arial" panose="020B0604020202020204" pitchFamily="34" charset="0"/>
                    </a:endParaRPr>
                  </a:p>
                </p:txBody>
              </p:sp>
            </p:grpSp>
            <p:grpSp>
              <p:nvGrpSpPr>
                <p:cNvPr id="31" name="Group 30"/>
                <p:cNvGrpSpPr/>
                <p:nvPr/>
              </p:nvGrpSpPr>
              <p:grpSpPr>
                <a:xfrm>
                  <a:off x="2306619" y="2202379"/>
                  <a:ext cx="1585677" cy="1853382"/>
                  <a:chOff x="2306619" y="2202379"/>
                  <a:chExt cx="1585677" cy="1853382"/>
                </a:xfrm>
                <a:grpFill/>
              </p:grpSpPr>
              <p:sp>
                <p:nvSpPr>
                  <p:cNvPr id="33" name="Oval 32"/>
                  <p:cNvSpPr/>
                  <p:nvPr/>
                </p:nvSpPr>
                <p:spPr>
                  <a:xfrm>
                    <a:off x="2613594" y="2202379"/>
                    <a:ext cx="971726" cy="971724"/>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34" name="Freeform 33"/>
                  <p:cNvSpPr/>
                  <p:nvPr/>
                </p:nvSpPr>
                <p:spPr>
                  <a:xfrm>
                    <a:off x="2306619" y="3072995"/>
                    <a:ext cx="1585677" cy="982766"/>
                  </a:xfrm>
                  <a:custGeom>
                    <a:avLst/>
                    <a:gdLst>
                      <a:gd name="connsiteX0" fmla="*/ 1278218 w 1585677"/>
                      <a:gd name="connsiteY0" fmla="*/ 0 h 982766"/>
                      <a:gd name="connsiteX1" fmla="*/ 1565317 w 1585677"/>
                      <a:gd name="connsiteY1" fmla="*/ 982766 h 982766"/>
                      <a:gd name="connsiteX2" fmla="*/ 8349 w 1585677"/>
                      <a:gd name="connsiteY2" fmla="*/ 982766 h 982766"/>
                      <a:gd name="connsiteX3" fmla="*/ 255712 w 1585677"/>
                      <a:gd name="connsiteY3" fmla="*/ 89028 h 982766"/>
                      <a:gd name="connsiteX4" fmla="*/ 330046 w 1585677"/>
                      <a:gd name="connsiteY4" fmla="*/ 22718 h 982766"/>
                      <a:gd name="connsiteX5" fmla="*/ 344290 w 1585677"/>
                      <a:gd name="connsiteY5" fmla="*/ 39982 h 982766"/>
                      <a:gd name="connsiteX6" fmla="*/ 664996 w 1585677"/>
                      <a:gd name="connsiteY6" fmla="*/ 212889 h 982766"/>
                      <a:gd name="connsiteX7" fmla="*/ 723824 w 1585677"/>
                      <a:gd name="connsiteY7" fmla="*/ 218819 h 982766"/>
                      <a:gd name="connsiteX8" fmla="*/ 723824 w 1585677"/>
                      <a:gd name="connsiteY8" fmla="*/ 600870 h 982766"/>
                      <a:gd name="connsiteX9" fmla="*/ 618575 w 1585677"/>
                      <a:gd name="connsiteY9" fmla="*/ 709315 h 982766"/>
                      <a:gd name="connsiteX10" fmla="*/ 795446 w 1585677"/>
                      <a:gd name="connsiteY10" fmla="*/ 880970 h 982766"/>
                      <a:gd name="connsiteX11" fmla="*/ 967102 w 1585677"/>
                      <a:gd name="connsiteY11" fmla="*/ 704101 h 982766"/>
                      <a:gd name="connsiteX12" fmla="*/ 861702 w 1585677"/>
                      <a:gd name="connsiteY12" fmla="*/ 601808 h 982766"/>
                      <a:gd name="connsiteX13" fmla="*/ 861852 w 1585677"/>
                      <a:gd name="connsiteY13" fmla="*/ 601808 h 982766"/>
                      <a:gd name="connsiteX14" fmla="*/ 861852 w 1585677"/>
                      <a:gd name="connsiteY14" fmla="*/ 218819 h 982766"/>
                      <a:gd name="connsiteX15" fmla="*/ 920680 w 1585677"/>
                      <a:gd name="connsiteY15" fmla="*/ 212889 h 982766"/>
                      <a:gd name="connsiteX16" fmla="*/ 1241386 w 1585677"/>
                      <a:gd name="connsiteY16" fmla="*/ 39982 h 982766"/>
                      <a:gd name="connsiteX17" fmla="*/ 1268471 w 1585677"/>
                      <a:gd name="connsiteY17" fmla="*/ 7155 h 982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85677" h="982766">
                        <a:moveTo>
                          <a:pt x="1278218" y="0"/>
                        </a:moveTo>
                        <a:cubicBezTo>
                          <a:pt x="1592925" y="305503"/>
                          <a:pt x="1615009" y="677261"/>
                          <a:pt x="1565317" y="982766"/>
                        </a:cubicBezTo>
                        <a:lnTo>
                          <a:pt x="8349" y="982766"/>
                        </a:lnTo>
                        <a:cubicBezTo>
                          <a:pt x="-23860" y="662309"/>
                          <a:pt x="32705" y="324943"/>
                          <a:pt x="255712" y="89028"/>
                        </a:cubicBezTo>
                        <a:lnTo>
                          <a:pt x="330046" y="22718"/>
                        </a:lnTo>
                        <a:lnTo>
                          <a:pt x="344290" y="39982"/>
                        </a:lnTo>
                        <a:cubicBezTo>
                          <a:pt x="430385" y="126077"/>
                          <a:pt x="541113" y="187539"/>
                          <a:pt x="664996" y="212889"/>
                        </a:cubicBezTo>
                        <a:lnTo>
                          <a:pt x="723824" y="218819"/>
                        </a:lnTo>
                        <a:lnTo>
                          <a:pt x="723824" y="600870"/>
                        </a:lnTo>
                        <a:lnTo>
                          <a:pt x="618575" y="709315"/>
                        </a:lnTo>
                        <a:lnTo>
                          <a:pt x="795446" y="880970"/>
                        </a:lnTo>
                        <a:lnTo>
                          <a:pt x="967102" y="704101"/>
                        </a:lnTo>
                        <a:lnTo>
                          <a:pt x="861702" y="601808"/>
                        </a:lnTo>
                        <a:lnTo>
                          <a:pt x="861852" y="601808"/>
                        </a:lnTo>
                        <a:lnTo>
                          <a:pt x="861852" y="218819"/>
                        </a:lnTo>
                        <a:lnTo>
                          <a:pt x="920680" y="212889"/>
                        </a:lnTo>
                        <a:cubicBezTo>
                          <a:pt x="1044563" y="187539"/>
                          <a:pt x="1155291" y="126077"/>
                          <a:pt x="1241386" y="39982"/>
                        </a:cubicBezTo>
                        <a:lnTo>
                          <a:pt x="1268471" y="7155"/>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Arial" panose="020B0604020202020204" pitchFamily="34" charset="0"/>
                      <a:cs typeface="Arial" panose="020B0604020202020204" pitchFamily="34" charset="0"/>
                    </a:endParaRPr>
                  </a:p>
                </p:txBody>
              </p:sp>
            </p:grpSp>
            <p:sp>
              <p:nvSpPr>
                <p:cNvPr id="32" name="Freeform 31"/>
                <p:cNvSpPr/>
                <p:nvPr/>
              </p:nvSpPr>
              <p:spPr>
                <a:xfrm rot="2508957">
                  <a:off x="4033551" y="3158466"/>
                  <a:ext cx="1166070" cy="1214969"/>
                </a:xfrm>
                <a:custGeom>
                  <a:avLst/>
                  <a:gdLst>
                    <a:gd name="connsiteX0" fmla="*/ 0 w 848450"/>
                    <a:gd name="connsiteY0" fmla="*/ 422909 h 884029"/>
                    <a:gd name="connsiteX1" fmla="*/ 425535 w 848450"/>
                    <a:gd name="connsiteY1" fmla="*/ 422909 h 884029"/>
                    <a:gd name="connsiteX2" fmla="*/ 472733 w 848450"/>
                    <a:gd name="connsiteY2" fmla="*/ 0 h 884029"/>
                    <a:gd name="connsiteX3" fmla="*/ 611571 w 848450"/>
                    <a:gd name="connsiteY3" fmla="*/ 15495 h 884029"/>
                    <a:gd name="connsiteX4" fmla="*/ 560906 w 848450"/>
                    <a:gd name="connsiteY4" fmla="*/ 469465 h 884029"/>
                    <a:gd name="connsiteX5" fmla="*/ 848450 w 848450"/>
                    <a:gd name="connsiteY5" fmla="*/ 790886 h 884029"/>
                    <a:gd name="connsiteX6" fmla="*/ 744333 w 848450"/>
                    <a:gd name="connsiteY6" fmla="*/ 884029 h 884029"/>
                    <a:gd name="connsiteX7" fmla="*/ 456789 w 848450"/>
                    <a:gd name="connsiteY7" fmla="*/ 562609 h 884029"/>
                    <a:gd name="connsiteX8" fmla="*/ 0 w 848450"/>
                    <a:gd name="connsiteY8" fmla="*/ 562609 h 884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8450" h="884029">
                      <a:moveTo>
                        <a:pt x="0" y="422909"/>
                      </a:moveTo>
                      <a:lnTo>
                        <a:pt x="425535" y="422909"/>
                      </a:lnTo>
                      <a:lnTo>
                        <a:pt x="472733" y="0"/>
                      </a:lnTo>
                      <a:lnTo>
                        <a:pt x="611571" y="15495"/>
                      </a:lnTo>
                      <a:lnTo>
                        <a:pt x="560906" y="469465"/>
                      </a:lnTo>
                      <a:lnTo>
                        <a:pt x="848450" y="790886"/>
                      </a:lnTo>
                      <a:lnTo>
                        <a:pt x="744333" y="884029"/>
                      </a:lnTo>
                      <a:lnTo>
                        <a:pt x="456789" y="562609"/>
                      </a:lnTo>
                      <a:lnTo>
                        <a:pt x="0" y="562609"/>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grpSp>
        <p:grpSp>
          <p:nvGrpSpPr>
            <p:cNvPr id="91" name="Group 90"/>
            <p:cNvGrpSpPr/>
            <p:nvPr/>
          </p:nvGrpSpPr>
          <p:grpSpPr>
            <a:xfrm>
              <a:off x="2098286" y="957013"/>
              <a:ext cx="4274099" cy="2189979"/>
              <a:chOff x="2098286" y="957013"/>
              <a:chExt cx="4274099" cy="2189979"/>
            </a:xfrm>
          </p:grpSpPr>
          <p:grpSp>
            <p:nvGrpSpPr>
              <p:cNvPr id="21" name="Group 20"/>
              <p:cNvGrpSpPr/>
              <p:nvPr/>
            </p:nvGrpSpPr>
            <p:grpSpPr>
              <a:xfrm>
                <a:off x="2098286" y="957013"/>
                <a:ext cx="4274099" cy="2189979"/>
                <a:chOff x="-8985" y="914501"/>
                <a:chExt cx="4031260" cy="2065553"/>
              </a:xfrm>
            </p:grpSpPr>
            <p:sp>
              <p:nvSpPr>
                <p:cNvPr id="10" name="Rectangle 4"/>
                <p:cNvSpPr/>
                <p:nvPr/>
              </p:nvSpPr>
              <p:spPr>
                <a:xfrm>
                  <a:off x="-8985" y="1382523"/>
                  <a:ext cx="3433407" cy="1597531"/>
                </a:xfrm>
                <a:custGeom>
                  <a:avLst/>
                  <a:gdLst>
                    <a:gd name="connsiteX0" fmla="*/ 0 w 1296537"/>
                    <a:gd name="connsiteY0" fmla="*/ 0 h 266889"/>
                    <a:gd name="connsiteX1" fmla="*/ 1296537 w 1296537"/>
                    <a:gd name="connsiteY1" fmla="*/ 0 h 266889"/>
                    <a:gd name="connsiteX2" fmla="*/ 1296537 w 1296537"/>
                    <a:gd name="connsiteY2" fmla="*/ 266889 h 266889"/>
                    <a:gd name="connsiteX3" fmla="*/ 0 w 1296537"/>
                    <a:gd name="connsiteY3" fmla="*/ 266889 h 266889"/>
                    <a:gd name="connsiteX4" fmla="*/ 0 w 1296537"/>
                    <a:gd name="connsiteY4" fmla="*/ 0 h 266889"/>
                    <a:gd name="connsiteX0" fmla="*/ 0 w 1471162"/>
                    <a:gd name="connsiteY0" fmla="*/ 1168400 h 1435289"/>
                    <a:gd name="connsiteX1" fmla="*/ 1471162 w 1471162"/>
                    <a:gd name="connsiteY1" fmla="*/ 0 h 1435289"/>
                    <a:gd name="connsiteX2" fmla="*/ 1296537 w 1471162"/>
                    <a:gd name="connsiteY2" fmla="*/ 1435289 h 1435289"/>
                    <a:gd name="connsiteX3" fmla="*/ 0 w 1471162"/>
                    <a:gd name="connsiteY3" fmla="*/ 1435289 h 1435289"/>
                    <a:gd name="connsiteX4" fmla="*/ 0 w 1471162"/>
                    <a:gd name="connsiteY4" fmla="*/ 1168400 h 1435289"/>
                    <a:gd name="connsiteX0" fmla="*/ 0 w 1493387"/>
                    <a:gd name="connsiteY0" fmla="*/ 1685925 h 1952814"/>
                    <a:gd name="connsiteX1" fmla="*/ 1493387 w 1493387"/>
                    <a:gd name="connsiteY1" fmla="*/ 0 h 1952814"/>
                    <a:gd name="connsiteX2" fmla="*/ 1296537 w 1493387"/>
                    <a:gd name="connsiteY2" fmla="*/ 1952814 h 1952814"/>
                    <a:gd name="connsiteX3" fmla="*/ 0 w 1493387"/>
                    <a:gd name="connsiteY3" fmla="*/ 1952814 h 1952814"/>
                    <a:gd name="connsiteX4" fmla="*/ 0 w 1493387"/>
                    <a:gd name="connsiteY4" fmla="*/ 1685925 h 1952814"/>
                    <a:gd name="connsiteX0" fmla="*/ 0 w 2410962"/>
                    <a:gd name="connsiteY0" fmla="*/ 1685925 h 1952814"/>
                    <a:gd name="connsiteX1" fmla="*/ 1493387 w 2410962"/>
                    <a:gd name="connsiteY1" fmla="*/ 0 h 1952814"/>
                    <a:gd name="connsiteX2" fmla="*/ 2410962 w 2410962"/>
                    <a:gd name="connsiteY2" fmla="*/ 557401 h 1952814"/>
                    <a:gd name="connsiteX3" fmla="*/ 0 w 2410962"/>
                    <a:gd name="connsiteY3" fmla="*/ 1952814 h 1952814"/>
                    <a:gd name="connsiteX4" fmla="*/ 0 w 2410962"/>
                    <a:gd name="connsiteY4" fmla="*/ 1685925 h 1952814"/>
                    <a:gd name="connsiteX0" fmla="*/ 0 w 2410962"/>
                    <a:gd name="connsiteY0" fmla="*/ 1685925 h 1952814"/>
                    <a:gd name="connsiteX1" fmla="*/ 1493387 w 2410962"/>
                    <a:gd name="connsiteY1" fmla="*/ 0 h 1952814"/>
                    <a:gd name="connsiteX2" fmla="*/ 2410962 w 2410962"/>
                    <a:gd name="connsiteY2" fmla="*/ 557401 h 1952814"/>
                    <a:gd name="connsiteX3" fmla="*/ 0 w 2410962"/>
                    <a:gd name="connsiteY3" fmla="*/ 1952814 h 1952814"/>
                    <a:gd name="connsiteX4" fmla="*/ 0 w 2410962"/>
                    <a:gd name="connsiteY4" fmla="*/ 1685925 h 1952814"/>
                    <a:gd name="connsiteX0" fmla="*/ 0 w 2410962"/>
                    <a:gd name="connsiteY0" fmla="*/ 1685925 h 1952814"/>
                    <a:gd name="connsiteX1" fmla="*/ 1493387 w 2410962"/>
                    <a:gd name="connsiteY1" fmla="*/ 0 h 1952814"/>
                    <a:gd name="connsiteX2" fmla="*/ 2410962 w 2410962"/>
                    <a:gd name="connsiteY2" fmla="*/ 557401 h 1952814"/>
                    <a:gd name="connsiteX3" fmla="*/ 0 w 2410962"/>
                    <a:gd name="connsiteY3" fmla="*/ 1952814 h 1952814"/>
                    <a:gd name="connsiteX4" fmla="*/ 0 w 2410962"/>
                    <a:gd name="connsiteY4" fmla="*/ 1685925 h 1952814"/>
                    <a:gd name="connsiteX0" fmla="*/ 0 w 2410962"/>
                    <a:gd name="connsiteY0" fmla="*/ 1685925 h 1952814"/>
                    <a:gd name="connsiteX1" fmla="*/ 1493387 w 2410962"/>
                    <a:gd name="connsiteY1" fmla="*/ 0 h 1952814"/>
                    <a:gd name="connsiteX2" fmla="*/ 2410962 w 2410962"/>
                    <a:gd name="connsiteY2" fmla="*/ 557401 h 1952814"/>
                    <a:gd name="connsiteX3" fmla="*/ 0 w 2410962"/>
                    <a:gd name="connsiteY3" fmla="*/ 1952814 h 1952814"/>
                    <a:gd name="connsiteX4" fmla="*/ 0 w 2410962"/>
                    <a:gd name="connsiteY4" fmla="*/ 1685925 h 1952814"/>
                    <a:gd name="connsiteX0" fmla="*/ 0 w 2410962"/>
                    <a:gd name="connsiteY0" fmla="*/ 1685925 h 1952814"/>
                    <a:gd name="connsiteX1" fmla="*/ 1493387 w 2410962"/>
                    <a:gd name="connsiteY1" fmla="*/ 0 h 1952814"/>
                    <a:gd name="connsiteX2" fmla="*/ 2410962 w 2410962"/>
                    <a:gd name="connsiteY2" fmla="*/ 557401 h 1952814"/>
                    <a:gd name="connsiteX3" fmla="*/ 0 w 2410962"/>
                    <a:gd name="connsiteY3" fmla="*/ 1952814 h 1952814"/>
                    <a:gd name="connsiteX4" fmla="*/ 0 w 2410962"/>
                    <a:gd name="connsiteY4" fmla="*/ 1685925 h 1952814"/>
                    <a:gd name="connsiteX0" fmla="*/ 0 w 2410962"/>
                    <a:gd name="connsiteY0" fmla="*/ 1719262 h 1986151"/>
                    <a:gd name="connsiteX1" fmla="*/ 1498150 w 2410962"/>
                    <a:gd name="connsiteY1" fmla="*/ 0 h 1986151"/>
                    <a:gd name="connsiteX2" fmla="*/ 2410962 w 2410962"/>
                    <a:gd name="connsiteY2" fmla="*/ 590738 h 1986151"/>
                    <a:gd name="connsiteX3" fmla="*/ 0 w 2410962"/>
                    <a:gd name="connsiteY3" fmla="*/ 1986151 h 1986151"/>
                    <a:gd name="connsiteX4" fmla="*/ 0 w 2410962"/>
                    <a:gd name="connsiteY4" fmla="*/ 1719262 h 1986151"/>
                    <a:gd name="connsiteX0" fmla="*/ 0 w 3378702"/>
                    <a:gd name="connsiteY0" fmla="*/ 1719262 h 1986151"/>
                    <a:gd name="connsiteX1" fmla="*/ 1498150 w 3378702"/>
                    <a:gd name="connsiteY1" fmla="*/ 0 h 1986151"/>
                    <a:gd name="connsiteX2" fmla="*/ 3378702 w 3378702"/>
                    <a:gd name="connsiteY2" fmla="*/ 1337498 h 1986151"/>
                    <a:gd name="connsiteX3" fmla="*/ 0 w 3378702"/>
                    <a:gd name="connsiteY3" fmla="*/ 1986151 h 1986151"/>
                    <a:gd name="connsiteX4" fmla="*/ 0 w 3378702"/>
                    <a:gd name="connsiteY4" fmla="*/ 1719262 h 1986151"/>
                    <a:gd name="connsiteX0" fmla="*/ 7620 w 3386322"/>
                    <a:gd name="connsiteY0" fmla="*/ 1719262 h 1948051"/>
                    <a:gd name="connsiteX1" fmla="*/ 1505770 w 3386322"/>
                    <a:gd name="connsiteY1" fmla="*/ 0 h 1948051"/>
                    <a:gd name="connsiteX2" fmla="*/ 3386322 w 3386322"/>
                    <a:gd name="connsiteY2" fmla="*/ 1337498 h 1948051"/>
                    <a:gd name="connsiteX3" fmla="*/ 0 w 3386322"/>
                    <a:gd name="connsiteY3" fmla="*/ 1948051 h 1948051"/>
                    <a:gd name="connsiteX4" fmla="*/ 7620 w 3386322"/>
                    <a:gd name="connsiteY4" fmla="*/ 1719262 h 1948051"/>
                    <a:gd name="connsiteX0" fmla="*/ 7620 w 3386322"/>
                    <a:gd name="connsiteY0" fmla="*/ 1719262 h 1948051"/>
                    <a:gd name="connsiteX1" fmla="*/ 1505770 w 3386322"/>
                    <a:gd name="connsiteY1" fmla="*/ 0 h 1948051"/>
                    <a:gd name="connsiteX2" fmla="*/ 3386322 w 3386322"/>
                    <a:gd name="connsiteY2" fmla="*/ 1337498 h 1948051"/>
                    <a:gd name="connsiteX3" fmla="*/ 0 w 3386322"/>
                    <a:gd name="connsiteY3" fmla="*/ 1948051 h 1948051"/>
                    <a:gd name="connsiteX4" fmla="*/ 7620 w 3386322"/>
                    <a:gd name="connsiteY4" fmla="*/ 1719262 h 1948051"/>
                    <a:gd name="connsiteX0" fmla="*/ 7620 w 3386322"/>
                    <a:gd name="connsiteY0" fmla="*/ 1353502 h 1582291"/>
                    <a:gd name="connsiteX1" fmla="*/ 3014530 w 3386322"/>
                    <a:gd name="connsiteY1" fmla="*/ 0 h 1582291"/>
                    <a:gd name="connsiteX2" fmla="*/ 3386322 w 3386322"/>
                    <a:gd name="connsiteY2" fmla="*/ 971738 h 1582291"/>
                    <a:gd name="connsiteX3" fmla="*/ 0 w 3386322"/>
                    <a:gd name="connsiteY3" fmla="*/ 1582291 h 1582291"/>
                    <a:gd name="connsiteX4" fmla="*/ 7620 w 3386322"/>
                    <a:gd name="connsiteY4" fmla="*/ 1353502 h 1582291"/>
                    <a:gd name="connsiteX0" fmla="*/ 7620 w 3386322"/>
                    <a:gd name="connsiteY0" fmla="*/ 1323022 h 1551811"/>
                    <a:gd name="connsiteX1" fmla="*/ 3045010 w 3386322"/>
                    <a:gd name="connsiteY1" fmla="*/ 0 h 1551811"/>
                    <a:gd name="connsiteX2" fmla="*/ 3386322 w 3386322"/>
                    <a:gd name="connsiteY2" fmla="*/ 941258 h 1551811"/>
                    <a:gd name="connsiteX3" fmla="*/ 0 w 3386322"/>
                    <a:gd name="connsiteY3" fmla="*/ 1551811 h 1551811"/>
                    <a:gd name="connsiteX4" fmla="*/ 7620 w 3386322"/>
                    <a:gd name="connsiteY4" fmla="*/ 1323022 h 1551811"/>
                    <a:gd name="connsiteX0" fmla="*/ 7620 w 3386322"/>
                    <a:gd name="connsiteY0" fmla="*/ 1323022 h 1551811"/>
                    <a:gd name="connsiteX1" fmla="*/ 3045010 w 3386322"/>
                    <a:gd name="connsiteY1" fmla="*/ 0 h 1551811"/>
                    <a:gd name="connsiteX2" fmla="*/ 3386322 w 3386322"/>
                    <a:gd name="connsiteY2" fmla="*/ 941258 h 1551811"/>
                    <a:gd name="connsiteX3" fmla="*/ 0 w 3386322"/>
                    <a:gd name="connsiteY3" fmla="*/ 1551811 h 1551811"/>
                    <a:gd name="connsiteX4" fmla="*/ 7620 w 3386322"/>
                    <a:gd name="connsiteY4" fmla="*/ 1323022 h 1551811"/>
                    <a:gd name="connsiteX0" fmla="*/ 7620 w 3386322"/>
                    <a:gd name="connsiteY0" fmla="*/ 1323022 h 1551811"/>
                    <a:gd name="connsiteX1" fmla="*/ 3045010 w 3386322"/>
                    <a:gd name="connsiteY1" fmla="*/ 0 h 1551811"/>
                    <a:gd name="connsiteX2" fmla="*/ 3386322 w 3386322"/>
                    <a:gd name="connsiteY2" fmla="*/ 941258 h 1551811"/>
                    <a:gd name="connsiteX3" fmla="*/ 0 w 3386322"/>
                    <a:gd name="connsiteY3" fmla="*/ 1551811 h 1551811"/>
                    <a:gd name="connsiteX4" fmla="*/ 7620 w 3386322"/>
                    <a:gd name="connsiteY4" fmla="*/ 1323022 h 1551811"/>
                    <a:gd name="connsiteX0" fmla="*/ 7620 w 3386322"/>
                    <a:gd name="connsiteY0" fmla="*/ 1368742 h 1597531"/>
                    <a:gd name="connsiteX1" fmla="*/ 3083110 w 3386322"/>
                    <a:gd name="connsiteY1" fmla="*/ 0 h 1597531"/>
                    <a:gd name="connsiteX2" fmla="*/ 3386322 w 3386322"/>
                    <a:gd name="connsiteY2" fmla="*/ 986978 h 1597531"/>
                    <a:gd name="connsiteX3" fmla="*/ 0 w 3386322"/>
                    <a:gd name="connsiteY3" fmla="*/ 1597531 h 1597531"/>
                    <a:gd name="connsiteX4" fmla="*/ 7620 w 3386322"/>
                    <a:gd name="connsiteY4" fmla="*/ 1368742 h 1597531"/>
                    <a:gd name="connsiteX0" fmla="*/ 7620 w 3432042"/>
                    <a:gd name="connsiteY0" fmla="*/ 1368742 h 1597531"/>
                    <a:gd name="connsiteX1" fmla="*/ 3083110 w 3432042"/>
                    <a:gd name="connsiteY1" fmla="*/ 0 h 1597531"/>
                    <a:gd name="connsiteX2" fmla="*/ 3432042 w 3432042"/>
                    <a:gd name="connsiteY2" fmla="*/ 1002218 h 1597531"/>
                    <a:gd name="connsiteX3" fmla="*/ 0 w 3432042"/>
                    <a:gd name="connsiteY3" fmla="*/ 1597531 h 1597531"/>
                    <a:gd name="connsiteX4" fmla="*/ 7620 w 3432042"/>
                    <a:gd name="connsiteY4" fmla="*/ 1368742 h 1597531"/>
                    <a:gd name="connsiteX0" fmla="*/ 7620 w 3432042"/>
                    <a:gd name="connsiteY0" fmla="*/ 1368742 h 1597531"/>
                    <a:gd name="connsiteX1" fmla="*/ 3083110 w 3432042"/>
                    <a:gd name="connsiteY1" fmla="*/ 0 h 1597531"/>
                    <a:gd name="connsiteX2" fmla="*/ 3432042 w 3432042"/>
                    <a:gd name="connsiteY2" fmla="*/ 1002218 h 1597531"/>
                    <a:gd name="connsiteX3" fmla="*/ 0 w 3432042"/>
                    <a:gd name="connsiteY3" fmla="*/ 1597531 h 1597531"/>
                    <a:gd name="connsiteX4" fmla="*/ 7620 w 3432042"/>
                    <a:gd name="connsiteY4" fmla="*/ 1368742 h 1597531"/>
                    <a:gd name="connsiteX0" fmla="*/ 7620 w 3432042"/>
                    <a:gd name="connsiteY0" fmla="*/ 1368742 h 1597531"/>
                    <a:gd name="connsiteX1" fmla="*/ 3083110 w 3432042"/>
                    <a:gd name="connsiteY1" fmla="*/ 0 h 1597531"/>
                    <a:gd name="connsiteX2" fmla="*/ 3432042 w 3432042"/>
                    <a:gd name="connsiteY2" fmla="*/ 1002218 h 1597531"/>
                    <a:gd name="connsiteX3" fmla="*/ 0 w 3432042"/>
                    <a:gd name="connsiteY3" fmla="*/ 1597531 h 1597531"/>
                    <a:gd name="connsiteX4" fmla="*/ 7620 w 3432042"/>
                    <a:gd name="connsiteY4" fmla="*/ 1368742 h 1597531"/>
                    <a:gd name="connsiteX0" fmla="*/ 882 w 3432042"/>
                    <a:gd name="connsiteY0" fmla="*/ 1368742 h 1597531"/>
                    <a:gd name="connsiteX1" fmla="*/ 3083110 w 3432042"/>
                    <a:gd name="connsiteY1" fmla="*/ 0 h 1597531"/>
                    <a:gd name="connsiteX2" fmla="*/ 3432042 w 3432042"/>
                    <a:gd name="connsiteY2" fmla="*/ 1002218 h 1597531"/>
                    <a:gd name="connsiteX3" fmla="*/ 0 w 3432042"/>
                    <a:gd name="connsiteY3" fmla="*/ 1597531 h 1597531"/>
                    <a:gd name="connsiteX4" fmla="*/ 882 w 3432042"/>
                    <a:gd name="connsiteY4" fmla="*/ 1368742 h 1597531"/>
                    <a:gd name="connsiteX0" fmla="*/ 0 w 3435653"/>
                    <a:gd name="connsiteY0" fmla="*/ 1368742 h 1597531"/>
                    <a:gd name="connsiteX1" fmla="*/ 3086721 w 3435653"/>
                    <a:gd name="connsiteY1" fmla="*/ 0 h 1597531"/>
                    <a:gd name="connsiteX2" fmla="*/ 3435653 w 3435653"/>
                    <a:gd name="connsiteY2" fmla="*/ 1002218 h 1597531"/>
                    <a:gd name="connsiteX3" fmla="*/ 3611 w 3435653"/>
                    <a:gd name="connsiteY3" fmla="*/ 1597531 h 1597531"/>
                    <a:gd name="connsiteX4" fmla="*/ 0 w 3435653"/>
                    <a:gd name="connsiteY4" fmla="*/ 1368742 h 1597531"/>
                    <a:gd name="connsiteX0" fmla="*/ 0 w 3433407"/>
                    <a:gd name="connsiteY0" fmla="*/ 1368742 h 1597531"/>
                    <a:gd name="connsiteX1" fmla="*/ 3084475 w 3433407"/>
                    <a:gd name="connsiteY1" fmla="*/ 0 h 1597531"/>
                    <a:gd name="connsiteX2" fmla="*/ 3433407 w 3433407"/>
                    <a:gd name="connsiteY2" fmla="*/ 1002218 h 1597531"/>
                    <a:gd name="connsiteX3" fmla="*/ 1365 w 3433407"/>
                    <a:gd name="connsiteY3" fmla="*/ 1597531 h 1597531"/>
                    <a:gd name="connsiteX4" fmla="*/ 0 w 3433407"/>
                    <a:gd name="connsiteY4" fmla="*/ 1368742 h 15975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3407" h="1597531">
                      <a:moveTo>
                        <a:pt x="0" y="1368742"/>
                      </a:moveTo>
                      <a:cubicBezTo>
                        <a:pt x="802596" y="1265872"/>
                        <a:pt x="2466664" y="676275"/>
                        <a:pt x="3084475" y="0"/>
                      </a:cubicBezTo>
                      <a:lnTo>
                        <a:pt x="3433407" y="1002218"/>
                      </a:lnTo>
                      <a:cubicBezTo>
                        <a:pt x="3110765" y="1215896"/>
                        <a:pt x="657381" y="1494343"/>
                        <a:pt x="1365" y="1597531"/>
                      </a:cubicBezTo>
                      <a:cubicBezTo>
                        <a:pt x="161" y="1521268"/>
                        <a:pt x="1204" y="1445005"/>
                        <a:pt x="0" y="1368742"/>
                      </a:cubicBezTo>
                      <a:close/>
                    </a:path>
                  </a:pathLst>
                </a:custGeom>
                <a:gradFill>
                  <a:gsLst>
                    <a:gs pos="0">
                      <a:srgbClr val="FFC165"/>
                    </a:gs>
                    <a:gs pos="79000">
                      <a:srgbClr val="FF9900"/>
                    </a:gs>
                  </a:gsLst>
                  <a:lin ang="19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5" name="Isosceles Triangle 14"/>
                <p:cNvSpPr/>
                <p:nvPr/>
              </p:nvSpPr>
              <p:spPr>
                <a:xfrm rot="4114566">
                  <a:off x="2759204" y="1290464"/>
                  <a:ext cx="1639034" cy="887108"/>
                </a:xfrm>
                <a:prstGeom prst="triangl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grpSp>
            <p:nvGrpSpPr>
              <p:cNvPr id="56" name="Group 55"/>
              <p:cNvGrpSpPr/>
              <p:nvPr/>
            </p:nvGrpSpPr>
            <p:grpSpPr>
              <a:xfrm>
                <a:off x="5109701" y="1667401"/>
                <a:ext cx="883392" cy="667193"/>
                <a:chOff x="1737218" y="1061086"/>
                <a:chExt cx="5825813" cy="4483516"/>
              </a:xfrm>
              <a:solidFill>
                <a:schemeClr val="bg1"/>
              </a:solidFill>
            </p:grpSpPr>
            <p:sp>
              <p:nvSpPr>
                <p:cNvPr id="57" name="Oval 56"/>
                <p:cNvSpPr/>
                <p:nvPr/>
              </p:nvSpPr>
              <p:spPr>
                <a:xfrm>
                  <a:off x="2389435" y="2038350"/>
                  <a:ext cx="673100" cy="6731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58" name="Freeform 57"/>
                <p:cNvSpPr/>
                <p:nvPr/>
              </p:nvSpPr>
              <p:spPr>
                <a:xfrm>
                  <a:off x="1737218" y="1061086"/>
                  <a:ext cx="2953841" cy="4198279"/>
                </a:xfrm>
                <a:custGeom>
                  <a:avLst/>
                  <a:gdLst>
                    <a:gd name="connsiteX0" fmla="*/ 2337101 w 2953844"/>
                    <a:gd name="connsiteY0" fmla="*/ 948 h 4198280"/>
                    <a:gd name="connsiteX1" fmla="*/ 2475215 w 2953844"/>
                    <a:gd name="connsiteY1" fmla="*/ 203357 h 4198280"/>
                    <a:gd name="connsiteX2" fmla="*/ 2567961 w 2953844"/>
                    <a:gd name="connsiteY2" fmla="*/ 372674 h 4198280"/>
                    <a:gd name="connsiteX3" fmla="*/ 2901457 w 2953844"/>
                    <a:gd name="connsiteY3" fmla="*/ 339086 h 4198280"/>
                    <a:gd name="connsiteX4" fmla="*/ 2941939 w 2953844"/>
                    <a:gd name="connsiteY4" fmla="*/ 734373 h 4198280"/>
                    <a:gd name="connsiteX5" fmla="*/ 2810969 w 2953844"/>
                    <a:gd name="connsiteY5" fmla="*/ 748660 h 4198280"/>
                    <a:gd name="connsiteX6" fmla="*/ 2582370 w 2953844"/>
                    <a:gd name="connsiteY6" fmla="*/ 939160 h 4198280"/>
                    <a:gd name="connsiteX7" fmla="*/ 2803827 w 2953844"/>
                    <a:gd name="connsiteY7" fmla="*/ 1139186 h 4198280"/>
                    <a:gd name="connsiteX8" fmla="*/ 2953844 w 2953844"/>
                    <a:gd name="connsiteY8" fmla="*/ 1174903 h 4198280"/>
                    <a:gd name="connsiteX9" fmla="*/ 2930033 w 2953844"/>
                    <a:gd name="connsiteY9" fmla="*/ 1484467 h 4198280"/>
                    <a:gd name="connsiteX10" fmla="*/ 2813230 w 2953844"/>
                    <a:gd name="connsiteY10" fmla="*/ 1508280 h 4198280"/>
                    <a:gd name="connsiteX11" fmla="*/ 2551412 w 2953844"/>
                    <a:gd name="connsiteY11" fmla="*/ 1493991 h 4198280"/>
                    <a:gd name="connsiteX12" fmla="*/ 2503787 w 2953844"/>
                    <a:gd name="connsiteY12" fmla="*/ 1686873 h 4198280"/>
                    <a:gd name="connsiteX13" fmla="*/ 2318051 w 2953844"/>
                    <a:gd name="connsiteY13" fmla="*/ 1865467 h 4198280"/>
                    <a:gd name="connsiteX14" fmla="*/ 2141717 w 2953844"/>
                    <a:gd name="connsiteY14" fmla="*/ 1682111 h 4198280"/>
                    <a:gd name="connsiteX15" fmla="*/ 1863233 w 2953844"/>
                    <a:gd name="connsiteY15" fmla="*/ 1496372 h 4198280"/>
                    <a:gd name="connsiteX16" fmla="*/ 1859330 w 2953844"/>
                    <a:gd name="connsiteY16" fmla="*/ 1495395 h 4198280"/>
                    <a:gd name="connsiteX17" fmla="*/ 1360621 w 2953844"/>
                    <a:gd name="connsiteY17" fmla="*/ 1993597 h 4198280"/>
                    <a:gd name="connsiteX18" fmla="*/ 1356112 w 2953844"/>
                    <a:gd name="connsiteY18" fmla="*/ 2560483 h 4198280"/>
                    <a:gd name="connsiteX19" fmla="*/ 1696121 w 2953844"/>
                    <a:gd name="connsiteY19" fmla="*/ 3780878 h 4198280"/>
                    <a:gd name="connsiteX20" fmla="*/ 1558151 w 2953844"/>
                    <a:gd name="connsiteY20" fmla="*/ 4027498 h 4198280"/>
                    <a:gd name="connsiteX21" fmla="*/ 1311531 w 2953844"/>
                    <a:gd name="connsiteY21" fmla="*/ 3889528 h 4198280"/>
                    <a:gd name="connsiteX22" fmla="*/ 1039087 w 2953844"/>
                    <a:gd name="connsiteY22" fmla="*/ 2925150 h 4198280"/>
                    <a:gd name="connsiteX23" fmla="*/ 695545 w 2953844"/>
                    <a:gd name="connsiteY23" fmla="*/ 4056468 h 4198280"/>
                    <a:gd name="connsiteX24" fmla="*/ 446284 w 2953844"/>
                    <a:gd name="connsiteY24" fmla="*/ 4189606 h 4198280"/>
                    <a:gd name="connsiteX25" fmla="*/ 313145 w 2953844"/>
                    <a:gd name="connsiteY25" fmla="*/ 3940346 h 4198280"/>
                    <a:gd name="connsiteX26" fmla="*/ 664476 w 2953844"/>
                    <a:gd name="connsiteY26" fmla="*/ 2745665 h 4198280"/>
                    <a:gd name="connsiteX27" fmla="*/ 664030 w 2953844"/>
                    <a:gd name="connsiteY27" fmla="*/ 2093890 h 4198280"/>
                    <a:gd name="connsiteX28" fmla="*/ 248547 w 2953844"/>
                    <a:gd name="connsiteY28" fmla="*/ 2509464 h 4198280"/>
                    <a:gd name="connsiteX29" fmla="*/ 42653 w 2953844"/>
                    <a:gd name="connsiteY29" fmla="*/ 2509487 h 4198280"/>
                    <a:gd name="connsiteX30" fmla="*/ 42631 w 2953844"/>
                    <a:gd name="connsiteY30" fmla="*/ 2303593 h 4198280"/>
                    <a:gd name="connsiteX31" fmla="*/ 535187 w 2953844"/>
                    <a:gd name="connsiteY31" fmla="*/ 1810928 h 4198280"/>
                    <a:gd name="connsiteX32" fmla="*/ 614849 w 2953844"/>
                    <a:gd name="connsiteY32" fmla="*/ 1756880 h 4198280"/>
                    <a:gd name="connsiteX33" fmla="*/ 1338466 w 2953844"/>
                    <a:gd name="connsiteY33" fmla="*/ 1604635 h 4198280"/>
                    <a:gd name="connsiteX34" fmla="*/ 1681761 w 2953844"/>
                    <a:gd name="connsiteY34" fmla="*/ 1261264 h 4198280"/>
                    <a:gd name="connsiteX35" fmla="*/ 1676305 w 2953844"/>
                    <a:gd name="connsiteY35" fmla="*/ 1236221 h 4198280"/>
                    <a:gd name="connsiteX36" fmla="*/ 1789413 w 2953844"/>
                    <a:gd name="connsiteY36" fmla="*/ 1072509 h 4198280"/>
                    <a:gd name="connsiteX37" fmla="*/ 2056114 w 2953844"/>
                    <a:gd name="connsiteY37" fmla="*/ 948685 h 4198280"/>
                    <a:gd name="connsiteX38" fmla="*/ 1798939 w 2953844"/>
                    <a:gd name="connsiteY38" fmla="*/ 753423 h 4198280"/>
                    <a:gd name="connsiteX39" fmla="*/ 1684638 w 2953844"/>
                    <a:gd name="connsiteY39" fmla="*/ 708179 h 4198280"/>
                    <a:gd name="connsiteX40" fmla="*/ 1710833 w 2953844"/>
                    <a:gd name="connsiteY40" fmla="*/ 384329 h 4198280"/>
                    <a:gd name="connsiteX41" fmla="*/ 1775005 w 2953844"/>
                    <a:gd name="connsiteY41" fmla="*/ 341717 h 4198280"/>
                    <a:gd name="connsiteX42" fmla="*/ 2168032 w 2953844"/>
                    <a:gd name="connsiteY42" fmla="*/ 205736 h 4198280"/>
                    <a:gd name="connsiteX43" fmla="*/ 2337101 w 2953844"/>
                    <a:gd name="connsiteY43" fmla="*/ 948 h 4198280"/>
                    <a:gd name="connsiteX0" fmla="*/ 2337101 w 2953844"/>
                    <a:gd name="connsiteY0" fmla="*/ 948 h 4198280"/>
                    <a:gd name="connsiteX1" fmla="*/ 2475215 w 2953844"/>
                    <a:gd name="connsiteY1" fmla="*/ 203357 h 4198280"/>
                    <a:gd name="connsiteX2" fmla="*/ 2567961 w 2953844"/>
                    <a:gd name="connsiteY2" fmla="*/ 372674 h 4198280"/>
                    <a:gd name="connsiteX3" fmla="*/ 2901457 w 2953844"/>
                    <a:gd name="connsiteY3" fmla="*/ 339086 h 4198280"/>
                    <a:gd name="connsiteX4" fmla="*/ 2941939 w 2953844"/>
                    <a:gd name="connsiteY4" fmla="*/ 734373 h 4198280"/>
                    <a:gd name="connsiteX5" fmla="*/ 2810969 w 2953844"/>
                    <a:gd name="connsiteY5" fmla="*/ 748660 h 4198280"/>
                    <a:gd name="connsiteX6" fmla="*/ 2589514 w 2953844"/>
                    <a:gd name="connsiteY6" fmla="*/ 932016 h 4198280"/>
                    <a:gd name="connsiteX7" fmla="*/ 2803827 w 2953844"/>
                    <a:gd name="connsiteY7" fmla="*/ 1139186 h 4198280"/>
                    <a:gd name="connsiteX8" fmla="*/ 2953844 w 2953844"/>
                    <a:gd name="connsiteY8" fmla="*/ 1174903 h 4198280"/>
                    <a:gd name="connsiteX9" fmla="*/ 2930033 w 2953844"/>
                    <a:gd name="connsiteY9" fmla="*/ 1484467 h 4198280"/>
                    <a:gd name="connsiteX10" fmla="*/ 2813230 w 2953844"/>
                    <a:gd name="connsiteY10" fmla="*/ 1508280 h 4198280"/>
                    <a:gd name="connsiteX11" fmla="*/ 2551412 w 2953844"/>
                    <a:gd name="connsiteY11" fmla="*/ 1493991 h 4198280"/>
                    <a:gd name="connsiteX12" fmla="*/ 2503787 w 2953844"/>
                    <a:gd name="connsiteY12" fmla="*/ 1686873 h 4198280"/>
                    <a:gd name="connsiteX13" fmla="*/ 2318051 w 2953844"/>
                    <a:gd name="connsiteY13" fmla="*/ 1865467 h 4198280"/>
                    <a:gd name="connsiteX14" fmla="*/ 2141717 w 2953844"/>
                    <a:gd name="connsiteY14" fmla="*/ 1682111 h 4198280"/>
                    <a:gd name="connsiteX15" fmla="*/ 1863233 w 2953844"/>
                    <a:gd name="connsiteY15" fmla="*/ 1496372 h 4198280"/>
                    <a:gd name="connsiteX16" fmla="*/ 1859330 w 2953844"/>
                    <a:gd name="connsiteY16" fmla="*/ 1495395 h 4198280"/>
                    <a:gd name="connsiteX17" fmla="*/ 1360621 w 2953844"/>
                    <a:gd name="connsiteY17" fmla="*/ 1993597 h 4198280"/>
                    <a:gd name="connsiteX18" fmla="*/ 1356112 w 2953844"/>
                    <a:gd name="connsiteY18" fmla="*/ 2560483 h 4198280"/>
                    <a:gd name="connsiteX19" fmla="*/ 1696121 w 2953844"/>
                    <a:gd name="connsiteY19" fmla="*/ 3780878 h 4198280"/>
                    <a:gd name="connsiteX20" fmla="*/ 1558151 w 2953844"/>
                    <a:gd name="connsiteY20" fmla="*/ 4027498 h 4198280"/>
                    <a:gd name="connsiteX21" fmla="*/ 1311531 w 2953844"/>
                    <a:gd name="connsiteY21" fmla="*/ 3889528 h 4198280"/>
                    <a:gd name="connsiteX22" fmla="*/ 1039087 w 2953844"/>
                    <a:gd name="connsiteY22" fmla="*/ 2925150 h 4198280"/>
                    <a:gd name="connsiteX23" fmla="*/ 695545 w 2953844"/>
                    <a:gd name="connsiteY23" fmla="*/ 4056468 h 4198280"/>
                    <a:gd name="connsiteX24" fmla="*/ 446284 w 2953844"/>
                    <a:gd name="connsiteY24" fmla="*/ 4189606 h 4198280"/>
                    <a:gd name="connsiteX25" fmla="*/ 313145 w 2953844"/>
                    <a:gd name="connsiteY25" fmla="*/ 3940346 h 4198280"/>
                    <a:gd name="connsiteX26" fmla="*/ 664476 w 2953844"/>
                    <a:gd name="connsiteY26" fmla="*/ 2745665 h 4198280"/>
                    <a:gd name="connsiteX27" fmla="*/ 664030 w 2953844"/>
                    <a:gd name="connsiteY27" fmla="*/ 2093890 h 4198280"/>
                    <a:gd name="connsiteX28" fmla="*/ 248547 w 2953844"/>
                    <a:gd name="connsiteY28" fmla="*/ 2509464 h 4198280"/>
                    <a:gd name="connsiteX29" fmla="*/ 42653 w 2953844"/>
                    <a:gd name="connsiteY29" fmla="*/ 2509487 h 4198280"/>
                    <a:gd name="connsiteX30" fmla="*/ 42631 w 2953844"/>
                    <a:gd name="connsiteY30" fmla="*/ 2303593 h 4198280"/>
                    <a:gd name="connsiteX31" fmla="*/ 535187 w 2953844"/>
                    <a:gd name="connsiteY31" fmla="*/ 1810928 h 4198280"/>
                    <a:gd name="connsiteX32" fmla="*/ 614849 w 2953844"/>
                    <a:gd name="connsiteY32" fmla="*/ 1756880 h 4198280"/>
                    <a:gd name="connsiteX33" fmla="*/ 1338466 w 2953844"/>
                    <a:gd name="connsiteY33" fmla="*/ 1604635 h 4198280"/>
                    <a:gd name="connsiteX34" fmla="*/ 1681761 w 2953844"/>
                    <a:gd name="connsiteY34" fmla="*/ 1261264 h 4198280"/>
                    <a:gd name="connsiteX35" fmla="*/ 1676305 w 2953844"/>
                    <a:gd name="connsiteY35" fmla="*/ 1236221 h 4198280"/>
                    <a:gd name="connsiteX36" fmla="*/ 1789413 w 2953844"/>
                    <a:gd name="connsiteY36" fmla="*/ 1072509 h 4198280"/>
                    <a:gd name="connsiteX37" fmla="*/ 2056114 w 2953844"/>
                    <a:gd name="connsiteY37" fmla="*/ 948685 h 4198280"/>
                    <a:gd name="connsiteX38" fmla="*/ 1798939 w 2953844"/>
                    <a:gd name="connsiteY38" fmla="*/ 753423 h 4198280"/>
                    <a:gd name="connsiteX39" fmla="*/ 1684638 w 2953844"/>
                    <a:gd name="connsiteY39" fmla="*/ 708179 h 4198280"/>
                    <a:gd name="connsiteX40" fmla="*/ 1710833 w 2953844"/>
                    <a:gd name="connsiteY40" fmla="*/ 384329 h 4198280"/>
                    <a:gd name="connsiteX41" fmla="*/ 1775005 w 2953844"/>
                    <a:gd name="connsiteY41" fmla="*/ 341717 h 4198280"/>
                    <a:gd name="connsiteX42" fmla="*/ 2168032 w 2953844"/>
                    <a:gd name="connsiteY42" fmla="*/ 205736 h 4198280"/>
                    <a:gd name="connsiteX43" fmla="*/ 2337101 w 2953844"/>
                    <a:gd name="connsiteY43" fmla="*/ 948 h 4198280"/>
                    <a:gd name="connsiteX0" fmla="*/ 2337101 w 2953844"/>
                    <a:gd name="connsiteY0" fmla="*/ 948 h 4198280"/>
                    <a:gd name="connsiteX1" fmla="*/ 2475215 w 2953844"/>
                    <a:gd name="connsiteY1" fmla="*/ 203357 h 4198280"/>
                    <a:gd name="connsiteX2" fmla="*/ 2567961 w 2953844"/>
                    <a:gd name="connsiteY2" fmla="*/ 372674 h 4198280"/>
                    <a:gd name="connsiteX3" fmla="*/ 2901457 w 2953844"/>
                    <a:gd name="connsiteY3" fmla="*/ 339086 h 4198280"/>
                    <a:gd name="connsiteX4" fmla="*/ 2941939 w 2953844"/>
                    <a:gd name="connsiteY4" fmla="*/ 734373 h 4198280"/>
                    <a:gd name="connsiteX5" fmla="*/ 2810969 w 2953844"/>
                    <a:gd name="connsiteY5" fmla="*/ 748660 h 4198280"/>
                    <a:gd name="connsiteX6" fmla="*/ 2589514 w 2953844"/>
                    <a:gd name="connsiteY6" fmla="*/ 932016 h 4198280"/>
                    <a:gd name="connsiteX7" fmla="*/ 2803827 w 2953844"/>
                    <a:gd name="connsiteY7" fmla="*/ 1139186 h 4198280"/>
                    <a:gd name="connsiteX8" fmla="*/ 2953844 w 2953844"/>
                    <a:gd name="connsiteY8" fmla="*/ 1174903 h 4198280"/>
                    <a:gd name="connsiteX9" fmla="*/ 2930033 w 2953844"/>
                    <a:gd name="connsiteY9" fmla="*/ 1484467 h 4198280"/>
                    <a:gd name="connsiteX10" fmla="*/ 2813230 w 2953844"/>
                    <a:gd name="connsiteY10" fmla="*/ 1508280 h 4198280"/>
                    <a:gd name="connsiteX11" fmla="*/ 2551412 w 2953844"/>
                    <a:gd name="connsiteY11" fmla="*/ 1493991 h 4198280"/>
                    <a:gd name="connsiteX12" fmla="*/ 2503787 w 2953844"/>
                    <a:gd name="connsiteY12" fmla="*/ 1686873 h 4198280"/>
                    <a:gd name="connsiteX13" fmla="*/ 2318051 w 2953844"/>
                    <a:gd name="connsiteY13" fmla="*/ 1865467 h 4198280"/>
                    <a:gd name="connsiteX14" fmla="*/ 2141717 w 2953844"/>
                    <a:gd name="connsiteY14" fmla="*/ 1682111 h 4198280"/>
                    <a:gd name="connsiteX15" fmla="*/ 1863233 w 2953844"/>
                    <a:gd name="connsiteY15" fmla="*/ 1496372 h 4198280"/>
                    <a:gd name="connsiteX16" fmla="*/ 1859330 w 2953844"/>
                    <a:gd name="connsiteY16" fmla="*/ 1495395 h 4198280"/>
                    <a:gd name="connsiteX17" fmla="*/ 1360621 w 2953844"/>
                    <a:gd name="connsiteY17" fmla="*/ 1993597 h 4198280"/>
                    <a:gd name="connsiteX18" fmla="*/ 1356112 w 2953844"/>
                    <a:gd name="connsiteY18" fmla="*/ 2560483 h 4198280"/>
                    <a:gd name="connsiteX19" fmla="*/ 1696121 w 2953844"/>
                    <a:gd name="connsiteY19" fmla="*/ 3780878 h 4198280"/>
                    <a:gd name="connsiteX20" fmla="*/ 1558151 w 2953844"/>
                    <a:gd name="connsiteY20" fmla="*/ 4027498 h 4198280"/>
                    <a:gd name="connsiteX21" fmla="*/ 1311531 w 2953844"/>
                    <a:gd name="connsiteY21" fmla="*/ 3889528 h 4198280"/>
                    <a:gd name="connsiteX22" fmla="*/ 1039087 w 2953844"/>
                    <a:gd name="connsiteY22" fmla="*/ 2925150 h 4198280"/>
                    <a:gd name="connsiteX23" fmla="*/ 695545 w 2953844"/>
                    <a:gd name="connsiteY23" fmla="*/ 4056468 h 4198280"/>
                    <a:gd name="connsiteX24" fmla="*/ 446284 w 2953844"/>
                    <a:gd name="connsiteY24" fmla="*/ 4189606 h 4198280"/>
                    <a:gd name="connsiteX25" fmla="*/ 313145 w 2953844"/>
                    <a:gd name="connsiteY25" fmla="*/ 3940346 h 4198280"/>
                    <a:gd name="connsiteX26" fmla="*/ 664476 w 2953844"/>
                    <a:gd name="connsiteY26" fmla="*/ 2745665 h 4198280"/>
                    <a:gd name="connsiteX27" fmla="*/ 664030 w 2953844"/>
                    <a:gd name="connsiteY27" fmla="*/ 2093890 h 4198280"/>
                    <a:gd name="connsiteX28" fmla="*/ 248547 w 2953844"/>
                    <a:gd name="connsiteY28" fmla="*/ 2509464 h 4198280"/>
                    <a:gd name="connsiteX29" fmla="*/ 42653 w 2953844"/>
                    <a:gd name="connsiteY29" fmla="*/ 2509487 h 4198280"/>
                    <a:gd name="connsiteX30" fmla="*/ 42631 w 2953844"/>
                    <a:gd name="connsiteY30" fmla="*/ 2303593 h 4198280"/>
                    <a:gd name="connsiteX31" fmla="*/ 535187 w 2953844"/>
                    <a:gd name="connsiteY31" fmla="*/ 1810928 h 4198280"/>
                    <a:gd name="connsiteX32" fmla="*/ 614849 w 2953844"/>
                    <a:gd name="connsiteY32" fmla="*/ 1756880 h 4198280"/>
                    <a:gd name="connsiteX33" fmla="*/ 1338466 w 2953844"/>
                    <a:gd name="connsiteY33" fmla="*/ 1604635 h 4198280"/>
                    <a:gd name="connsiteX34" fmla="*/ 1681761 w 2953844"/>
                    <a:gd name="connsiteY34" fmla="*/ 1261264 h 4198280"/>
                    <a:gd name="connsiteX35" fmla="*/ 1676305 w 2953844"/>
                    <a:gd name="connsiteY35" fmla="*/ 1236221 h 4198280"/>
                    <a:gd name="connsiteX36" fmla="*/ 1789413 w 2953844"/>
                    <a:gd name="connsiteY36" fmla="*/ 1072509 h 4198280"/>
                    <a:gd name="connsiteX37" fmla="*/ 2056114 w 2953844"/>
                    <a:gd name="connsiteY37" fmla="*/ 948685 h 4198280"/>
                    <a:gd name="connsiteX38" fmla="*/ 1798939 w 2953844"/>
                    <a:gd name="connsiteY38" fmla="*/ 753423 h 4198280"/>
                    <a:gd name="connsiteX39" fmla="*/ 1684638 w 2953844"/>
                    <a:gd name="connsiteY39" fmla="*/ 708179 h 4198280"/>
                    <a:gd name="connsiteX40" fmla="*/ 1710833 w 2953844"/>
                    <a:gd name="connsiteY40" fmla="*/ 384329 h 4198280"/>
                    <a:gd name="connsiteX41" fmla="*/ 1775005 w 2953844"/>
                    <a:gd name="connsiteY41" fmla="*/ 341717 h 4198280"/>
                    <a:gd name="connsiteX42" fmla="*/ 2168032 w 2953844"/>
                    <a:gd name="connsiteY42" fmla="*/ 205736 h 4198280"/>
                    <a:gd name="connsiteX43" fmla="*/ 2337101 w 2953844"/>
                    <a:gd name="connsiteY43" fmla="*/ 948 h 4198280"/>
                    <a:gd name="connsiteX0" fmla="*/ 2337101 w 2953844"/>
                    <a:gd name="connsiteY0" fmla="*/ 948 h 4198280"/>
                    <a:gd name="connsiteX1" fmla="*/ 2475215 w 2953844"/>
                    <a:gd name="connsiteY1" fmla="*/ 203357 h 4198280"/>
                    <a:gd name="connsiteX2" fmla="*/ 2567961 w 2953844"/>
                    <a:gd name="connsiteY2" fmla="*/ 372674 h 4198280"/>
                    <a:gd name="connsiteX3" fmla="*/ 2901457 w 2953844"/>
                    <a:gd name="connsiteY3" fmla="*/ 339086 h 4198280"/>
                    <a:gd name="connsiteX4" fmla="*/ 2941939 w 2953844"/>
                    <a:gd name="connsiteY4" fmla="*/ 734373 h 4198280"/>
                    <a:gd name="connsiteX5" fmla="*/ 2810969 w 2953844"/>
                    <a:gd name="connsiteY5" fmla="*/ 748660 h 4198280"/>
                    <a:gd name="connsiteX6" fmla="*/ 2589514 w 2953844"/>
                    <a:gd name="connsiteY6" fmla="*/ 932016 h 4198280"/>
                    <a:gd name="connsiteX7" fmla="*/ 2803827 w 2953844"/>
                    <a:gd name="connsiteY7" fmla="*/ 1139186 h 4198280"/>
                    <a:gd name="connsiteX8" fmla="*/ 2953844 w 2953844"/>
                    <a:gd name="connsiteY8" fmla="*/ 1174903 h 4198280"/>
                    <a:gd name="connsiteX9" fmla="*/ 2930033 w 2953844"/>
                    <a:gd name="connsiteY9" fmla="*/ 1484467 h 4198280"/>
                    <a:gd name="connsiteX10" fmla="*/ 2813230 w 2953844"/>
                    <a:gd name="connsiteY10" fmla="*/ 1508280 h 4198280"/>
                    <a:gd name="connsiteX11" fmla="*/ 2551412 w 2953844"/>
                    <a:gd name="connsiteY11" fmla="*/ 1493991 h 4198280"/>
                    <a:gd name="connsiteX12" fmla="*/ 2503787 w 2953844"/>
                    <a:gd name="connsiteY12" fmla="*/ 1686873 h 4198280"/>
                    <a:gd name="connsiteX13" fmla="*/ 2318051 w 2953844"/>
                    <a:gd name="connsiteY13" fmla="*/ 1865467 h 4198280"/>
                    <a:gd name="connsiteX14" fmla="*/ 2141717 w 2953844"/>
                    <a:gd name="connsiteY14" fmla="*/ 1682111 h 4198280"/>
                    <a:gd name="connsiteX15" fmla="*/ 1863233 w 2953844"/>
                    <a:gd name="connsiteY15" fmla="*/ 1496372 h 4198280"/>
                    <a:gd name="connsiteX16" fmla="*/ 1859330 w 2953844"/>
                    <a:gd name="connsiteY16" fmla="*/ 1495395 h 4198280"/>
                    <a:gd name="connsiteX17" fmla="*/ 1360621 w 2953844"/>
                    <a:gd name="connsiteY17" fmla="*/ 1993597 h 4198280"/>
                    <a:gd name="connsiteX18" fmla="*/ 1356112 w 2953844"/>
                    <a:gd name="connsiteY18" fmla="*/ 2560483 h 4198280"/>
                    <a:gd name="connsiteX19" fmla="*/ 1696121 w 2953844"/>
                    <a:gd name="connsiteY19" fmla="*/ 3780878 h 4198280"/>
                    <a:gd name="connsiteX20" fmla="*/ 1558151 w 2953844"/>
                    <a:gd name="connsiteY20" fmla="*/ 4027498 h 4198280"/>
                    <a:gd name="connsiteX21" fmla="*/ 1311531 w 2953844"/>
                    <a:gd name="connsiteY21" fmla="*/ 3889528 h 4198280"/>
                    <a:gd name="connsiteX22" fmla="*/ 1039087 w 2953844"/>
                    <a:gd name="connsiteY22" fmla="*/ 2925150 h 4198280"/>
                    <a:gd name="connsiteX23" fmla="*/ 695545 w 2953844"/>
                    <a:gd name="connsiteY23" fmla="*/ 4056468 h 4198280"/>
                    <a:gd name="connsiteX24" fmla="*/ 446284 w 2953844"/>
                    <a:gd name="connsiteY24" fmla="*/ 4189606 h 4198280"/>
                    <a:gd name="connsiteX25" fmla="*/ 313145 w 2953844"/>
                    <a:gd name="connsiteY25" fmla="*/ 3940346 h 4198280"/>
                    <a:gd name="connsiteX26" fmla="*/ 664476 w 2953844"/>
                    <a:gd name="connsiteY26" fmla="*/ 2745665 h 4198280"/>
                    <a:gd name="connsiteX27" fmla="*/ 664030 w 2953844"/>
                    <a:gd name="connsiteY27" fmla="*/ 2093890 h 4198280"/>
                    <a:gd name="connsiteX28" fmla="*/ 248547 w 2953844"/>
                    <a:gd name="connsiteY28" fmla="*/ 2509464 h 4198280"/>
                    <a:gd name="connsiteX29" fmla="*/ 42653 w 2953844"/>
                    <a:gd name="connsiteY29" fmla="*/ 2509487 h 4198280"/>
                    <a:gd name="connsiteX30" fmla="*/ 42631 w 2953844"/>
                    <a:gd name="connsiteY30" fmla="*/ 2303593 h 4198280"/>
                    <a:gd name="connsiteX31" fmla="*/ 535187 w 2953844"/>
                    <a:gd name="connsiteY31" fmla="*/ 1810928 h 4198280"/>
                    <a:gd name="connsiteX32" fmla="*/ 614849 w 2953844"/>
                    <a:gd name="connsiteY32" fmla="*/ 1756880 h 4198280"/>
                    <a:gd name="connsiteX33" fmla="*/ 1338466 w 2953844"/>
                    <a:gd name="connsiteY33" fmla="*/ 1604635 h 4198280"/>
                    <a:gd name="connsiteX34" fmla="*/ 1681761 w 2953844"/>
                    <a:gd name="connsiteY34" fmla="*/ 1261264 h 4198280"/>
                    <a:gd name="connsiteX35" fmla="*/ 1676305 w 2953844"/>
                    <a:gd name="connsiteY35" fmla="*/ 1236221 h 4198280"/>
                    <a:gd name="connsiteX36" fmla="*/ 1789413 w 2953844"/>
                    <a:gd name="connsiteY36" fmla="*/ 1072509 h 4198280"/>
                    <a:gd name="connsiteX37" fmla="*/ 2056114 w 2953844"/>
                    <a:gd name="connsiteY37" fmla="*/ 948685 h 4198280"/>
                    <a:gd name="connsiteX38" fmla="*/ 1798939 w 2953844"/>
                    <a:gd name="connsiteY38" fmla="*/ 753423 h 4198280"/>
                    <a:gd name="connsiteX39" fmla="*/ 1684638 w 2953844"/>
                    <a:gd name="connsiteY39" fmla="*/ 708179 h 4198280"/>
                    <a:gd name="connsiteX40" fmla="*/ 1710833 w 2953844"/>
                    <a:gd name="connsiteY40" fmla="*/ 384329 h 4198280"/>
                    <a:gd name="connsiteX41" fmla="*/ 1775005 w 2953844"/>
                    <a:gd name="connsiteY41" fmla="*/ 341717 h 4198280"/>
                    <a:gd name="connsiteX42" fmla="*/ 2168032 w 2953844"/>
                    <a:gd name="connsiteY42" fmla="*/ 205736 h 4198280"/>
                    <a:gd name="connsiteX43" fmla="*/ 2337101 w 2953844"/>
                    <a:gd name="connsiteY43" fmla="*/ 948 h 4198280"/>
                    <a:gd name="connsiteX0" fmla="*/ 2337101 w 2953844"/>
                    <a:gd name="connsiteY0" fmla="*/ 948 h 4198280"/>
                    <a:gd name="connsiteX1" fmla="*/ 2475215 w 2953844"/>
                    <a:gd name="connsiteY1" fmla="*/ 203357 h 4198280"/>
                    <a:gd name="connsiteX2" fmla="*/ 2567961 w 2953844"/>
                    <a:gd name="connsiteY2" fmla="*/ 372674 h 4198280"/>
                    <a:gd name="connsiteX3" fmla="*/ 2901457 w 2953844"/>
                    <a:gd name="connsiteY3" fmla="*/ 339086 h 4198280"/>
                    <a:gd name="connsiteX4" fmla="*/ 2941939 w 2953844"/>
                    <a:gd name="connsiteY4" fmla="*/ 734373 h 4198280"/>
                    <a:gd name="connsiteX5" fmla="*/ 2810969 w 2953844"/>
                    <a:gd name="connsiteY5" fmla="*/ 748660 h 4198280"/>
                    <a:gd name="connsiteX6" fmla="*/ 2589514 w 2953844"/>
                    <a:gd name="connsiteY6" fmla="*/ 932016 h 4198280"/>
                    <a:gd name="connsiteX7" fmla="*/ 2803827 w 2953844"/>
                    <a:gd name="connsiteY7" fmla="*/ 1139186 h 4198280"/>
                    <a:gd name="connsiteX8" fmla="*/ 2953844 w 2953844"/>
                    <a:gd name="connsiteY8" fmla="*/ 1174903 h 4198280"/>
                    <a:gd name="connsiteX9" fmla="*/ 2930033 w 2953844"/>
                    <a:gd name="connsiteY9" fmla="*/ 1484467 h 4198280"/>
                    <a:gd name="connsiteX10" fmla="*/ 2813230 w 2953844"/>
                    <a:gd name="connsiteY10" fmla="*/ 1508280 h 4198280"/>
                    <a:gd name="connsiteX11" fmla="*/ 2551412 w 2953844"/>
                    <a:gd name="connsiteY11" fmla="*/ 1493991 h 4198280"/>
                    <a:gd name="connsiteX12" fmla="*/ 2503787 w 2953844"/>
                    <a:gd name="connsiteY12" fmla="*/ 1686873 h 4198280"/>
                    <a:gd name="connsiteX13" fmla="*/ 2318051 w 2953844"/>
                    <a:gd name="connsiteY13" fmla="*/ 1865467 h 4198280"/>
                    <a:gd name="connsiteX14" fmla="*/ 2141717 w 2953844"/>
                    <a:gd name="connsiteY14" fmla="*/ 1682111 h 4198280"/>
                    <a:gd name="connsiteX15" fmla="*/ 1863233 w 2953844"/>
                    <a:gd name="connsiteY15" fmla="*/ 1496372 h 4198280"/>
                    <a:gd name="connsiteX16" fmla="*/ 1859330 w 2953844"/>
                    <a:gd name="connsiteY16" fmla="*/ 1495395 h 4198280"/>
                    <a:gd name="connsiteX17" fmla="*/ 1360621 w 2953844"/>
                    <a:gd name="connsiteY17" fmla="*/ 1993597 h 4198280"/>
                    <a:gd name="connsiteX18" fmla="*/ 1356112 w 2953844"/>
                    <a:gd name="connsiteY18" fmla="*/ 2560483 h 4198280"/>
                    <a:gd name="connsiteX19" fmla="*/ 1696121 w 2953844"/>
                    <a:gd name="connsiteY19" fmla="*/ 3780878 h 4198280"/>
                    <a:gd name="connsiteX20" fmla="*/ 1558151 w 2953844"/>
                    <a:gd name="connsiteY20" fmla="*/ 4027498 h 4198280"/>
                    <a:gd name="connsiteX21" fmla="*/ 1311531 w 2953844"/>
                    <a:gd name="connsiteY21" fmla="*/ 3889528 h 4198280"/>
                    <a:gd name="connsiteX22" fmla="*/ 1039087 w 2953844"/>
                    <a:gd name="connsiteY22" fmla="*/ 2925150 h 4198280"/>
                    <a:gd name="connsiteX23" fmla="*/ 695545 w 2953844"/>
                    <a:gd name="connsiteY23" fmla="*/ 4056468 h 4198280"/>
                    <a:gd name="connsiteX24" fmla="*/ 446284 w 2953844"/>
                    <a:gd name="connsiteY24" fmla="*/ 4189606 h 4198280"/>
                    <a:gd name="connsiteX25" fmla="*/ 313145 w 2953844"/>
                    <a:gd name="connsiteY25" fmla="*/ 3940346 h 4198280"/>
                    <a:gd name="connsiteX26" fmla="*/ 664476 w 2953844"/>
                    <a:gd name="connsiteY26" fmla="*/ 2745665 h 4198280"/>
                    <a:gd name="connsiteX27" fmla="*/ 664030 w 2953844"/>
                    <a:gd name="connsiteY27" fmla="*/ 2093890 h 4198280"/>
                    <a:gd name="connsiteX28" fmla="*/ 248547 w 2953844"/>
                    <a:gd name="connsiteY28" fmla="*/ 2509464 h 4198280"/>
                    <a:gd name="connsiteX29" fmla="*/ 42653 w 2953844"/>
                    <a:gd name="connsiteY29" fmla="*/ 2509487 h 4198280"/>
                    <a:gd name="connsiteX30" fmla="*/ 42631 w 2953844"/>
                    <a:gd name="connsiteY30" fmla="*/ 2303593 h 4198280"/>
                    <a:gd name="connsiteX31" fmla="*/ 535187 w 2953844"/>
                    <a:gd name="connsiteY31" fmla="*/ 1810928 h 4198280"/>
                    <a:gd name="connsiteX32" fmla="*/ 614849 w 2953844"/>
                    <a:gd name="connsiteY32" fmla="*/ 1756880 h 4198280"/>
                    <a:gd name="connsiteX33" fmla="*/ 1338466 w 2953844"/>
                    <a:gd name="connsiteY33" fmla="*/ 1604635 h 4198280"/>
                    <a:gd name="connsiteX34" fmla="*/ 1681761 w 2953844"/>
                    <a:gd name="connsiteY34" fmla="*/ 1261264 h 4198280"/>
                    <a:gd name="connsiteX35" fmla="*/ 1676305 w 2953844"/>
                    <a:gd name="connsiteY35" fmla="*/ 1236221 h 4198280"/>
                    <a:gd name="connsiteX36" fmla="*/ 1789413 w 2953844"/>
                    <a:gd name="connsiteY36" fmla="*/ 1072509 h 4198280"/>
                    <a:gd name="connsiteX37" fmla="*/ 2056114 w 2953844"/>
                    <a:gd name="connsiteY37" fmla="*/ 948685 h 4198280"/>
                    <a:gd name="connsiteX38" fmla="*/ 1798939 w 2953844"/>
                    <a:gd name="connsiteY38" fmla="*/ 753423 h 4198280"/>
                    <a:gd name="connsiteX39" fmla="*/ 1684638 w 2953844"/>
                    <a:gd name="connsiteY39" fmla="*/ 708179 h 4198280"/>
                    <a:gd name="connsiteX40" fmla="*/ 1710833 w 2953844"/>
                    <a:gd name="connsiteY40" fmla="*/ 384329 h 4198280"/>
                    <a:gd name="connsiteX41" fmla="*/ 1775005 w 2953844"/>
                    <a:gd name="connsiteY41" fmla="*/ 341717 h 4198280"/>
                    <a:gd name="connsiteX42" fmla="*/ 2168032 w 2953844"/>
                    <a:gd name="connsiteY42" fmla="*/ 205736 h 4198280"/>
                    <a:gd name="connsiteX43" fmla="*/ 2337101 w 2953844"/>
                    <a:gd name="connsiteY43" fmla="*/ 948 h 4198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953844" h="4198280">
                      <a:moveTo>
                        <a:pt x="2337101" y="948"/>
                      </a:moveTo>
                      <a:cubicBezTo>
                        <a:pt x="2485533" y="948"/>
                        <a:pt x="2552625" y="113224"/>
                        <a:pt x="2475215" y="203357"/>
                      </a:cubicBezTo>
                      <a:cubicBezTo>
                        <a:pt x="2401354" y="293134"/>
                        <a:pt x="2432271" y="361479"/>
                        <a:pt x="2567961" y="372674"/>
                      </a:cubicBezTo>
                      <a:lnTo>
                        <a:pt x="2901457" y="339086"/>
                      </a:lnTo>
                      <a:cubicBezTo>
                        <a:pt x="2953051" y="354167"/>
                        <a:pt x="2957019" y="619281"/>
                        <a:pt x="2941939" y="734373"/>
                      </a:cubicBezTo>
                      <a:cubicBezTo>
                        <a:pt x="2936383" y="833591"/>
                        <a:pt x="2866533" y="813749"/>
                        <a:pt x="2810969" y="748660"/>
                      </a:cubicBezTo>
                      <a:cubicBezTo>
                        <a:pt x="2735958" y="662142"/>
                        <a:pt x="2610151" y="766123"/>
                        <a:pt x="2589514" y="932016"/>
                      </a:cubicBezTo>
                      <a:cubicBezTo>
                        <a:pt x="2583164" y="1131247"/>
                        <a:pt x="2727628" y="1212210"/>
                        <a:pt x="2803827" y="1139186"/>
                      </a:cubicBezTo>
                      <a:cubicBezTo>
                        <a:pt x="2896695" y="1047904"/>
                        <a:pt x="2953846" y="1044729"/>
                        <a:pt x="2953844" y="1174903"/>
                      </a:cubicBezTo>
                      <a:lnTo>
                        <a:pt x="2930033" y="1484467"/>
                      </a:lnTo>
                      <a:cubicBezTo>
                        <a:pt x="2922849" y="1528918"/>
                        <a:pt x="2870422" y="1511455"/>
                        <a:pt x="2813230" y="1508280"/>
                      </a:cubicBezTo>
                      <a:lnTo>
                        <a:pt x="2551412" y="1493991"/>
                      </a:lnTo>
                      <a:cubicBezTo>
                        <a:pt x="2433937" y="1499547"/>
                        <a:pt x="2373611" y="1588449"/>
                        <a:pt x="2503787" y="1686873"/>
                      </a:cubicBezTo>
                      <a:cubicBezTo>
                        <a:pt x="2548237" y="1708701"/>
                        <a:pt x="2503809" y="1867848"/>
                        <a:pt x="2318051" y="1865467"/>
                      </a:cubicBezTo>
                      <a:cubicBezTo>
                        <a:pt x="2160869" y="1860705"/>
                        <a:pt x="2088932" y="1753549"/>
                        <a:pt x="2141717" y="1682111"/>
                      </a:cubicBezTo>
                      <a:cubicBezTo>
                        <a:pt x="2301302" y="1505898"/>
                        <a:pt x="2132274" y="1505897"/>
                        <a:pt x="1863233" y="1496372"/>
                      </a:cubicBezTo>
                      <a:lnTo>
                        <a:pt x="1859330" y="1495395"/>
                      </a:lnTo>
                      <a:lnTo>
                        <a:pt x="1360621" y="1993597"/>
                      </a:lnTo>
                      <a:cubicBezTo>
                        <a:pt x="1358324" y="2181765"/>
                        <a:pt x="1358409" y="2372315"/>
                        <a:pt x="1356112" y="2560483"/>
                      </a:cubicBezTo>
                      <a:lnTo>
                        <a:pt x="1696121" y="3780878"/>
                      </a:lnTo>
                      <a:cubicBezTo>
                        <a:pt x="1726123" y="3887080"/>
                        <a:pt x="1664352" y="3997495"/>
                        <a:pt x="1558151" y="4027498"/>
                      </a:cubicBezTo>
                      <a:cubicBezTo>
                        <a:pt x="1451949" y="4057500"/>
                        <a:pt x="1341534" y="3995729"/>
                        <a:pt x="1311531" y="3889528"/>
                      </a:cubicBezTo>
                      <a:lnTo>
                        <a:pt x="1039087" y="2925150"/>
                      </a:lnTo>
                      <a:lnTo>
                        <a:pt x="695545" y="4056468"/>
                      </a:lnTo>
                      <a:cubicBezTo>
                        <a:pt x="663478" y="4162064"/>
                        <a:pt x="551880" y="4221673"/>
                        <a:pt x="446284" y="4189606"/>
                      </a:cubicBezTo>
                      <a:cubicBezTo>
                        <a:pt x="340687" y="4157540"/>
                        <a:pt x="281079" y="4045942"/>
                        <a:pt x="313145" y="3940346"/>
                      </a:cubicBezTo>
                      <a:lnTo>
                        <a:pt x="664476" y="2745665"/>
                      </a:lnTo>
                      <a:cubicBezTo>
                        <a:pt x="662211" y="2526290"/>
                        <a:pt x="666295" y="2313265"/>
                        <a:pt x="664030" y="2093890"/>
                      </a:cubicBezTo>
                      <a:lnTo>
                        <a:pt x="248547" y="2509464"/>
                      </a:lnTo>
                      <a:cubicBezTo>
                        <a:pt x="191697" y="2566327"/>
                        <a:pt x="99516" y="2566337"/>
                        <a:pt x="42653" y="2509487"/>
                      </a:cubicBezTo>
                      <a:cubicBezTo>
                        <a:pt x="-14209" y="2452637"/>
                        <a:pt x="-14219" y="2360455"/>
                        <a:pt x="42631" y="2303593"/>
                      </a:cubicBezTo>
                      <a:lnTo>
                        <a:pt x="535187" y="1810928"/>
                      </a:lnTo>
                      <a:cubicBezTo>
                        <a:pt x="555391" y="1796087"/>
                        <a:pt x="575595" y="1768546"/>
                        <a:pt x="614849" y="1756880"/>
                      </a:cubicBezTo>
                      <a:lnTo>
                        <a:pt x="1338466" y="1604635"/>
                      </a:lnTo>
                      <a:lnTo>
                        <a:pt x="1681761" y="1261264"/>
                      </a:lnTo>
                      <a:lnTo>
                        <a:pt x="1676305" y="1236221"/>
                      </a:lnTo>
                      <a:cubicBezTo>
                        <a:pt x="1663208" y="1120134"/>
                        <a:pt x="1700117" y="1020121"/>
                        <a:pt x="1789413" y="1072509"/>
                      </a:cubicBezTo>
                      <a:cubicBezTo>
                        <a:pt x="1982713" y="1192365"/>
                        <a:pt x="2043017" y="1074891"/>
                        <a:pt x="2056114" y="948685"/>
                      </a:cubicBezTo>
                      <a:cubicBezTo>
                        <a:pt x="2066830" y="760566"/>
                        <a:pt x="1983486" y="683176"/>
                        <a:pt x="1798939" y="753423"/>
                      </a:cubicBezTo>
                      <a:cubicBezTo>
                        <a:pt x="1733851" y="812160"/>
                        <a:pt x="1685432" y="780411"/>
                        <a:pt x="1684638" y="708179"/>
                      </a:cubicBezTo>
                      <a:cubicBezTo>
                        <a:pt x="1683844" y="595466"/>
                        <a:pt x="1690194" y="475611"/>
                        <a:pt x="1710833" y="384329"/>
                      </a:cubicBezTo>
                      <a:cubicBezTo>
                        <a:pt x="1717936" y="345519"/>
                        <a:pt x="1746470" y="342428"/>
                        <a:pt x="1775005" y="341717"/>
                      </a:cubicBezTo>
                      <a:cubicBezTo>
                        <a:pt x="2115563" y="420214"/>
                        <a:pt x="2294199" y="358219"/>
                        <a:pt x="2168032" y="205736"/>
                      </a:cubicBezTo>
                      <a:cubicBezTo>
                        <a:pt x="2088280" y="90999"/>
                        <a:pt x="2138663" y="-10957"/>
                        <a:pt x="2337101" y="948"/>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59" name="Oval 58"/>
                <p:cNvSpPr/>
                <p:nvPr/>
              </p:nvSpPr>
              <p:spPr>
                <a:xfrm flipH="1">
                  <a:off x="6224831" y="2374900"/>
                  <a:ext cx="673100" cy="6731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60" name="Freeform 59"/>
                <p:cNvSpPr/>
                <p:nvPr/>
              </p:nvSpPr>
              <p:spPr>
                <a:xfrm rot="16352852">
                  <a:off x="3870823" y="1852393"/>
                  <a:ext cx="4125994" cy="3258423"/>
                </a:xfrm>
                <a:custGeom>
                  <a:avLst/>
                  <a:gdLst>
                    <a:gd name="connsiteX0" fmla="*/ 4125959 w 4125995"/>
                    <a:gd name="connsiteY0" fmla="*/ 635228 h 3258425"/>
                    <a:gd name="connsiteX1" fmla="*/ 4120765 w 4125995"/>
                    <a:gd name="connsiteY1" fmla="*/ 740352 h 3258425"/>
                    <a:gd name="connsiteX2" fmla="*/ 3984191 w 4125995"/>
                    <a:gd name="connsiteY2" fmla="*/ 735819 h 3258425"/>
                    <a:gd name="connsiteX3" fmla="*/ 3746712 w 4125995"/>
                    <a:gd name="connsiteY3" fmla="*/ 941017 h 3258425"/>
                    <a:gd name="connsiteX4" fmla="*/ 3995762 w 4125995"/>
                    <a:gd name="connsiteY4" fmla="*/ 1118362 h 3258425"/>
                    <a:gd name="connsiteX5" fmla="*/ 4124108 w 4125995"/>
                    <a:gd name="connsiteY5" fmla="*/ 1202715 h 3258425"/>
                    <a:gd name="connsiteX6" fmla="*/ 4116893 w 4125995"/>
                    <a:gd name="connsiteY6" fmla="*/ 1456718 h 3258425"/>
                    <a:gd name="connsiteX7" fmla="*/ 3991845 w 4125995"/>
                    <a:gd name="connsiteY7" fmla="*/ 1509501 h 3258425"/>
                    <a:gd name="connsiteX8" fmla="*/ 3718025 w 4125995"/>
                    <a:gd name="connsiteY8" fmla="*/ 1493363 h 3258425"/>
                    <a:gd name="connsiteX9" fmla="*/ 3670084 w 4125995"/>
                    <a:gd name="connsiteY9" fmla="*/ 1679108 h 3258425"/>
                    <a:gd name="connsiteX10" fmla="*/ 3499468 w 4125995"/>
                    <a:gd name="connsiteY10" fmla="*/ 1876099 h 3258425"/>
                    <a:gd name="connsiteX11" fmla="*/ 3334394 w 4125995"/>
                    <a:gd name="connsiteY11" fmla="*/ 1677940 h 3258425"/>
                    <a:gd name="connsiteX12" fmla="*/ 2929144 w 4125995"/>
                    <a:gd name="connsiteY12" fmla="*/ 1535977 h 3258425"/>
                    <a:gd name="connsiteX13" fmla="*/ 2905372 w 4125995"/>
                    <a:gd name="connsiteY13" fmla="*/ 1522280 h 3258425"/>
                    <a:gd name="connsiteX14" fmla="*/ 2896245 w 4125995"/>
                    <a:gd name="connsiteY14" fmla="*/ 1511686 h 3258425"/>
                    <a:gd name="connsiteX15" fmla="*/ 2554205 w 4125995"/>
                    <a:gd name="connsiteY15" fmla="*/ 1885495 h 3258425"/>
                    <a:gd name="connsiteX16" fmla="*/ 2434274 w 4125995"/>
                    <a:gd name="connsiteY16" fmla="*/ 2615164 h 3258425"/>
                    <a:gd name="connsiteX17" fmla="*/ 2383821 w 4125995"/>
                    <a:gd name="connsiteY17" fmla="*/ 2697149 h 3258425"/>
                    <a:gd name="connsiteX18" fmla="*/ 1913536 w 4125995"/>
                    <a:gd name="connsiteY18" fmla="*/ 3211116 h 3258425"/>
                    <a:gd name="connsiteX19" fmla="*/ 1707844 w 4125995"/>
                    <a:gd name="connsiteY19" fmla="*/ 3220246 h 3258425"/>
                    <a:gd name="connsiteX20" fmla="*/ 1698716 w 4125995"/>
                    <a:gd name="connsiteY20" fmla="*/ 3014555 h 3258425"/>
                    <a:gd name="connsiteX21" fmla="*/ 2095411 w 4125995"/>
                    <a:gd name="connsiteY21" fmla="*/ 2581011 h 3258425"/>
                    <a:gd name="connsiteX22" fmla="*/ 1444261 w 4125995"/>
                    <a:gd name="connsiteY22" fmla="*/ 2609535 h 3258425"/>
                    <a:gd name="connsiteX23" fmla="*/ 266376 w 4125995"/>
                    <a:gd name="connsiteY23" fmla="*/ 3013620 h 3258425"/>
                    <a:gd name="connsiteX24" fmla="*/ 11445 w 4125995"/>
                    <a:gd name="connsiteY24" fmla="*/ 2891692 h 3258425"/>
                    <a:gd name="connsiteX25" fmla="*/ 133372 w 4125995"/>
                    <a:gd name="connsiteY25" fmla="*/ 2636760 h 3258425"/>
                    <a:gd name="connsiteX26" fmla="*/ 1248302 w 4125995"/>
                    <a:gd name="connsiteY26" fmla="*/ 2243272 h 3258425"/>
                    <a:gd name="connsiteX27" fmla="*/ 272768 w 4125995"/>
                    <a:gd name="connsiteY27" fmla="*/ 2013962 h 3258425"/>
                    <a:gd name="connsiteX28" fmla="*/ 123972 w 4125995"/>
                    <a:gd name="connsiteY28" fmla="*/ 1773719 h 3258425"/>
                    <a:gd name="connsiteX29" fmla="*/ 364216 w 4125995"/>
                    <a:gd name="connsiteY29" fmla="*/ 1624923 h 3258425"/>
                    <a:gd name="connsiteX30" fmla="*/ 1598518 w 4125995"/>
                    <a:gd name="connsiteY30" fmla="*/ 1910352 h 3258425"/>
                    <a:gd name="connsiteX31" fmla="*/ 2164643 w 4125995"/>
                    <a:gd name="connsiteY31" fmla="*/ 1880650 h 3258425"/>
                    <a:gd name="connsiteX32" fmla="*/ 2712249 w 4125995"/>
                    <a:gd name="connsiteY32" fmla="*/ 1281436 h 3258425"/>
                    <a:gd name="connsiteX33" fmla="*/ 2813204 w 4125995"/>
                    <a:gd name="connsiteY33" fmla="*/ 1234270 h 3258425"/>
                    <a:gd name="connsiteX34" fmla="*/ 2840017 w 4125995"/>
                    <a:gd name="connsiteY34" fmla="*/ 1238264 h 3258425"/>
                    <a:gd name="connsiteX35" fmla="*/ 2850087 w 4125995"/>
                    <a:gd name="connsiteY35" fmla="*/ 1165019 h 3258425"/>
                    <a:gd name="connsiteX36" fmla="*/ 2961844 w 4125995"/>
                    <a:gd name="connsiteY36" fmla="*/ 1095458 h 3258425"/>
                    <a:gd name="connsiteX37" fmla="*/ 3200845 w 4125995"/>
                    <a:gd name="connsiteY37" fmla="*/ 991935 h 3258425"/>
                    <a:gd name="connsiteX38" fmla="*/ 2952233 w 4125995"/>
                    <a:gd name="connsiteY38" fmla="*/ 774840 h 3258425"/>
                    <a:gd name="connsiteX39" fmla="*/ 2848980 w 4125995"/>
                    <a:gd name="connsiteY39" fmla="*/ 710037 h 3258425"/>
                    <a:gd name="connsiteX40" fmla="*/ 2869731 w 4125995"/>
                    <a:gd name="connsiteY40" fmla="*/ 424565 h 3258425"/>
                    <a:gd name="connsiteX41" fmla="*/ 2933693 w 4125995"/>
                    <a:gd name="connsiteY41" fmla="*/ 377195 h 3258425"/>
                    <a:gd name="connsiteX42" fmla="*/ 3363722 w 4125995"/>
                    <a:gd name="connsiteY42" fmla="*/ 215732 h 3258425"/>
                    <a:gd name="connsiteX43" fmla="*/ 3491821 w 4125995"/>
                    <a:gd name="connsiteY43" fmla="*/ 849 h 3258425"/>
                    <a:gd name="connsiteX44" fmla="*/ 3633529 w 4125995"/>
                    <a:gd name="connsiteY44" fmla="*/ 176878 h 3258425"/>
                    <a:gd name="connsiteX45" fmla="*/ 3706664 w 4125995"/>
                    <a:gd name="connsiteY45" fmla="*/ 387589 h 3258425"/>
                    <a:gd name="connsiteX46" fmla="*/ 4066857 w 4125995"/>
                    <a:gd name="connsiteY46" fmla="*/ 364734 h 3258425"/>
                    <a:gd name="connsiteX47" fmla="*/ 4125959 w 4125995"/>
                    <a:gd name="connsiteY47" fmla="*/ 635228 h 325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125995" h="3258425">
                      <a:moveTo>
                        <a:pt x="4125959" y="635228"/>
                      </a:moveTo>
                      <a:cubicBezTo>
                        <a:pt x="4126275" y="674659"/>
                        <a:pt x="4124535" y="711579"/>
                        <a:pt x="4120765" y="740352"/>
                      </a:cubicBezTo>
                      <a:cubicBezTo>
                        <a:pt x="4115209" y="839570"/>
                        <a:pt x="4039755" y="800908"/>
                        <a:pt x="3984191" y="735819"/>
                      </a:cubicBezTo>
                      <a:cubicBezTo>
                        <a:pt x="3913943" y="651682"/>
                        <a:pt x="3754397" y="751864"/>
                        <a:pt x="3746712" y="941017"/>
                      </a:cubicBezTo>
                      <a:cubicBezTo>
                        <a:pt x="3754268" y="1123005"/>
                        <a:pt x="3936852" y="1204917"/>
                        <a:pt x="3995762" y="1118362"/>
                      </a:cubicBezTo>
                      <a:cubicBezTo>
                        <a:pt x="4088630" y="1027080"/>
                        <a:pt x="4124110" y="1072541"/>
                        <a:pt x="4124108" y="1202715"/>
                      </a:cubicBezTo>
                      <a:lnTo>
                        <a:pt x="4116893" y="1456718"/>
                      </a:lnTo>
                      <a:cubicBezTo>
                        <a:pt x="4111085" y="1532094"/>
                        <a:pt x="4049037" y="1512676"/>
                        <a:pt x="3991845" y="1509501"/>
                      </a:cubicBezTo>
                      <a:lnTo>
                        <a:pt x="3718025" y="1493363"/>
                      </a:lnTo>
                      <a:cubicBezTo>
                        <a:pt x="3624339" y="1497861"/>
                        <a:pt x="3564014" y="1586762"/>
                        <a:pt x="3670084" y="1679108"/>
                      </a:cubicBezTo>
                      <a:cubicBezTo>
                        <a:pt x="3715064" y="1712830"/>
                        <a:pt x="3685226" y="1878480"/>
                        <a:pt x="3499468" y="1876099"/>
                      </a:cubicBezTo>
                      <a:cubicBezTo>
                        <a:pt x="3342286" y="1871337"/>
                        <a:pt x="3281609" y="1749378"/>
                        <a:pt x="3334394" y="1677940"/>
                      </a:cubicBezTo>
                      <a:cubicBezTo>
                        <a:pt x="3500164" y="1479998"/>
                        <a:pt x="3235451" y="1472336"/>
                        <a:pt x="2929144" y="1535977"/>
                      </a:cubicBezTo>
                      <a:cubicBezTo>
                        <a:pt x="2920609" y="1533210"/>
                        <a:pt x="2912687" y="1528551"/>
                        <a:pt x="2905372" y="1522280"/>
                      </a:cubicBezTo>
                      <a:lnTo>
                        <a:pt x="2896245" y="1511686"/>
                      </a:lnTo>
                      <a:lnTo>
                        <a:pt x="2554205" y="1885495"/>
                      </a:lnTo>
                      <a:lnTo>
                        <a:pt x="2434274" y="2615164"/>
                      </a:lnTo>
                      <a:cubicBezTo>
                        <a:pt x="2424365" y="2654897"/>
                        <a:pt x="2397749" y="2676305"/>
                        <a:pt x="2383821" y="2697149"/>
                      </a:cubicBezTo>
                      <a:lnTo>
                        <a:pt x="1913536" y="3211116"/>
                      </a:lnTo>
                      <a:cubicBezTo>
                        <a:pt x="1859257" y="3270438"/>
                        <a:pt x="1767165" y="3274525"/>
                        <a:pt x="1707844" y="3220246"/>
                      </a:cubicBezTo>
                      <a:cubicBezTo>
                        <a:pt x="1648523" y="3165966"/>
                        <a:pt x="1644436" y="3073876"/>
                        <a:pt x="1698716" y="3014555"/>
                      </a:cubicBezTo>
                      <a:lnTo>
                        <a:pt x="2095411" y="2581011"/>
                      </a:lnTo>
                      <a:cubicBezTo>
                        <a:pt x="1876153" y="2588499"/>
                        <a:pt x="1663520" y="2602047"/>
                        <a:pt x="1444261" y="2609535"/>
                      </a:cubicBezTo>
                      <a:lnTo>
                        <a:pt x="266376" y="3013620"/>
                      </a:lnTo>
                      <a:cubicBezTo>
                        <a:pt x="162310" y="3050348"/>
                        <a:pt x="48173" y="2995760"/>
                        <a:pt x="11445" y="2891692"/>
                      </a:cubicBezTo>
                      <a:cubicBezTo>
                        <a:pt x="-25284" y="2787626"/>
                        <a:pt x="29306" y="2673489"/>
                        <a:pt x="133372" y="2636760"/>
                      </a:cubicBezTo>
                      <a:lnTo>
                        <a:pt x="1248302" y="2243272"/>
                      </a:lnTo>
                      <a:lnTo>
                        <a:pt x="272768" y="2013962"/>
                      </a:lnTo>
                      <a:cubicBezTo>
                        <a:pt x="165338" y="1988709"/>
                        <a:pt x="98720" y="1881149"/>
                        <a:pt x="123972" y="1773719"/>
                      </a:cubicBezTo>
                      <a:cubicBezTo>
                        <a:pt x="149225" y="1666289"/>
                        <a:pt x="256785" y="1599671"/>
                        <a:pt x="364216" y="1624923"/>
                      </a:cubicBezTo>
                      <a:lnTo>
                        <a:pt x="1598518" y="1910352"/>
                      </a:lnTo>
                      <a:cubicBezTo>
                        <a:pt x="1786398" y="1899693"/>
                        <a:pt x="1976763" y="1891309"/>
                        <a:pt x="2164643" y="1880650"/>
                      </a:cubicBezTo>
                      <a:lnTo>
                        <a:pt x="2712249" y="1281436"/>
                      </a:lnTo>
                      <a:cubicBezTo>
                        <a:pt x="2739389" y="1251775"/>
                        <a:pt x="2775981" y="1235923"/>
                        <a:pt x="2813204" y="1234270"/>
                      </a:cubicBezTo>
                      <a:lnTo>
                        <a:pt x="2840017" y="1238264"/>
                      </a:lnTo>
                      <a:lnTo>
                        <a:pt x="2850087" y="1165019"/>
                      </a:lnTo>
                      <a:cubicBezTo>
                        <a:pt x="2868278" y="1089155"/>
                        <a:pt x="2906032" y="1045838"/>
                        <a:pt x="2961844" y="1095458"/>
                      </a:cubicBezTo>
                      <a:cubicBezTo>
                        <a:pt x="3106141" y="1238947"/>
                        <a:pt x="3187748" y="1118141"/>
                        <a:pt x="3200845" y="991935"/>
                      </a:cubicBezTo>
                      <a:cubicBezTo>
                        <a:pt x="3211561" y="803816"/>
                        <a:pt x="3100617" y="641844"/>
                        <a:pt x="2952233" y="774840"/>
                      </a:cubicBezTo>
                      <a:cubicBezTo>
                        <a:pt x="2887145" y="833577"/>
                        <a:pt x="2849774" y="782269"/>
                        <a:pt x="2848980" y="710037"/>
                      </a:cubicBezTo>
                      <a:cubicBezTo>
                        <a:pt x="2848186" y="597324"/>
                        <a:pt x="2849092" y="515847"/>
                        <a:pt x="2869731" y="424565"/>
                      </a:cubicBezTo>
                      <a:cubicBezTo>
                        <a:pt x="2876834" y="385755"/>
                        <a:pt x="2905158" y="377906"/>
                        <a:pt x="2933693" y="377195"/>
                      </a:cubicBezTo>
                      <a:cubicBezTo>
                        <a:pt x="3274251" y="455692"/>
                        <a:pt x="3489889" y="368215"/>
                        <a:pt x="3363722" y="215732"/>
                      </a:cubicBezTo>
                      <a:cubicBezTo>
                        <a:pt x="3260286" y="104432"/>
                        <a:pt x="3293383" y="-11056"/>
                        <a:pt x="3491821" y="849"/>
                      </a:cubicBezTo>
                      <a:cubicBezTo>
                        <a:pt x="3640253" y="849"/>
                        <a:pt x="3710939" y="86745"/>
                        <a:pt x="3633529" y="176878"/>
                      </a:cubicBezTo>
                      <a:cubicBezTo>
                        <a:pt x="3556125" y="240594"/>
                        <a:pt x="3570974" y="376394"/>
                        <a:pt x="3706664" y="387589"/>
                      </a:cubicBezTo>
                      <a:lnTo>
                        <a:pt x="4066857" y="364734"/>
                      </a:lnTo>
                      <a:cubicBezTo>
                        <a:pt x="4105553" y="376045"/>
                        <a:pt x="4125010" y="516936"/>
                        <a:pt x="4125959" y="635228"/>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grpSp>
        </p:grpSp>
        <p:grpSp>
          <p:nvGrpSpPr>
            <p:cNvPr id="90" name="Group 89"/>
            <p:cNvGrpSpPr/>
            <p:nvPr/>
          </p:nvGrpSpPr>
          <p:grpSpPr>
            <a:xfrm>
              <a:off x="2098632" y="2418735"/>
              <a:ext cx="5303828" cy="1737767"/>
              <a:chOff x="2098632" y="2418735"/>
              <a:chExt cx="5303828" cy="1737767"/>
            </a:xfrm>
          </p:grpSpPr>
          <p:grpSp>
            <p:nvGrpSpPr>
              <p:cNvPr id="22" name="Group 21"/>
              <p:cNvGrpSpPr/>
              <p:nvPr/>
            </p:nvGrpSpPr>
            <p:grpSpPr>
              <a:xfrm>
                <a:off x="2098632" y="2418735"/>
                <a:ext cx="5303828" cy="1737767"/>
                <a:chOff x="-8659" y="2293173"/>
                <a:chExt cx="5002484" cy="1639034"/>
              </a:xfrm>
            </p:grpSpPr>
            <p:sp>
              <p:nvSpPr>
                <p:cNvPr id="11" name="Rectangle 4"/>
                <p:cNvSpPr/>
                <p:nvPr/>
              </p:nvSpPr>
              <p:spPr>
                <a:xfrm>
                  <a:off x="-8659" y="2570239"/>
                  <a:ext cx="4265596" cy="1112298"/>
                </a:xfrm>
                <a:custGeom>
                  <a:avLst/>
                  <a:gdLst>
                    <a:gd name="connsiteX0" fmla="*/ 0 w 1296537"/>
                    <a:gd name="connsiteY0" fmla="*/ 0 h 266889"/>
                    <a:gd name="connsiteX1" fmla="*/ 1296537 w 1296537"/>
                    <a:gd name="connsiteY1" fmla="*/ 0 h 266889"/>
                    <a:gd name="connsiteX2" fmla="*/ 1296537 w 1296537"/>
                    <a:gd name="connsiteY2" fmla="*/ 266889 h 266889"/>
                    <a:gd name="connsiteX3" fmla="*/ 0 w 1296537"/>
                    <a:gd name="connsiteY3" fmla="*/ 266889 h 266889"/>
                    <a:gd name="connsiteX4" fmla="*/ 0 w 1296537"/>
                    <a:gd name="connsiteY4" fmla="*/ 0 h 266889"/>
                    <a:gd name="connsiteX0" fmla="*/ 0 w 1471162"/>
                    <a:gd name="connsiteY0" fmla="*/ 1168400 h 1435289"/>
                    <a:gd name="connsiteX1" fmla="*/ 1471162 w 1471162"/>
                    <a:gd name="connsiteY1" fmla="*/ 0 h 1435289"/>
                    <a:gd name="connsiteX2" fmla="*/ 1296537 w 1471162"/>
                    <a:gd name="connsiteY2" fmla="*/ 1435289 h 1435289"/>
                    <a:gd name="connsiteX3" fmla="*/ 0 w 1471162"/>
                    <a:gd name="connsiteY3" fmla="*/ 1435289 h 1435289"/>
                    <a:gd name="connsiteX4" fmla="*/ 0 w 1471162"/>
                    <a:gd name="connsiteY4" fmla="*/ 1168400 h 1435289"/>
                    <a:gd name="connsiteX0" fmla="*/ 0 w 1493387"/>
                    <a:gd name="connsiteY0" fmla="*/ 1685925 h 1952814"/>
                    <a:gd name="connsiteX1" fmla="*/ 1493387 w 1493387"/>
                    <a:gd name="connsiteY1" fmla="*/ 0 h 1952814"/>
                    <a:gd name="connsiteX2" fmla="*/ 1296537 w 1493387"/>
                    <a:gd name="connsiteY2" fmla="*/ 1952814 h 1952814"/>
                    <a:gd name="connsiteX3" fmla="*/ 0 w 1493387"/>
                    <a:gd name="connsiteY3" fmla="*/ 1952814 h 1952814"/>
                    <a:gd name="connsiteX4" fmla="*/ 0 w 1493387"/>
                    <a:gd name="connsiteY4" fmla="*/ 1685925 h 1952814"/>
                    <a:gd name="connsiteX0" fmla="*/ 0 w 2410962"/>
                    <a:gd name="connsiteY0" fmla="*/ 1685925 h 1952814"/>
                    <a:gd name="connsiteX1" fmla="*/ 1493387 w 2410962"/>
                    <a:gd name="connsiteY1" fmla="*/ 0 h 1952814"/>
                    <a:gd name="connsiteX2" fmla="*/ 2410962 w 2410962"/>
                    <a:gd name="connsiteY2" fmla="*/ 557401 h 1952814"/>
                    <a:gd name="connsiteX3" fmla="*/ 0 w 2410962"/>
                    <a:gd name="connsiteY3" fmla="*/ 1952814 h 1952814"/>
                    <a:gd name="connsiteX4" fmla="*/ 0 w 2410962"/>
                    <a:gd name="connsiteY4" fmla="*/ 1685925 h 1952814"/>
                    <a:gd name="connsiteX0" fmla="*/ 0 w 2410962"/>
                    <a:gd name="connsiteY0" fmla="*/ 1685925 h 1952814"/>
                    <a:gd name="connsiteX1" fmla="*/ 1493387 w 2410962"/>
                    <a:gd name="connsiteY1" fmla="*/ 0 h 1952814"/>
                    <a:gd name="connsiteX2" fmla="*/ 2410962 w 2410962"/>
                    <a:gd name="connsiteY2" fmla="*/ 557401 h 1952814"/>
                    <a:gd name="connsiteX3" fmla="*/ 0 w 2410962"/>
                    <a:gd name="connsiteY3" fmla="*/ 1952814 h 1952814"/>
                    <a:gd name="connsiteX4" fmla="*/ 0 w 2410962"/>
                    <a:gd name="connsiteY4" fmla="*/ 1685925 h 1952814"/>
                    <a:gd name="connsiteX0" fmla="*/ 0 w 2410962"/>
                    <a:gd name="connsiteY0" fmla="*/ 1685925 h 1952814"/>
                    <a:gd name="connsiteX1" fmla="*/ 1493387 w 2410962"/>
                    <a:gd name="connsiteY1" fmla="*/ 0 h 1952814"/>
                    <a:gd name="connsiteX2" fmla="*/ 2410962 w 2410962"/>
                    <a:gd name="connsiteY2" fmla="*/ 557401 h 1952814"/>
                    <a:gd name="connsiteX3" fmla="*/ 0 w 2410962"/>
                    <a:gd name="connsiteY3" fmla="*/ 1952814 h 1952814"/>
                    <a:gd name="connsiteX4" fmla="*/ 0 w 2410962"/>
                    <a:gd name="connsiteY4" fmla="*/ 1685925 h 1952814"/>
                    <a:gd name="connsiteX0" fmla="*/ 0 w 2410962"/>
                    <a:gd name="connsiteY0" fmla="*/ 1685925 h 1952814"/>
                    <a:gd name="connsiteX1" fmla="*/ 1493387 w 2410962"/>
                    <a:gd name="connsiteY1" fmla="*/ 0 h 1952814"/>
                    <a:gd name="connsiteX2" fmla="*/ 2410962 w 2410962"/>
                    <a:gd name="connsiteY2" fmla="*/ 557401 h 1952814"/>
                    <a:gd name="connsiteX3" fmla="*/ 0 w 2410962"/>
                    <a:gd name="connsiteY3" fmla="*/ 1952814 h 1952814"/>
                    <a:gd name="connsiteX4" fmla="*/ 0 w 2410962"/>
                    <a:gd name="connsiteY4" fmla="*/ 1685925 h 1952814"/>
                    <a:gd name="connsiteX0" fmla="*/ 0 w 2410962"/>
                    <a:gd name="connsiteY0" fmla="*/ 1685925 h 1952814"/>
                    <a:gd name="connsiteX1" fmla="*/ 1493387 w 2410962"/>
                    <a:gd name="connsiteY1" fmla="*/ 0 h 1952814"/>
                    <a:gd name="connsiteX2" fmla="*/ 2410962 w 2410962"/>
                    <a:gd name="connsiteY2" fmla="*/ 557401 h 1952814"/>
                    <a:gd name="connsiteX3" fmla="*/ 0 w 2410962"/>
                    <a:gd name="connsiteY3" fmla="*/ 1952814 h 1952814"/>
                    <a:gd name="connsiteX4" fmla="*/ 0 w 2410962"/>
                    <a:gd name="connsiteY4" fmla="*/ 1685925 h 1952814"/>
                    <a:gd name="connsiteX0" fmla="*/ 0 w 2410962"/>
                    <a:gd name="connsiteY0" fmla="*/ 1719262 h 1986151"/>
                    <a:gd name="connsiteX1" fmla="*/ 1498150 w 2410962"/>
                    <a:gd name="connsiteY1" fmla="*/ 0 h 1986151"/>
                    <a:gd name="connsiteX2" fmla="*/ 2410962 w 2410962"/>
                    <a:gd name="connsiteY2" fmla="*/ 590738 h 1986151"/>
                    <a:gd name="connsiteX3" fmla="*/ 0 w 2410962"/>
                    <a:gd name="connsiteY3" fmla="*/ 1986151 h 1986151"/>
                    <a:gd name="connsiteX4" fmla="*/ 0 w 2410962"/>
                    <a:gd name="connsiteY4" fmla="*/ 1719262 h 1986151"/>
                    <a:gd name="connsiteX0" fmla="*/ 0 w 3378702"/>
                    <a:gd name="connsiteY0" fmla="*/ 1719262 h 1986151"/>
                    <a:gd name="connsiteX1" fmla="*/ 1498150 w 3378702"/>
                    <a:gd name="connsiteY1" fmla="*/ 0 h 1986151"/>
                    <a:gd name="connsiteX2" fmla="*/ 3378702 w 3378702"/>
                    <a:gd name="connsiteY2" fmla="*/ 1337498 h 1986151"/>
                    <a:gd name="connsiteX3" fmla="*/ 0 w 3378702"/>
                    <a:gd name="connsiteY3" fmla="*/ 1986151 h 1986151"/>
                    <a:gd name="connsiteX4" fmla="*/ 0 w 3378702"/>
                    <a:gd name="connsiteY4" fmla="*/ 1719262 h 1986151"/>
                    <a:gd name="connsiteX0" fmla="*/ 7620 w 3386322"/>
                    <a:gd name="connsiteY0" fmla="*/ 1719262 h 1948051"/>
                    <a:gd name="connsiteX1" fmla="*/ 1505770 w 3386322"/>
                    <a:gd name="connsiteY1" fmla="*/ 0 h 1948051"/>
                    <a:gd name="connsiteX2" fmla="*/ 3386322 w 3386322"/>
                    <a:gd name="connsiteY2" fmla="*/ 1337498 h 1948051"/>
                    <a:gd name="connsiteX3" fmla="*/ 0 w 3386322"/>
                    <a:gd name="connsiteY3" fmla="*/ 1948051 h 1948051"/>
                    <a:gd name="connsiteX4" fmla="*/ 7620 w 3386322"/>
                    <a:gd name="connsiteY4" fmla="*/ 1719262 h 1948051"/>
                    <a:gd name="connsiteX0" fmla="*/ 7620 w 3386322"/>
                    <a:gd name="connsiteY0" fmla="*/ 1719262 h 1948051"/>
                    <a:gd name="connsiteX1" fmla="*/ 1505770 w 3386322"/>
                    <a:gd name="connsiteY1" fmla="*/ 0 h 1948051"/>
                    <a:gd name="connsiteX2" fmla="*/ 3386322 w 3386322"/>
                    <a:gd name="connsiteY2" fmla="*/ 1337498 h 1948051"/>
                    <a:gd name="connsiteX3" fmla="*/ 0 w 3386322"/>
                    <a:gd name="connsiteY3" fmla="*/ 1948051 h 1948051"/>
                    <a:gd name="connsiteX4" fmla="*/ 7620 w 3386322"/>
                    <a:gd name="connsiteY4" fmla="*/ 1719262 h 1948051"/>
                    <a:gd name="connsiteX0" fmla="*/ 7620 w 3386322"/>
                    <a:gd name="connsiteY0" fmla="*/ 1353502 h 1582291"/>
                    <a:gd name="connsiteX1" fmla="*/ 3014530 w 3386322"/>
                    <a:gd name="connsiteY1" fmla="*/ 0 h 1582291"/>
                    <a:gd name="connsiteX2" fmla="*/ 3386322 w 3386322"/>
                    <a:gd name="connsiteY2" fmla="*/ 971738 h 1582291"/>
                    <a:gd name="connsiteX3" fmla="*/ 0 w 3386322"/>
                    <a:gd name="connsiteY3" fmla="*/ 1582291 h 1582291"/>
                    <a:gd name="connsiteX4" fmla="*/ 7620 w 3386322"/>
                    <a:gd name="connsiteY4" fmla="*/ 1353502 h 1582291"/>
                    <a:gd name="connsiteX0" fmla="*/ 7620 w 3386322"/>
                    <a:gd name="connsiteY0" fmla="*/ 1323022 h 1551811"/>
                    <a:gd name="connsiteX1" fmla="*/ 3045010 w 3386322"/>
                    <a:gd name="connsiteY1" fmla="*/ 0 h 1551811"/>
                    <a:gd name="connsiteX2" fmla="*/ 3386322 w 3386322"/>
                    <a:gd name="connsiteY2" fmla="*/ 941258 h 1551811"/>
                    <a:gd name="connsiteX3" fmla="*/ 0 w 3386322"/>
                    <a:gd name="connsiteY3" fmla="*/ 1551811 h 1551811"/>
                    <a:gd name="connsiteX4" fmla="*/ 7620 w 3386322"/>
                    <a:gd name="connsiteY4" fmla="*/ 1323022 h 1551811"/>
                    <a:gd name="connsiteX0" fmla="*/ 7620 w 3386322"/>
                    <a:gd name="connsiteY0" fmla="*/ 1323022 h 1551811"/>
                    <a:gd name="connsiteX1" fmla="*/ 3045010 w 3386322"/>
                    <a:gd name="connsiteY1" fmla="*/ 0 h 1551811"/>
                    <a:gd name="connsiteX2" fmla="*/ 3386322 w 3386322"/>
                    <a:gd name="connsiteY2" fmla="*/ 941258 h 1551811"/>
                    <a:gd name="connsiteX3" fmla="*/ 0 w 3386322"/>
                    <a:gd name="connsiteY3" fmla="*/ 1551811 h 1551811"/>
                    <a:gd name="connsiteX4" fmla="*/ 7620 w 3386322"/>
                    <a:gd name="connsiteY4" fmla="*/ 1323022 h 1551811"/>
                    <a:gd name="connsiteX0" fmla="*/ 7620 w 3386322"/>
                    <a:gd name="connsiteY0" fmla="*/ 1323022 h 1551811"/>
                    <a:gd name="connsiteX1" fmla="*/ 3045010 w 3386322"/>
                    <a:gd name="connsiteY1" fmla="*/ 0 h 1551811"/>
                    <a:gd name="connsiteX2" fmla="*/ 3386322 w 3386322"/>
                    <a:gd name="connsiteY2" fmla="*/ 941258 h 1551811"/>
                    <a:gd name="connsiteX3" fmla="*/ 0 w 3386322"/>
                    <a:gd name="connsiteY3" fmla="*/ 1551811 h 1551811"/>
                    <a:gd name="connsiteX4" fmla="*/ 7620 w 3386322"/>
                    <a:gd name="connsiteY4" fmla="*/ 1323022 h 1551811"/>
                    <a:gd name="connsiteX0" fmla="*/ 7620 w 3386322"/>
                    <a:gd name="connsiteY0" fmla="*/ 1368742 h 1597531"/>
                    <a:gd name="connsiteX1" fmla="*/ 3083110 w 3386322"/>
                    <a:gd name="connsiteY1" fmla="*/ 0 h 1597531"/>
                    <a:gd name="connsiteX2" fmla="*/ 3386322 w 3386322"/>
                    <a:gd name="connsiteY2" fmla="*/ 986978 h 1597531"/>
                    <a:gd name="connsiteX3" fmla="*/ 0 w 3386322"/>
                    <a:gd name="connsiteY3" fmla="*/ 1597531 h 1597531"/>
                    <a:gd name="connsiteX4" fmla="*/ 7620 w 3386322"/>
                    <a:gd name="connsiteY4" fmla="*/ 1368742 h 1597531"/>
                    <a:gd name="connsiteX0" fmla="*/ 7620 w 3432042"/>
                    <a:gd name="connsiteY0" fmla="*/ 1368742 h 1597531"/>
                    <a:gd name="connsiteX1" fmla="*/ 3083110 w 3432042"/>
                    <a:gd name="connsiteY1" fmla="*/ 0 h 1597531"/>
                    <a:gd name="connsiteX2" fmla="*/ 3432042 w 3432042"/>
                    <a:gd name="connsiteY2" fmla="*/ 1002218 h 1597531"/>
                    <a:gd name="connsiteX3" fmla="*/ 0 w 3432042"/>
                    <a:gd name="connsiteY3" fmla="*/ 1597531 h 1597531"/>
                    <a:gd name="connsiteX4" fmla="*/ 7620 w 3432042"/>
                    <a:gd name="connsiteY4" fmla="*/ 1368742 h 1597531"/>
                    <a:gd name="connsiteX0" fmla="*/ 7620 w 3432042"/>
                    <a:gd name="connsiteY0" fmla="*/ 1368742 h 1597531"/>
                    <a:gd name="connsiteX1" fmla="*/ 3083110 w 3432042"/>
                    <a:gd name="connsiteY1" fmla="*/ 0 h 1597531"/>
                    <a:gd name="connsiteX2" fmla="*/ 3432042 w 3432042"/>
                    <a:gd name="connsiteY2" fmla="*/ 1002218 h 1597531"/>
                    <a:gd name="connsiteX3" fmla="*/ 0 w 3432042"/>
                    <a:gd name="connsiteY3" fmla="*/ 1597531 h 1597531"/>
                    <a:gd name="connsiteX4" fmla="*/ 7620 w 3432042"/>
                    <a:gd name="connsiteY4" fmla="*/ 1368742 h 1597531"/>
                    <a:gd name="connsiteX0" fmla="*/ 7620 w 3432042"/>
                    <a:gd name="connsiteY0" fmla="*/ 1368742 h 1597531"/>
                    <a:gd name="connsiteX1" fmla="*/ 3083110 w 3432042"/>
                    <a:gd name="connsiteY1" fmla="*/ 0 h 1597531"/>
                    <a:gd name="connsiteX2" fmla="*/ 3432042 w 3432042"/>
                    <a:gd name="connsiteY2" fmla="*/ 1002218 h 1597531"/>
                    <a:gd name="connsiteX3" fmla="*/ 0 w 3432042"/>
                    <a:gd name="connsiteY3" fmla="*/ 1597531 h 1597531"/>
                    <a:gd name="connsiteX4" fmla="*/ 7620 w 3432042"/>
                    <a:gd name="connsiteY4" fmla="*/ 1368742 h 1597531"/>
                    <a:gd name="connsiteX0" fmla="*/ 7620 w 4196317"/>
                    <a:gd name="connsiteY0" fmla="*/ 1368742 h 1909604"/>
                    <a:gd name="connsiteX1" fmla="*/ 3083110 w 4196317"/>
                    <a:gd name="connsiteY1" fmla="*/ 0 h 1909604"/>
                    <a:gd name="connsiteX2" fmla="*/ 4196317 w 4196317"/>
                    <a:gd name="connsiteY2" fmla="*/ 1862027 h 1909604"/>
                    <a:gd name="connsiteX3" fmla="*/ 0 w 4196317"/>
                    <a:gd name="connsiteY3" fmla="*/ 1597531 h 1909604"/>
                    <a:gd name="connsiteX4" fmla="*/ 7620 w 4196317"/>
                    <a:gd name="connsiteY4" fmla="*/ 1368742 h 1909604"/>
                    <a:gd name="connsiteX0" fmla="*/ 7620 w 4196317"/>
                    <a:gd name="connsiteY0" fmla="*/ 1368742 h 1880678"/>
                    <a:gd name="connsiteX1" fmla="*/ 3083110 w 4196317"/>
                    <a:gd name="connsiteY1" fmla="*/ 0 h 1880678"/>
                    <a:gd name="connsiteX2" fmla="*/ 4196317 w 4196317"/>
                    <a:gd name="connsiteY2" fmla="*/ 1862027 h 1880678"/>
                    <a:gd name="connsiteX3" fmla="*/ 0 w 4196317"/>
                    <a:gd name="connsiteY3" fmla="*/ 1597531 h 1880678"/>
                    <a:gd name="connsiteX4" fmla="*/ 7620 w 4196317"/>
                    <a:gd name="connsiteY4" fmla="*/ 1368742 h 1880678"/>
                    <a:gd name="connsiteX0" fmla="*/ 7620 w 4264556"/>
                    <a:gd name="connsiteY0" fmla="*/ 1368742 h 1933606"/>
                    <a:gd name="connsiteX1" fmla="*/ 3083110 w 4264556"/>
                    <a:gd name="connsiteY1" fmla="*/ 0 h 1933606"/>
                    <a:gd name="connsiteX2" fmla="*/ 4264556 w 4264556"/>
                    <a:gd name="connsiteY2" fmla="*/ 1916618 h 1933606"/>
                    <a:gd name="connsiteX3" fmla="*/ 0 w 4264556"/>
                    <a:gd name="connsiteY3" fmla="*/ 1597531 h 1933606"/>
                    <a:gd name="connsiteX4" fmla="*/ 7620 w 4264556"/>
                    <a:gd name="connsiteY4" fmla="*/ 1368742 h 1933606"/>
                    <a:gd name="connsiteX0" fmla="*/ 7620 w 4264556"/>
                    <a:gd name="connsiteY0" fmla="*/ 1368742 h 1922374"/>
                    <a:gd name="connsiteX1" fmla="*/ 3083110 w 4264556"/>
                    <a:gd name="connsiteY1" fmla="*/ 0 h 1922374"/>
                    <a:gd name="connsiteX2" fmla="*/ 4264556 w 4264556"/>
                    <a:gd name="connsiteY2" fmla="*/ 1916618 h 1922374"/>
                    <a:gd name="connsiteX3" fmla="*/ 0 w 4264556"/>
                    <a:gd name="connsiteY3" fmla="*/ 1597531 h 1922374"/>
                    <a:gd name="connsiteX4" fmla="*/ 7620 w 4264556"/>
                    <a:gd name="connsiteY4" fmla="*/ 1368742 h 1922374"/>
                    <a:gd name="connsiteX0" fmla="*/ 7620 w 4264556"/>
                    <a:gd name="connsiteY0" fmla="*/ 1368742 h 1928692"/>
                    <a:gd name="connsiteX1" fmla="*/ 3083110 w 4264556"/>
                    <a:gd name="connsiteY1" fmla="*/ 0 h 1928692"/>
                    <a:gd name="connsiteX2" fmla="*/ 4264556 w 4264556"/>
                    <a:gd name="connsiteY2" fmla="*/ 1916618 h 1928692"/>
                    <a:gd name="connsiteX3" fmla="*/ 0 w 4264556"/>
                    <a:gd name="connsiteY3" fmla="*/ 1597531 h 1928692"/>
                    <a:gd name="connsiteX4" fmla="*/ 7620 w 4264556"/>
                    <a:gd name="connsiteY4" fmla="*/ 1368742 h 1928692"/>
                    <a:gd name="connsiteX0" fmla="*/ 7620 w 4264556"/>
                    <a:gd name="connsiteY0" fmla="*/ 1368742 h 1923618"/>
                    <a:gd name="connsiteX1" fmla="*/ 3083110 w 4264556"/>
                    <a:gd name="connsiteY1" fmla="*/ 0 h 1923618"/>
                    <a:gd name="connsiteX2" fmla="*/ 4264556 w 4264556"/>
                    <a:gd name="connsiteY2" fmla="*/ 1916618 h 1923618"/>
                    <a:gd name="connsiteX3" fmla="*/ 0 w 4264556"/>
                    <a:gd name="connsiteY3" fmla="*/ 1597531 h 1923618"/>
                    <a:gd name="connsiteX4" fmla="*/ 7620 w 4264556"/>
                    <a:gd name="connsiteY4" fmla="*/ 1368742 h 1923618"/>
                    <a:gd name="connsiteX0" fmla="*/ 7620 w 4264556"/>
                    <a:gd name="connsiteY0" fmla="*/ 563524 h 1118400"/>
                    <a:gd name="connsiteX1" fmla="*/ 4161283 w 4264556"/>
                    <a:gd name="connsiteY1" fmla="*/ 0 h 1118400"/>
                    <a:gd name="connsiteX2" fmla="*/ 4264556 w 4264556"/>
                    <a:gd name="connsiteY2" fmla="*/ 1111400 h 1118400"/>
                    <a:gd name="connsiteX3" fmla="*/ 0 w 4264556"/>
                    <a:gd name="connsiteY3" fmla="*/ 792313 h 1118400"/>
                    <a:gd name="connsiteX4" fmla="*/ 7620 w 4264556"/>
                    <a:gd name="connsiteY4" fmla="*/ 563524 h 1118400"/>
                    <a:gd name="connsiteX0" fmla="*/ 7620 w 4264556"/>
                    <a:gd name="connsiteY0" fmla="*/ 563524 h 1118400"/>
                    <a:gd name="connsiteX1" fmla="*/ 4161283 w 4264556"/>
                    <a:gd name="connsiteY1" fmla="*/ 0 h 1118400"/>
                    <a:gd name="connsiteX2" fmla="*/ 4264556 w 4264556"/>
                    <a:gd name="connsiteY2" fmla="*/ 1111400 h 1118400"/>
                    <a:gd name="connsiteX3" fmla="*/ 0 w 4264556"/>
                    <a:gd name="connsiteY3" fmla="*/ 792313 h 1118400"/>
                    <a:gd name="connsiteX4" fmla="*/ 7620 w 4264556"/>
                    <a:gd name="connsiteY4" fmla="*/ 563524 h 1118400"/>
                    <a:gd name="connsiteX0" fmla="*/ 7620 w 4264556"/>
                    <a:gd name="connsiteY0" fmla="*/ 563524 h 1118400"/>
                    <a:gd name="connsiteX1" fmla="*/ 4161283 w 4264556"/>
                    <a:gd name="connsiteY1" fmla="*/ 0 h 1118400"/>
                    <a:gd name="connsiteX2" fmla="*/ 4264556 w 4264556"/>
                    <a:gd name="connsiteY2" fmla="*/ 1111400 h 1118400"/>
                    <a:gd name="connsiteX3" fmla="*/ 0 w 4264556"/>
                    <a:gd name="connsiteY3" fmla="*/ 792313 h 1118400"/>
                    <a:gd name="connsiteX4" fmla="*/ 7620 w 4264556"/>
                    <a:gd name="connsiteY4" fmla="*/ 563524 h 1118400"/>
                    <a:gd name="connsiteX0" fmla="*/ 7620 w 4264556"/>
                    <a:gd name="connsiteY0" fmla="*/ 563524 h 1118400"/>
                    <a:gd name="connsiteX1" fmla="*/ 4161283 w 4264556"/>
                    <a:gd name="connsiteY1" fmla="*/ 0 h 1118400"/>
                    <a:gd name="connsiteX2" fmla="*/ 4264556 w 4264556"/>
                    <a:gd name="connsiteY2" fmla="*/ 1111400 h 1118400"/>
                    <a:gd name="connsiteX3" fmla="*/ 0 w 4264556"/>
                    <a:gd name="connsiteY3" fmla="*/ 792313 h 1118400"/>
                    <a:gd name="connsiteX4" fmla="*/ 7620 w 4264556"/>
                    <a:gd name="connsiteY4" fmla="*/ 563524 h 1118400"/>
                    <a:gd name="connsiteX0" fmla="*/ 7620 w 4264556"/>
                    <a:gd name="connsiteY0" fmla="*/ 557174 h 1112050"/>
                    <a:gd name="connsiteX1" fmla="*/ 4173983 w 4264556"/>
                    <a:gd name="connsiteY1" fmla="*/ 0 h 1112050"/>
                    <a:gd name="connsiteX2" fmla="*/ 4264556 w 4264556"/>
                    <a:gd name="connsiteY2" fmla="*/ 1105050 h 1112050"/>
                    <a:gd name="connsiteX3" fmla="*/ 0 w 4264556"/>
                    <a:gd name="connsiteY3" fmla="*/ 785963 h 1112050"/>
                    <a:gd name="connsiteX4" fmla="*/ 7620 w 4264556"/>
                    <a:gd name="connsiteY4" fmla="*/ 557174 h 1112050"/>
                    <a:gd name="connsiteX0" fmla="*/ 7620 w 4264556"/>
                    <a:gd name="connsiteY0" fmla="*/ 557174 h 1112050"/>
                    <a:gd name="connsiteX1" fmla="*/ 4173983 w 4264556"/>
                    <a:gd name="connsiteY1" fmla="*/ 0 h 1112050"/>
                    <a:gd name="connsiteX2" fmla="*/ 4264556 w 4264556"/>
                    <a:gd name="connsiteY2" fmla="*/ 1105050 h 1112050"/>
                    <a:gd name="connsiteX3" fmla="*/ 0 w 4264556"/>
                    <a:gd name="connsiteY3" fmla="*/ 785963 h 1112050"/>
                    <a:gd name="connsiteX4" fmla="*/ 7620 w 4264556"/>
                    <a:gd name="connsiteY4" fmla="*/ 557174 h 1112050"/>
                    <a:gd name="connsiteX0" fmla="*/ 0 w 4269636"/>
                    <a:gd name="connsiteY0" fmla="*/ 560349 h 1112050"/>
                    <a:gd name="connsiteX1" fmla="*/ 4179063 w 4269636"/>
                    <a:gd name="connsiteY1" fmla="*/ 0 h 1112050"/>
                    <a:gd name="connsiteX2" fmla="*/ 4269636 w 4269636"/>
                    <a:gd name="connsiteY2" fmla="*/ 1105050 h 1112050"/>
                    <a:gd name="connsiteX3" fmla="*/ 5080 w 4269636"/>
                    <a:gd name="connsiteY3" fmla="*/ 785963 h 1112050"/>
                    <a:gd name="connsiteX4" fmla="*/ 0 w 4269636"/>
                    <a:gd name="connsiteY4" fmla="*/ 560349 h 1112050"/>
                    <a:gd name="connsiteX0" fmla="*/ 1270 w 4270906"/>
                    <a:gd name="connsiteY0" fmla="*/ 560349 h 1111899"/>
                    <a:gd name="connsiteX1" fmla="*/ 4180333 w 4270906"/>
                    <a:gd name="connsiteY1" fmla="*/ 0 h 1111899"/>
                    <a:gd name="connsiteX2" fmla="*/ 4270906 w 4270906"/>
                    <a:gd name="connsiteY2" fmla="*/ 1105050 h 1111899"/>
                    <a:gd name="connsiteX3" fmla="*/ 0 w 4270906"/>
                    <a:gd name="connsiteY3" fmla="*/ 776438 h 1111899"/>
                    <a:gd name="connsiteX4" fmla="*/ 1270 w 4270906"/>
                    <a:gd name="connsiteY4" fmla="*/ 560349 h 1111899"/>
                    <a:gd name="connsiteX0" fmla="*/ 45 w 4269681"/>
                    <a:gd name="connsiteY0" fmla="*/ 560349 h 1111708"/>
                    <a:gd name="connsiteX1" fmla="*/ 4179108 w 4269681"/>
                    <a:gd name="connsiteY1" fmla="*/ 0 h 1111708"/>
                    <a:gd name="connsiteX2" fmla="*/ 4269681 w 4269681"/>
                    <a:gd name="connsiteY2" fmla="*/ 1105050 h 1111708"/>
                    <a:gd name="connsiteX3" fmla="*/ 1950 w 4269681"/>
                    <a:gd name="connsiteY3" fmla="*/ 763738 h 1111708"/>
                    <a:gd name="connsiteX4" fmla="*/ 45 w 4269681"/>
                    <a:gd name="connsiteY4" fmla="*/ 560349 h 1111708"/>
                    <a:gd name="connsiteX0" fmla="*/ 22 w 4269658"/>
                    <a:gd name="connsiteY0" fmla="*/ 560349 h 1111708"/>
                    <a:gd name="connsiteX1" fmla="*/ 4179085 w 4269658"/>
                    <a:gd name="connsiteY1" fmla="*/ 0 h 1111708"/>
                    <a:gd name="connsiteX2" fmla="*/ 4269658 w 4269658"/>
                    <a:gd name="connsiteY2" fmla="*/ 1105050 h 1111708"/>
                    <a:gd name="connsiteX3" fmla="*/ 5102 w 4269658"/>
                    <a:gd name="connsiteY3" fmla="*/ 763738 h 1111708"/>
                    <a:gd name="connsiteX4" fmla="*/ 22 w 4269658"/>
                    <a:gd name="connsiteY4" fmla="*/ 560349 h 1111708"/>
                    <a:gd name="connsiteX0" fmla="*/ 1270 w 4264556"/>
                    <a:gd name="connsiteY0" fmla="*/ 557174 h 1111708"/>
                    <a:gd name="connsiteX1" fmla="*/ 4173983 w 4264556"/>
                    <a:gd name="connsiteY1" fmla="*/ 0 h 1111708"/>
                    <a:gd name="connsiteX2" fmla="*/ 4264556 w 4264556"/>
                    <a:gd name="connsiteY2" fmla="*/ 1105050 h 1111708"/>
                    <a:gd name="connsiteX3" fmla="*/ 0 w 4264556"/>
                    <a:gd name="connsiteY3" fmla="*/ 763738 h 1111708"/>
                    <a:gd name="connsiteX4" fmla="*/ 1270 w 4264556"/>
                    <a:gd name="connsiteY4" fmla="*/ 557174 h 1111708"/>
                    <a:gd name="connsiteX0" fmla="*/ 1270 w 4264556"/>
                    <a:gd name="connsiteY0" fmla="*/ 557174 h 1112298"/>
                    <a:gd name="connsiteX1" fmla="*/ 4173983 w 4264556"/>
                    <a:gd name="connsiteY1" fmla="*/ 0 h 1112298"/>
                    <a:gd name="connsiteX2" fmla="*/ 4264556 w 4264556"/>
                    <a:gd name="connsiteY2" fmla="*/ 1105050 h 1112298"/>
                    <a:gd name="connsiteX3" fmla="*/ 0 w 4264556"/>
                    <a:gd name="connsiteY3" fmla="*/ 763738 h 1112298"/>
                    <a:gd name="connsiteX4" fmla="*/ 1270 w 4264556"/>
                    <a:gd name="connsiteY4" fmla="*/ 557174 h 1112298"/>
                    <a:gd name="connsiteX0" fmla="*/ 64 w 4265595"/>
                    <a:gd name="connsiteY0" fmla="*/ 557174 h 1112298"/>
                    <a:gd name="connsiteX1" fmla="*/ 4175022 w 4265595"/>
                    <a:gd name="connsiteY1" fmla="*/ 0 h 1112298"/>
                    <a:gd name="connsiteX2" fmla="*/ 4265595 w 4265595"/>
                    <a:gd name="connsiteY2" fmla="*/ 1105050 h 1112298"/>
                    <a:gd name="connsiteX3" fmla="*/ 1039 w 4265595"/>
                    <a:gd name="connsiteY3" fmla="*/ 763738 h 1112298"/>
                    <a:gd name="connsiteX4" fmla="*/ 64 w 4265595"/>
                    <a:gd name="connsiteY4" fmla="*/ 557174 h 11122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65595" h="1112298">
                      <a:moveTo>
                        <a:pt x="64" y="557174"/>
                      </a:moveTo>
                      <a:cubicBezTo>
                        <a:pt x="1717060" y="440657"/>
                        <a:pt x="1730876" y="409006"/>
                        <a:pt x="4175022" y="0"/>
                      </a:cubicBezTo>
                      <a:lnTo>
                        <a:pt x="4265595" y="1105050"/>
                      </a:lnTo>
                      <a:cubicBezTo>
                        <a:pt x="3287860" y="1168603"/>
                        <a:pt x="1512385" y="794185"/>
                        <a:pt x="1039" y="763738"/>
                      </a:cubicBezTo>
                      <a:cubicBezTo>
                        <a:pt x="1462" y="691708"/>
                        <a:pt x="-359" y="629204"/>
                        <a:pt x="64" y="557174"/>
                      </a:cubicBezTo>
                      <a:close/>
                    </a:path>
                  </a:pathLst>
                </a:custGeom>
                <a:gradFill>
                  <a:gsLst>
                    <a:gs pos="0">
                      <a:srgbClr val="00D000"/>
                    </a:gs>
                    <a:gs pos="79000">
                      <a:srgbClr val="009900"/>
                    </a:gs>
                  </a:gsLst>
                  <a:lin ang="19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6" name="Isosceles Triangle 15"/>
                <p:cNvSpPr/>
                <p:nvPr/>
              </p:nvSpPr>
              <p:spPr>
                <a:xfrm rot="5169885">
                  <a:off x="3730754" y="2669136"/>
                  <a:ext cx="1639034" cy="887108"/>
                </a:xfrm>
                <a:prstGeom prst="triangle">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grpSp>
            <p:nvGrpSpPr>
              <p:cNvPr id="61" name="Group 60"/>
              <p:cNvGrpSpPr/>
              <p:nvPr/>
            </p:nvGrpSpPr>
            <p:grpSpPr>
              <a:xfrm>
                <a:off x="6217921" y="2964712"/>
                <a:ext cx="706556" cy="677955"/>
                <a:chOff x="2047741" y="937264"/>
                <a:chExt cx="4700789" cy="4510499"/>
              </a:xfrm>
              <a:solidFill>
                <a:schemeClr val="bg1"/>
              </a:solidFill>
            </p:grpSpPr>
            <p:sp>
              <p:nvSpPr>
                <p:cNvPr id="62" name="Freeform 61"/>
                <p:cNvSpPr/>
                <p:nvPr/>
              </p:nvSpPr>
              <p:spPr>
                <a:xfrm>
                  <a:off x="2047741" y="2021983"/>
                  <a:ext cx="4700789" cy="3425780"/>
                </a:xfrm>
                <a:custGeom>
                  <a:avLst/>
                  <a:gdLst>
                    <a:gd name="connsiteX0" fmla="*/ 3036832 w 4700789"/>
                    <a:gd name="connsiteY0" fmla="*/ 0 h 3425780"/>
                    <a:gd name="connsiteX1" fmla="*/ 4700789 w 4700789"/>
                    <a:gd name="connsiteY1" fmla="*/ 0 h 3425780"/>
                    <a:gd name="connsiteX2" fmla="*/ 4700789 w 4700789"/>
                    <a:gd name="connsiteY2" fmla="*/ 1184856 h 3425780"/>
                    <a:gd name="connsiteX3" fmla="*/ 4501166 w 4700789"/>
                    <a:gd name="connsiteY3" fmla="*/ 1184856 h 3425780"/>
                    <a:gd name="connsiteX4" fmla="*/ 4501166 w 4700789"/>
                    <a:gd name="connsiteY4" fmla="*/ 3425780 h 3425780"/>
                    <a:gd name="connsiteX5" fmla="*/ 3036832 w 4700789"/>
                    <a:gd name="connsiteY5" fmla="*/ 3425780 h 3425780"/>
                    <a:gd name="connsiteX6" fmla="*/ 3036832 w 4700789"/>
                    <a:gd name="connsiteY6" fmla="*/ 3181502 h 3425780"/>
                    <a:gd name="connsiteX7" fmla="*/ 4278182 w 4700789"/>
                    <a:gd name="connsiteY7" fmla="*/ 3181502 h 3425780"/>
                    <a:gd name="connsiteX8" fmla="*/ 4278182 w 4700789"/>
                    <a:gd name="connsiteY8" fmla="*/ 1079203 h 3425780"/>
                    <a:gd name="connsiteX9" fmla="*/ 3036832 w 4700789"/>
                    <a:gd name="connsiteY9" fmla="*/ 1079203 h 3425780"/>
                    <a:gd name="connsiteX10" fmla="*/ 3036832 w 4700789"/>
                    <a:gd name="connsiteY10" fmla="*/ 893578 h 3425780"/>
                    <a:gd name="connsiteX11" fmla="*/ 4395151 w 4700789"/>
                    <a:gd name="connsiteY11" fmla="*/ 893578 h 3425780"/>
                    <a:gd name="connsiteX12" fmla="*/ 4395151 w 4700789"/>
                    <a:gd name="connsiteY12" fmla="*/ 291279 h 3425780"/>
                    <a:gd name="connsiteX13" fmla="*/ 3036832 w 4700789"/>
                    <a:gd name="connsiteY13" fmla="*/ 291279 h 3425780"/>
                    <a:gd name="connsiteX14" fmla="*/ 0 w 4700789"/>
                    <a:gd name="connsiteY14" fmla="*/ 0 h 3425780"/>
                    <a:gd name="connsiteX15" fmla="*/ 1663957 w 4700789"/>
                    <a:gd name="connsiteY15" fmla="*/ 0 h 3425780"/>
                    <a:gd name="connsiteX16" fmla="*/ 1663957 w 4700789"/>
                    <a:gd name="connsiteY16" fmla="*/ 291279 h 3425780"/>
                    <a:gd name="connsiteX17" fmla="*/ 305638 w 4700789"/>
                    <a:gd name="connsiteY17" fmla="*/ 291279 h 3425780"/>
                    <a:gd name="connsiteX18" fmla="*/ 305638 w 4700789"/>
                    <a:gd name="connsiteY18" fmla="*/ 893578 h 3425780"/>
                    <a:gd name="connsiteX19" fmla="*/ 1663957 w 4700789"/>
                    <a:gd name="connsiteY19" fmla="*/ 893578 h 3425780"/>
                    <a:gd name="connsiteX20" fmla="*/ 1663957 w 4700789"/>
                    <a:gd name="connsiteY20" fmla="*/ 1079203 h 3425780"/>
                    <a:gd name="connsiteX21" fmla="*/ 422606 w 4700789"/>
                    <a:gd name="connsiteY21" fmla="*/ 1079203 h 3425780"/>
                    <a:gd name="connsiteX22" fmla="*/ 422606 w 4700789"/>
                    <a:gd name="connsiteY22" fmla="*/ 3181502 h 3425780"/>
                    <a:gd name="connsiteX23" fmla="*/ 1663957 w 4700789"/>
                    <a:gd name="connsiteY23" fmla="*/ 3181502 h 3425780"/>
                    <a:gd name="connsiteX24" fmla="*/ 1663957 w 4700789"/>
                    <a:gd name="connsiteY24" fmla="*/ 3425780 h 3425780"/>
                    <a:gd name="connsiteX25" fmla="*/ 199622 w 4700789"/>
                    <a:gd name="connsiteY25" fmla="*/ 3425780 h 3425780"/>
                    <a:gd name="connsiteX26" fmla="*/ 199622 w 4700789"/>
                    <a:gd name="connsiteY26" fmla="*/ 1184856 h 3425780"/>
                    <a:gd name="connsiteX27" fmla="*/ 0 w 4700789"/>
                    <a:gd name="connsiteY27" fmla="*/ 1184856 h 34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700789" h="3425780">
                      <a:moveTo>
                        <a:pt x="3036832" y="0"/>
                      </a:moveTo>
                      <a:lnTo>
                        <a:pt x="4700789" y="0"/>
                      </a:lnTo>
                      <a:lnTo>
                        <a:pt x="4700789" y="1184856"/>
                      </a:lnTo>
                      <a:lnTo>
                        <a:pt x="4501166" y="1184856"/>
                      </a:lnTo>
                      <a:lnTo>
                        <a:pt x="4501166" y="3425780"/>
                      </a:lnTo>
                      <a:lnTo>
                        <a:pt x="3036832" y="3425780"/>
                      </a:lnTo>
                      <a:lnTo>
                        <a:pt x="3036832" y="3181502"/>
                      </a:lnTo>
                      <a:lnTo>
                        <a:pt x="4278182" y="3181502"/>
                      </a:lnTo>
                      <a:lnTo>
                        <a:pt x="4278182" y="1079203"/>
                      </a:lnTo>
                      <a:lnTo>
                        <a:pt x="3036832" y="1079203"/>
                      </a:lnTo>
                      <a:lnTo>
                        <a:pt x="3036832" y="893578"/>
                      </a:lnTo>
                      <a:lnTo>
                        <a:pt x="4395151" y="893578"/>
                      </a:lnTo>
                      <a:lnTo>
                        <a:pt x="4395151" y="291279"/>
                      </a:lnTo>
                      <a:lnTo>
                        <a:pt x="3036832" y="291279"/>
                      </a:lnTo>
                      <a:close/>
                      <a:moveTo>
                        <a:pt x="0" y="0"/>
                      </a:moveTo>
                      <a:lnTo>
                        <a:pt x="1663957" y="0"/>
                      </a:lnTo>
                      <a:lnTo>
                        <a:pt x="1663957" y="291279"/>
                      </a:lnTo>
                      <a:lnTo>
                        <a:pt x="305638" y="291279"/>
                      </a:lnTo>
                      <a:lnTo>
                        <a:pt x="305638" y="893578"/>
                      </a:lnTo>
                      <a:lnTo>
                        <a:pt x="1663957" y="893578"/>
                      </a:lnTo>
                      <a:lnTo>
                        <a:pt x="1663957" y="1079203"/>
                      </a:lnTo>
                      <a:lnTo>
                        <a:pt x="422606" y="1079203"/>
                      </a:lnTo>
                      <a:lnTo>
                        <a:pt x="422606" y="3181502"/>
                      </a:lnTo>
                      <a:lnTo>
                        <a:pt x="1663957" y="3181502"/>
                      </a:lnTo>
                      <a:lnTo>
                        <a:pt x="1663957" y="3425780"/>
                      </a:lnTo>
                      <a:lnTo>
                        <a:pt x="199622" y="3425780"/>
                      </a:lnTo>
                      <a:lnTo>
                        <a:pt x="199622" y="1184856"/>
                      </a:lnTo>
                      <a:lnTo>
                        <a:pt x="0" y="1184856"/>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63" name="Freeform 62"/>
                <p:cNvSpPr/>
                <p:nvPr/>
              </p:nvSpPr>
              <p:spPr>
                <a:xfrm>
                  <a:off x="2543175" y="937264"/>
                  <a:ext cx="3705224" cy="4510498"/>
                </a:xfrm>
                <a:custGeom>
                  <a:avLst/>
                  <a:gdLst>
                    <a:gd name="connsiteX0" fmla="*/ 542339 w 3705224"/>
                    <a:gd name="connsiteY0" fmla="*/ 2 h 4510498"/>
                    <a:gd name="connsiteX1" fmla="*/ 800100 w 3705224"/>
                    <a:gd name="connsiteY1" fmla="*/ 37604 h 4510498"/>
                    <a:gd name="connsiteX2" fmla="*/ 1447663 w 3705224"/>
                    <a:gd name="connsiteY2" fmla="*/ 450981 h 4510498"/>
                    <a:gd name="connsiteX3" fmla="*/ 1499255 w 3705224"/>
                    <a:gd name="connsiteY3" fmla="*/ 494136 h 4510498"/>
                    <a:gd name="connsiteX4" fmla="*/ 1512167 w 3705224"/>
                    <a:gd name="connsiteY4" fmla="*/ 436685 h 4510498"/>
                    <a:gd name="connsiteX5" fmla="*/ 1857375 w 3705224"/>
                    <a:gd name="connsiteY5" fmla="*/ 231135 h 4510498"/>
                    <a:gd name="connsiteX6" fmla="*/ 2202583 w 3705224"/>
                    <a:gd name="connsiteY6" fmla="*/ 436685 h 4510498"/>
                    <a:gd name="connsiteX7" fmla="*/ 2213988 w 3705224"/>
                    <a:gd name="connsiteY7" fmla="*/ 487428 h 4510498"/>
                    <a:gd name="connsiteX8" fmla="*/ 2257561 w 3705224"/>
                    <a:gd name="connsiteY8" fmla="*/ 450981 h 4510498"/>
                    <a:gd name="connsiteX9" fmla="*/ 2905124 w 3705224"/>
                    <a:gd name="connsiteY9" fmla="*/ 37604 h 4510498"/>
                    <a:gd name="connsiteX10" fmla="*/ 3162885 w 3705224"/>
                    <a:gd name="connsiteY10" fmla="*/ 2 h 4510498"/>
                    <a:gd name="connsiteX11" fmla="*/ 3705224 w 3705224"/>
                    <a:gd name="connsiteY11" fmla="*/ 304304 h 4510498"/>
                    <a:gd name="connsiteX12" fmla="*/ 3705224 w 3705224"/>
                    <a:gd name="connsiteY12" fmla="*/ 837704 h 4510498"/>
                    <a:gd name="connsiteX13" fmla="*/ 3171824 w 3705224"/>
                    <a:gd name="connsiteY13" fmla="*/ 838610 h 4510498"/>
                    <a:gd name="connsiteX14" fmla="*/ 3174902 w 3705224"/>
                    <a:gd name="connsiteY14" fmla="*/ 522836 h 4510498"/>
                    <a:gd name="connsiteX15" fmla="*/ 2437763 w 3705224"/>
                    <a:gd name="connsiteY15" fmla="*/ 908244 h 4510498"/>
                    <a:gd name="connsiteX16" fmla="*/ 2339528 w 3705224"/>
                    <a:gd name="connsiteY16" fmla="*/ 960069 h 4510498"/>
                    <a:gd name="connsiteX17" fmla="*/ 2339528 w 3705224"/>
                    <a:gd name="connsiteY17" fmla="*/ 4510498 h 4510498"/>
                    <a:gd name="connsiteX18" fmla="*/ 1370393 w 3705224"/>
                    <a:gd name="connsiteY18" fmla="*/ 4510498 h 4510498"/>
                    <a:gd name="connsiteX19" fmla="*/ 1370393 w 3705224"/>
                    <a:gd name="connsiteY19" fmla="*/ 962547 h 4510498"/>
                    <a:gd name="connsiteX20" fmla="*/ 1267462 w 3705224"/>
                    <a:gd name="connsiteY20" fmla="*/ 908244 h 4510498"/>
                    <a:gd name="connsiteX21" fmla="*/ 530322 w 3705224"/>
                    <a:gd name="connsiteY21" fmla="*/ 522836 h 4510498"/>
                    <a:gd name="connsiteX22" fmla="*/ 533400 w 3705224"/>
                    <a:gd name="connsiteY22" fmla="*/ 838610 h 4510498"/>
                    <a:gd name="connsiteX23" fmla="*/ 0 w 3705224"/>
                    <a:gd name="connsiteY23" fmla="*/ 837704 h 4510498"/>
                    <a:gd name="connsiteX24" fmla="*/ 0 w 3705224"/>
                    <a:gd name="connsiteY24" fmla="*/ 304304 h 4510498"/>
                    <a:gd name="connsiteX25" fmla="*/ 542339 w 3705224"/>
                    <a:gd name="connsiteY25" fmla="*/ 2 h 4510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705224" h="4510498">
                      <a:moveTo>
                        <a:pt x="542339" y="2"/>
                      </a:moveTo>
                      <a:cubicBezTo>
                        <a:pt x="621060" y="174"/>
                        <a:pt x="707231" y="11410"/>
                        <a:pt x="800100" y="37604"/>
                      </a:cubicBezTo>
                      <a:cubicBezTo>
                        <a:pt x="1086247" y="137616"/>
                        <a:pt x="1224111" y="261938"/>
                        <a:pt x="1447663" y="450981"/>
                      </a:cubicBezTo>
                      <a:lnTo>
                        <a:pt x="1499255" y="494136"/>
                      </a:lnTo>
                      <a:lnTo>
                        <a:pt x="1512167" y="436685"/>
                      </a:lnTo>
                      <a:cubicBezTo>
                        <a:pt x="1569042" y="315892"/>
                        <a:pt x="1702191" y="231135"/>
                        <a:pt x="1857375" y="231135"/>
                      </a:cubicBezTo>
                      <a:cubicBezTo>
                        <a:pt x="2012560" y="231135"/>
                        <a:pt x="2145708" y="315892"/>
                        <a:pt x="2202583" y="436685"/>
                      </a:cubicBezTo>
                      <a:lnTo>
                        <a:pt x="2213988" y="487428"/>
                      </a:lnTo>
                      <a:lnTo>
                        <a:pt x="2257561" y="450981"/>
                      </a:lnTo>
                      <a:cubicBezTo>
                        <a:pt x="2481113" y="261938"/>
                        <a:pt x="2618977" y="137616"/>
                        <a:pt x="2905124" y="37604"/>
                      </a:cubicBezTo>
                      <a:cubicBezTo>
                        <a:pt x="2997993" y="11410"/>
                        <a:pt x="3084164" y="174"/>
                        <a:pt x="3162885" y="2"/>
                      </a:cubicBezTo>
                      <a:cubicBezTo>
                        <a:pt x="3504008" y="-744"/>
                        <a:pt x="3705224" y="206276"/>
                        <a:pt x="3705224" y="304304"/>
                      </a:cubicBezTo>
                      <a:lnTo>
                        <a:pt x="3705224" y="837704"/>
                      </a:lnTo>
                      <a:lnTo>
                        <a:pt x="3171824" y="838610"/>
                      </a:lnTo>
                      <a:lnTo>
                        <a:pt x="3174902" y="522836"/>
                      </a:lnTo>
                      <a:cubicBezTo>
                        <a:pt x="2930875" y="637284"/>
                        <a:pt x="2756329" y="738809"/>
                        <a:pt x="2437763" y="908244"/>
                      </a:cubicBezTo>
                      <a:lnTo>
                        <a:pt x="2339528" y="960069"/>
                      </a:lnTo>
                      <a:lnTo>
                        <a:pt x="2339528" y="4510498"/>
                      </a:lnTo>
                      <a:lnTo>
                        <a:pt x="1370393" y="4510498"/>
                      </a:lnTo>
                      <a:lnTo>
                        <a:pt x="1370393" y="962547"/>
                      </a:lnTo>
                      <a:lnTo>
                        <a:pt x="1267462" y="908244"/>
                      </a:lnTo>
                      <a:cubicBezTo>
                        <a:pt x="948896" y="738809"/>
                        <a:pt x="774349" y="637284"/>
                        <a:pt x="530322" y="522836"/>
                      </a:cubicBezTo>
                      <a:lnTo>
                        <a:pt x="533400" y="838610"/>
                      </a:lnTo>
                      <a:lnTo>
                        <a:pt x="0" y="837704"/>
                      </a:lnTo>
                      <a:lnTo>
                        <a:pt x="0" y="304304"/>
                      </a:lnTo>
                      <a:cubicBezTo>
                        <a:pt x="0" y="206276"/>
                        <a:pt x="201216" y="-744"/>
                        <a:pt x="542339" y="2"/>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grpSp>
        <p:grpSp>
          <p:nvGrpSpPr>
            <p:cNvPr id="89" name="Group 88"/>
            <p:cNvGrpSpPr/>
            <p:nvPr/>
          </p:nvGrpSpPr>
          <p:grpSpPr>
            <a:xfrm>
              <a:off x="2105430" y="3664738"/>
              <a:ext cx="4355243" cy="2186062"/>
              <a:chOff x="2105430" y="3664738"/>
              <a:chExt cx="4355243" cy="2186062"/>
            </a:xfrm>
          </p:grpSpPr>
          <p:grpSp>
            <p:nvGrpSpPr>
              <p:cNvPr id="23" name="Group 22"/>
              <p:cNvGrpSpPr/>
              <p:nvPr/>
            </p:nvGrpSpPr>
            <p:grpSpPr>
              <a:xfrm>
                <a:off x="2105430" y="3664738"/>
                <a:ext cx="4355243" cy="2186062"/>
                <a:chOff x="-2247" y="3468383"/>
                <a:chExt cx="4107794" cy="2061858"/>
              </a:xfrm>
            </p:grpSpPr>
            <p:sp>
              <p:nvSpPr>
                <p:cNvPr id="12" name="Rectangle 4"/>
                <p:cNvSpPr/>
                <p:nvPr/>
              </p:nvSpPr>
              <p:spPr>
                <a:xfrm flipV="1">
                  <a:off x="-2247" y="3468383"/>
                  <a:ext cx="3434289" cy="1599777"/>
                </a:xfrm>
                <a:custGeom>
                  <a:avLst/>
                  <a:gdLst>
                    <a:gd name="connsiteX0" fmla="*/ 0 w 1296537"/>
                    <a:gd name="connsiteY0" fmla="*/ 0 h 266889"/>
                    <a:gd name="connsiteX1" fmla="*/ 1296537 w 1296537"/>
                    <a:gd name="connsiteY1" fmla="*/ 0 h 266889"/>
                    <a:gd name="connsiteX2" fmla="*/ 1296537 w 1296537"/>
                    <a:gd name="connsiteY2" fmla="*/ 266889 h 266889"/>
                    <a:gd name="connsiteX3" fmla="*/ 0 w 1296537"/>
                    <a:gd name="connsiteY3" fmla="*/ 266889 h 266889"/>
                    <a:gd name="connsiteX4" fmla="*/ 0 w 1296537"/>
                    <a:gd name="connsiteY4" fmla="*/ 0 h 266889"/>
                    <a:gd name="connsiteX0" fmla="*/ 0 w 1471162"/>
                    <a:gd name="connsiteY0" fmla="*/ 1168400 h 1435289"/>
                    <a:gd name="connsiteX1" fmla="*/ 1471162 w 1471162"/>
                    <a:gd name="connsiteY1" fmla="*/ 0 h 1435289"/>
                    <a:gd name="connsiteX2" fmla="*/ 1296537 w 1471162"/>
                    <a:gd name="connsiteY2" fmla="*/ 1435289 h 1435289"/>
                    <a:gd name="connsiteX3" fmla="*/ 0 w 1471162"/>
                    <a:gd name="connsiteY3" fmla="*/ 1435289 h 1435289"/>
                    <a:gd name="connsiteX4" fmla="*/ 0 w 1471162"/>
                    <a:gd name="connsiteY4" fmla="*/ 1168400 h 1435289"/>
                    <a:gd name="connsiteX0" fmla="*/ 0 w 1493387"/>
                    <a:gd name="connsiteY0" fmla="*/ 1685925 h 1952814"/>
                    <a:gd name="connsiteX1" fmla="*/ 1493387 w 1493387"/>
                    <a:gd name="connsiteY1" fmla="*/ 0 h 1952814"/>
                    <a:gd name="connsiteX2" fmla="*/ 1296537 w 1493387"/>
                    <a:gd name="connsiteY2" fmla="*/ 1952814 h 1952814"/>
                    <a:gd name="connsiteX3" fmla="*/ 0 w 1493387"/>
                    <a:gd name="connsiteY3" fmla="*/ 1952814 h 1952814"/>
                    <a:gd name="connsiteX4" fmla="*/ 0 w 1493387"/>
                    <a:gd name="connsiteY4" fmla="*/ 1685925 h 1952814"/>
                    <a:gd name="connsiteX0" fmla="*/ 0 w 2410962"/>
                    <a:gd name="connsiteY0" fmla="*/ 1685925 h 1952814"/>
                    <a:gd name="connsiteX1" fmla="*/ 1493387 w 2410962"/>
                    <a:gd name="connsiteY1" fmla="*/ 0 h 1952814"/>
                    <a:gd name="connsiteX2" fmla="*/ 2410962 w 2410962"/>
                    <a:gd name="connsiteY2" fmla="*/ 557401 h 1952814"/>
                    <a:gd name="connsiteX3" fmla="*/ 0 w 2410962"/>
                    <a:gd name="connsiteY3" fmla="*/ 1952814 h 1952814"/>
                    <a:gd name="connsiteX4" fmla="*/ 0 w 2410962"/>
                    <a:gd name="connsiteY4" fmla="*/ 1685925 h 1952814"/>
                    <a:gd name="connsiteX0" fmla="*/ 0 w 2410962"/>
                    <a:gd name="connsiteY0" fmla="*/ 1685925 h 1952814"/>
                    <a:gd name="connsiteX1" fmla="*/ 1493387 w 2410962"/>
                    <a:gd name="connsiteY1" fmla="*/ 0 h 1952814"/>
                    <a:gd name="connsiteX2" fmla="*/ 2410962 w 2410962"/>
                    <a:gd name="connsiteY2" fmla="*/ 557401 h 1952814"/>
                    <a:gd name="connsiteX3" fmla="*/ 0 w 2410962"/>
                    <a:gd name="connsiteY3" fmla="*/ 1952814 h 1952814"/>
                    <a:gd name="connsiteX4" fmla="*/ 0 w 2410962"/>
                    <a:gd name="connsiteY4" fmla="*/ 1685925 h 1952814"/>
                    <a:gd name="connsiteX0" fmla="*/ 0 w 2410962"/>
                    <a:gd name="connsiteY0" fmla="*/ 1685925 h 1952814"/>
                    <a:gd name="connsiteX1" fmla="*/ 1493387 w 2410962"/>
                    <a:gd name="connsiteY1" fmla="*/ 0 h 1952814"/>
                    <a:gd name="connsiteX2" fmla="*/ 2410962 w 2410962"/>
                    <a:gd name="connsiteY2" fmla="*/ 557401 h 1952814"/>
                    <a:gd name="connsiteX3" fmla="*/ 0 w 2410962"/>
                    <a:gd name="connsiteY3" fmla="*/ 1952814 h 1952814"/>
                    <a:gd name="connsiteX4" fmla="*/ 0 w 2410962"/>
                    <a:gd name="connsiteY4" fmla="*/ 1685925 h 1952814"/>
                    <a:gd name="connsiteX0" fmla="*/ 0 w 2410962"/>
                    <a:gd name="connsiteY0" fmla="*/ 1685925 h 1952814"/>
                    <a:gd name="connsiteX1" fmla="*/ 1493387 w 2410962"/>
                    <a:gd name="connsiteY1" fmla="*/ 0 h 1952814"/>
                    <a:gd name="connsiteX2" fmla="*/ 2410962 w 2410962"/>
                    <a:gd name="connsiteY2" fmla="*/ 557401 h 1952814"/>
                    <a:gd name="connsiteX3" fmla="*/ 0 w 2410962"/>
                    <a:gd name="connsiteY3" fmla="*/ 1952814 h 1952814"/>
                    <a:gd name="connsiteX4" fmla="*/ 0 w 2410962"/>
                    <a:gd name="connsiteY4" fmla="*/ 1685925 h 1952814"/>
                    <a:gd name="connsiteX0" fmla="*/ 0 w 2410962"/>
                    <a:gd name="connsiteY0" fmla="*/ 1685925 h 1952814"/>
                    <a:gd name="connsiteX1" fmla="*/ 1493387 w 2410962"/>
                    <a:gd name="connsiteY1" fmla="*/ 0 h 1952814"/>
                    <a:gd name="connsiteX2" fmla="*/ 2410962 w 2410962"/>
                    <a:gd name="connsiteY2" fmla="*/ 557401 h 1952814"/>
                    <a:gd name="connsiteX3" fmla="*/ 0 w 2410962"/>
                    <a:gd name="connsiteY3" fmla="*/ 1952814 h 1952814"/>
                    <a:gd name="connsiteX4" fmla="*/ 0 w 2410962"/>
                    <a:gd name="connsiteY4" fmla="*/ 1685925 h 1952814"/>
                    <a:gd name="connsiteX0" fmla="*/ 0 w 2410962"/>
                    <a:gd name="connsiteY0" fmla="*/ 1719262 h 1986151"/>
                    <a:gd name="connsiteX1" fmla="*/ 1498150 w 2410962"/>
                    <a:gd name="connsiteY1" fmla="*/ 0 h 1986151"/>
                    <a:gd name="connsiteX2" fmla="*/ 2410962 w 2410962"/>
                    <a:gd name="connsiteY2" fmla="*/ 590738 h 1986151"/>
                    <a:gd name="connsiteX3" fmla="*/ 0 w 2410962"/>
                    <a:gd name="connsiteY3" fmla="*/ 1986151 h 1986151"/>
                    <a:gd name="connsiteX4" fmla="*/ 0 w 2410962"/>
                    <a:gd name="connsiteY4" fmla="*/ 1719262 h 1986151"/>
                    <a:gd name="connsiteX0" fmla="*/ 0 w 3378702"/>
                    <a:gd name="connsiteY0" fmla="*/ 1719262 h 1986151"/>
                    <a:gd name="connsiteX1" fmla="*/ 1498150 w 3378702"/>
                    <a:gd name="connsiteY1" fmla="*/ 0 h 1986151"/>
                    <a:gd name="connsiteX2" fmla="*/ 3378702 w 3378702"/>
                    <a:gd name="connsiteY2" fmla="*/ 1337498 h 1986151"/>
                    <a:gd name="connsiteX3" fmla="*/ 0 w 3378702"/>
                    <a:gd name="connsiteY3" fmla="*/ 1986151 h 1986151"/>
                    <a:gd name="connsiteX4" fmla="*/ 0 w 3378702"/>
                    <a:gd name="connsiteY4" fmla="*/ 1719262 h 1986151"/>
                    <a:gd name="connsiteX0" fmla="*/ 7620 w 3386322"/>
                    <a:gd name="connsiteY0" fmla="*/ 1719262 h 1948051"/>
                    <a:gd name="connsiteX1" fmla="*/ 1505770 w 3386322"/>
                    <a:gd name="connsiteY1" fmla="*/ 0 h 1948051"/>
                    <a:gd name="connsiteX2" fmla="*/ 3386322 w 3386322"/>
                    <a:gd name="connsiteY2" fmla="*/ 1337498 h 1948051"/>
                    <a:gd name="connsiteX3" fmla="*/ 0 w 3386322"/>
                    <a:gd name="connsiteY3" fmla="*/ 1948051 h 1948051"/>
                    <a:gd name="connsiteX4" fmla="*/ 7620 w 3386322"/>
                    <a:gd name="connsiteY4" fmla="*/ 1719262 h 1948051"/>
                    <a:gd name="connsiteX0" fmla="*/ 7620 w 3386322"/>
                    <a:gd name="connsiteY0" fmla="*/ 1719262 h 1948051"/>
                    <a:gd name="connsiteX1" fmla="*/ 1505770 w 3386322"/>
                    <a:gd name="connsiteY1" fmla="*/ 0 h 1948051"/>
                    <a:gd name="connsiteX2" fmla="*/ 3386322 w 3386322"/>
                    <a:gd name="connsiteY2" fmla="*/ 1337498 h 1948051"/>
                    <a:gd name="connsiteX3" fmla="*/ 0 w 3386322"/>
                    <a:gd name="connsiteY3" fmla="*/ 1948051 h 1948051"/>
                    <a:gd name="connsiteX4" fmla="*/ 7620 w 3386322"/>
                    <a:gd name="connsiteY4" fmla="*/ 1719262 h 1948051"/>
                    <a:gd name="connsiteX0" fmla="*/ 7620 w 3386322"/>
                    <a:gd name="connsiteY0" fmla="*/ 1353502 h 1582291"/>
                    <a:gd name="connsiteX1" fmla="*/ 3014530 w 3386322"/>
                    <a:gd name="connsiteY1" fmla="*/ 0 h 1582291"/>
                    <a:gd name="connsiteX2" fmla="*/ 3386322 w 3386322"/>
                    <a:gd name="connsiteY2" fmla="*/ 971738 h 1582291"/>
                    <a:gd name="connsiteX3" fmla="*/ 0 w 3386322"/>
                    <a:gd name="connsiteY3" fmla="*/ 1582291 h 1582291"/>
                    <a:gd name="connsiteX4" fmla="*/ 7620 w 3386322"/>
                    <a:gd name="connsiteY4" fmla="*/ 1353502 h 1582291"/>
                    <a:gd name="connsiteX0" fmla="*/ 7620 w 3386322"/>
                    <a:gd name="connsiteY0" fmla="*/ 1323022 h 1551811"/>
                    <a:gd name="connsiteX1" fmla="*/ 3045010 w 3386322"/>
                    <a:gd name="connsiteY1" fmla="*/ 0 h 1551811"/>
                    <a:gd name="connsiteX2" fmla="*/ 3386322 w 3386322"/>
                    <a:gd name="connsiteY2" fmla="*/ 941258 h 1551811"/>
                    <a:gd name="connsiteX3" fmla="*/ 0 w 3386322"/>
                    <a:gd name="connsiteY3" fmla="*/ 1551811 h 1551811"/>
                    <a:gd name="connsiteX4" fmla="*/ 7620 w 3386322"/>
                    <a:gd name="connsiteY4" fmla="*/ 1323022 h 1551811"/>
                    <a:gd name="connsiteX0" fmla="*/ 7620 w 3386322"/>
                    <a:gd name="connsiteY0" fmla="*/ 1323022 h 1551811"/>
                    <a:gd name="connsiteX1" fmla="*/ 3045010 w 3386322"/>
                    <a:gd name="connsiteY1" fmla="*/ 0 h 1551811"/>
                    <a:gd name="connsiteX2" fmla="*/ 3386322 w 3386322"/>
                    <a:gd name="connsiteY2" fmla="*/ 941258 h 1551811"/>
                    <a:gd name="connsiteX3" fmla="*/ 0 w 3386322"/>
                    <a:gd name="connsiteY3" fmla="*/ 1551811 h 1551811"/>
                    <a:gd name="connsiteX4" fmla="*/ 7620 w 3386322"/>
                    <a:gd name="connsiteY4" fmla="*/ 1323022 h 1551811"/>
                    <a:gd name="connsiteX0" fmla="*/ 7620 w 3386322"/>
                    <a:gd name="connsiteY0" fmla="*/ 1323022 h 1551811"/>
                    <a:gd name="connsiteX1" fmla="*/ 3045010 w 3386322"/>
                    <a:gd name="connsiteY1" fmla="*/ 0 h 1551811"/>
                    <a:gd name="connsiteX2" fmla="*/ 3386322 w 3386322"/>
                    <a:gd name="connsiteY2" fmla="*/ 941258 h 1551811"/>
                    <a:gd name="connsiteX3" fmla="*/ 0 w 3386322"/>
                    <a:gd name="connsiteY3" fmla="*/ 1551811 h 1551811"/>
                    <a:gd name="connsiteX4" fmla="*/ 7620 w 3386322"/>
                    <a:gd name="connsiteY4" fmla="*/ 1323022 h 1551811"/>
                    <a:gd name="connsiteX0" fmla="*/ 7620 w 3386322"/>
                    <a:gd name="connsiteY0" fmla="*/ 1368742 h 1597531"/>
                    <a:gd name="connsiteX1" fmla="*/ 3083110 w 3386322"/>
                    <a:gd name="connsiteY1" fmla="*/ 0 h 1597531"/>
                    <a:gd name="connsiteX2" fmla="*/ 3386322 w 3386322"/>
                    <a:gd name="connsiteY2" fmla="*/ 986978 h 1597531"/>
                    <a:gd name="connsiteX3" fmla="*/ 0 w 3386322"/>
                    <a:gd name="connsiteY3" fmla="*/ 1597531 h 1597531"/>
                    <a:gd name="connsiteX4" fmla="*/ 7620 w 3386322"/>
                    <a:gd name="connsiteY4" fmla="*/ 1368742 h 1597531"/>
                    <a:gd name="connsiteX0" fmla="*/ 7620 w 3432042"/>
                    <a:gd name="connsiteY0" fmla="*/ 1368742 h 1597531"/>
                    <a:gd name="connsiteX1" fmla="*/ 3083110 w 3432042"/>
                    <a:gd name="connsiteY1" fmla="*/ 0 h 1597531"/>
                    <a:gd name="connsiteX2" fmla="*/ 3432042 w 3432042"/>
                    <a:gd name="connsiteY2" fmla="*/ 1002218 h 1597531"/>
                    <a:gd name="connsiteX3" fmla="*/ 0 w 3432042"/>
                    <a:gd name="connsiteY3" fmla="*/ 1597531 h 1597531"/>
                    <a:gd name="connsiteX4" fmla="*/ 7620 w 3432042"/>
                    <a:gd name="connsiteY4" fmla="*/ 1368742 h 1597531"/>
                    <a:gd name="connsiteX0" fmla="*/ 7620 w 3432042"/>
                    <a:gd name="connsiteY0" fmla="*/ 1368742 h 1597531"/>
                    <a:gd name="connsiteX1" fmla="*/ 3083110 w 3432042"/>
                    <a:gd name="connsiteY1" fmla="*/ 0 h 1597531"/>
                    <a:gd name="connsiteX2" fmla="*/ 3432042 w 3432042"/>
                    <a:gd name="connsiteY2" fmla="*/ 1002218 h 1597531"/>
                    <a:gd name="connsiteX3" fmla="*/ 0 w 3432042"/>
                    <a:gd name="connsiteY3" fmla="*/ 1597531 h 1597531"/>
                    <a:gd name="connsiteX4" fmla="*/ 7620 w 3432042"/>
                    <a:gd name="connsiteY4" fmla="*/ 1368742 h 1597531"/>
                    <a:gd name="connsiteX0" fmla="*/ 7620 w 3432042"/>
                    <a:gd name="connsiteY0" fmla="*/ 1368742 h 1597531"/>
                    <a:gd name="connsiteX1" fmla="*/ 3083110 w 3432042"/>
                    <a:gd name="connsiteY1" fmla="*/ 0 h 1597531"/>
                    <a:gd name="connsiteX2" fmla="*/ 3432042 w 3432042"/>
                    <a:gd name="connsiteY2" fmla="*/ 1002218 h 1597531"/>
                    <a:gd name="connsiteX3" fmla="*/ 0 w 3432042"/>
                    <a:gd name="connsiteY3" fmla="*/ 1597531 h 1597531"/>
                    <a:gd name="connsiteX4" fmla="*/ 7620 w 3432042"/>
                    <a:gd name="connsiteY4" fmla="*/ 1368742 h 1597531"/>
                    <a:gd name="connsiteX0" fmla="*/ 1631 w 3432042"/>
                    <a:gd name="connsiteY0" fmla="*/ 1368742 h 1597531"/>
                    <a:gd name="connsiteX1" fmla="*/ 3083110 w 3432042"/>
                    <a:gd name="connsiteY1" fmla="*/ 0 h 1597531"/>
                    <a:gd name="connsiteX2" fmla="*/ 3432042 w 3432042"/>
                    <a:gd name="connsiteY2" fmla="*/ 1002218 h 1597531"/>
                    <a:gd name="connsiteX3" fmla="*/ 0 w 3432042"/>
                    <a:gd name="connsiteY3" fmla="*/ 1597531 h 1597531"/>
                    <a:gd name="connsiteX4" fmla="*/ 1631 w 3432042"/>
                    <a:gd name="connsiteY4" fmla="*/ 1368742 h 1597531"/>
                    <a:gd name="connsiteX0" fmla="*/ 79 w 3433485"/>
                    <a:gd name="connsiteY0" fmla="*/ 1371737 h 1597531"/>
                    <a:gd name="connsiteX1" fmla="*/ 3084553 w 3433485"/>
                    <a:gd name="connsiteY1" fmla="*/ 0 h 1597531"/>
                    <a:gd name="connsiteX2" fmla="*/ 3433485 w 3433485"/>
                    <a:gd name="connsiteY2" fmla="*/ 1002218 h 1597531"/>
                    <a:gd name="connsiteX3" fmla="*/ 1443 w 3433485"/>
                    <a:gd name="connsiteY3" fmla="*/ 1597531 h 1597531"/>
                    <a:gd name="connsiteX4" fmla="*/ 79 w 3433485"/>
                    <a:gd name="connsiteY4" fmla="*/ 1371737 h 1597531"/>
                    <a:gd name="connsiteX0" fmla="*/ 883 w 3434289"/>
                    <a:gd name="connsiteY0" fmla="*/ 1371737 h 1599777"/>
                    <a:gd name="connsiteX1" fmla="*/ 3085357 w 3434289"/>
                    <a:gd name="connsiteY1" fmla="*/ 0 h 1599777"/>
                    <a:gd name="connsiteX2" fmla="*/ 3434289 w 3434289"/>
                    <a:gd name="connsiteY2" fmla="*/ 1002218 h 1599777"/>
                    <a:gd name="connsiteX3" fmla="*/ 0 w 3434289"/>
                    <a:gd name="connsiteY3" fmla="*/ 1599777 h 1599777"/>
                    <a:gd name="connsiteX4" fmla="*/ 883 w 3434289"/>
                    <a:gd name="connsiteY4" fmla="*/ 1371737 h 15997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4289" h="1599777">
                      <a:moveTo>
                        <a:pt x="883" y="1371737"/>
                      </a:moveTo>
                      <a:cubicBezTo>
                        <a:pt x="803479" y="1268867"/>
                        <a:pt x="2467546" y="676275"/>
                        <a:pt x="3085357" y="0"/>
                      </a:cubicBezTo>
                      <a:lnTo>
                        <a:pt x="3434289" y="1002218"/>
                      </a:lnTo>
                      <a:cubicBezTo>
                        <a:pt x="3111647" y="1215896"/>
                        <a:pt x="656016" y="1496589"/>
                        <a:pt x="0" y="1599777"/>
                      </a:cubicBezTo>
                      <a:cubicBezTo>
                        <a:pt x="544" y="1523514"/>
                        <a:pt x="339" y="1448000"/>
                        <a:pt x="883" y="1371737"/>
                      </a:cubicBezTo>
                      <a:close/>
                    </a:path>
                  </a:pathLst>
                </a:custGeom>
                <a:gradFill>
                  <a:gsLst>
                    <a:gs pos="0">
                      <a:srgbClr val="FFA285"/>
                    </a:gs>
                    <a:gs pos="79000">
                      <a:srgbClr val="CC3300"/>
                    </a:gs>
                  </a:gsLst>
                  <a:lin ang="19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7" name="Isosceles Triangle 16"/>
                <p:cNvSpPr/>
                <p:nvPr/>
              </p:nvSpPr>
              <p:spPr>
                <a:xfrm rot="17393705" flipV="1">
                  <a:off x="2842476" y="4267170"/>
                  <a:ext cx="1639034" cy="887108"/>
                </a:xfrm>
                <a:prstGeom prst="triangle">
                  <a:avLst/>
                </a:prstGeom>
                <a:solidFill>
                  <a:srgbClr val="CC3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grpSp>
            <p:nvGrpSpPr>
              <p:cNvPr id="64" name="Group 63"/>
              <p:cNvGrpSpPr/>
              <p:nvPr/>
            </p:nvGrpSpPr>
            <p:grpSpPr>
              <a:xfrm>
                <a:off x="5120996" y="4529171"/>
                <a:ext cx="994660" cy="545404"/>
                <a:chOff x="6720114" y="4351072"/>
                <a:chExt cx="2154415" cy="1181336"/>
              </a:xfrm>
              <a:solidFill>
                <a:schemeClr val="bg1"/>
              </a:solidFill>
            </p:grpSpPr>
            <p:sp>
              <p:nvSpPr>
                <p:cNvPr id="65" name="Freeform 64"/>
                <p:cNvSpPr/>
                <p:nvPr/>
              </p:nvSpPr>
              <p:spPr>
                <a:xfrm>
                  <a:off x="7267332" y="5152356"/>
                  <a:ext cx="1067649" cy="380052"/>
                </a:xfrm>
                <a:custGeom>
                  <a:avLst/>
                  <a:gdLst>
                    <a:gd name="connsiteX0" fmla="*/ 533824 w 1067649"/>
                    <a:gd name="connsiteY0" fmla="*/ 0 h 380052"/>
                    <a:gd name="connsiteX1" fmla="*/ 1016424 w 1067649"/>
                    <a:gd name="connsiteY1" fmla="*/ 277857 h 380052"/>
                    <a:gd name="connsiteX2" fmla="*/ 1067649 w 1067649"/>
                    <a:gd name="connsiteY2" fmla="*/ 380052 h 380052"/>
                    <a:gd name="connsiteX3" fmla="*/ 984373 w 1067649"/>
                    <a:gd name="connsiteY3" fmla="*/ 380052 h 380052"/>
                    <a:gd name="connsiteX4" fmla="*/ 956378 w 1067649"/>
                    <a:gd name="connsiteY4" fmla="*/ 324754 h 380052"/>
                    <a:gd name="connsiteX5" fmla="*/ 533825 w 1067649"/>
                    <a:gd name="connsiteY5" fmla="*/ 83878 h 380052"/>
                    <a:gd name="connsiteX6" fmla="*/ 111273 w 1067649"/>
                    <a:gd name="connsiteY6" fmla="*/ 324754 h 380052"/>
                    <a:gd name="connsiteX7" fmla="*/ 83277 w 1067649"/>
                    <a:gd name="connsiteY7" fmla="*/ 380052 h 380052"/>
                    <a:gd name="connsiteX8" fmla="*/ 0 w 1067649"/>
                    <a:gd name="connsiteY8" fmla="*/ 380052 h 380052"/>
                    <a:gd name="connsiteX9" fmla="*/ 51225 w 1067649"/>
                    <a:gd name="connsiteY9" fmla="*/ 277857 h 380052"/>
                    <a:gd name="connsiteX10" fmla="*/ 533824 w 1067649"/>
                    <a:gd name="connsiteY10" fmla="*/ 0 h 380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7649" h="380052">
                      <a:moveTo>
                        <a:pt x="533824" y="0"/>
                      </a:moveTo>
                      <a:cubicBezTo>
                        <a:pt x="734716" y="0"/>
                        <a:pt x="911835" y="110218"/>
                        <a:pt x="1016424" y="277857"/>
                      </a:cubicBezTo>
                      <a:lnTo>
                        <a:pt x="1067649" y="380052"/>
                      </a:lnTo>
                      <a:lnTo>
                        <a:pt x="984373" y="380052"/>
                      </a:lnTo>
                      <a:lnTo>
                        <a:pt x="956378" y="324754"/>
                      </a:lnTo>
                      <a:cubicBezTo>
                        <a:pt x="864803" y="179427"/>
                        <a:pt x="709722" y="83878"/>
                        <a:pt x="533825" y="83878"/>
                      </a:cubicBezTo>
                      <a:cubicBezTo>
                        <a:pt x="357929" y="83878"/>
                        <a:pt x="202848" y="179427"/>
                        <a:pt x="111273" y="324754"/>
                      </a:cubicBezTo>
                      <a:lnTo>
                        <a:pt x="83277" y="380052"/>
                      </a:lnTo>
                      <a:lnTo>
                        <a:pt x="0" y="380052"/>
                      </a:lnTo>
                      <a:lnTo>
                        <a:pt x="51225" y="277857"/>
                      </a:lnTo>
                      <a:cubicBezTo>
                        <a:pt x="155814" y="110218"/>
                        <a:pt x="332932" y="0"/>
                        <a:pt x="533824"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66" name="Rectangle 65"/>
                <p:cNvSpPr/>
                <p:nvPr/>
              </p:nvSpPr>
              <p:spPr>
                <a:xfrm rot="19320000">
                  <a:off x="7509563" y="5272533"/>
                  <a:ext cx="40573" cy="177240"/>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67" name="Rectangle 66"/>
                <p:cNvSpPr/>
                <p:nvPr/>
              </p:nvSpPr>
              <p:spPr>
                <a:xfrm rot="21540000">
                  <a:off x="7782917" y="5175773"/>
                  <a:ext cx="40573" cy="177240"/>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68" name="Rectangle 67"/>
                <p:cNvSpPr/>
                <p:nvPr/>
              </p:nvSpPr>
              <p:spPr>
                <a:xfrm rot="23940000">
                  <a:off x="8056270" y="5272535"/>
                  <a:ext cx="40573" cy="177240"/>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69" name="Freeform 68"/>
                <p:cNvSpPr/>
                <p:nvPr/>
              </p:nvSpPr>
              <p:spPr>
                <a:xfrm>
                  <a:off x="7753614" y="5398230"/>
                  <a:ext cx="94370" cy="124457"/>
                </a:xfrm>
                <a:custGeom>
                  <a:avLst/>
                  <a:gdLst>
                    <a:gd name="connsiteX0" fmla="*/ 47185 w 94370"/>
                    <a:gd name="connsiteY0" fmla="*/ 0 h 124457"/>
                    <a:gd name="connsiteX1" fmla="*/ 94370 w 94370"/>
                    <a:gd name="connsiteY1" fmla="*/ 124457 h 124457"/>
                    <a:gd name="connsiteX2" fmla="*/ 0 w 94370"/>
                    <a:gd name="connsiteY2" fmla="*/ 124457 h 124457"/>
                  </a:gdLst>
                  <a:ahLst/>
                  <a:cxnLst>
                    <a:cxn ang="0">
                      <a:pos x="connsiteX0" y="connsiteY0"/>
                    </a:cxn>
                    <a:cxn ang="0">
                      <a:pos x="connsiteX1" y="connsiteY1"/>
                    </a:cxn>
                    <a:cxn ang="0">
                      <a:pos x="connsiteX2" y="connsiteY2"/>
                    </a:cxn>
                  </a:cxnLst>
                  <a:rect l="l" t="t" r="r" b="b"/>
                  <a:pathLst>
                    <a:path w="94370" h="124457">
                      <a:moveTo>
                        <a:pt x="47185" y="0"/>
                      </a:moveTo>
                      <a:lnTo>
                        <a:pt x="94370" y="124457"/>
                      </a:lnTo>
                      <a:lnTo>
                        <a:pt x="0" y="124457"/>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70" name="Donut 69"/>
                <p:cNvSpPr/>
                <p:nvPr/>
              </p:nvSpPr>
              <p:spPr>
                <a:xfrm>
                  <a:off x="6720114" y="4666343"/>
                  <a:ext cx="633791" cy="633790"/>
                </a:xfrm>
                <a:prstGeom prst="donut">
                  <a:avLst>
                    <a:gd name="adj" fmla="val 12187"/>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71" name="Oval 70"/>
                <p:cNvSpPr/>
                <p:nvPr/>
              </p:nvSpPr>
              <p:spPr>
                <a:xfrm>
                  <a:off x="6915087" y="4835420"/>
                  <a:ext cx="98705" cy="99692"/>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72" name="Oval 71"/>
                <p:cNvSpPr/>
                <p:nvPr/>
              </p:nvSpPr>
              <p:spPr>
                <a:xfrm>
                  <a:off x="7057811" y="4835420"/>
                  <a:ext cx="98705" cy="99692"/>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73" name="Freeform 72"/>
                <p:cNvSpPr/>
                <p:nvPr/>
              </p:nvSpPr>
              <p:spPr>
                <a:xfrm>
                  <a:off x="6871675" y="4983237"/>
                  <a:ext cx="330668" cy="137886"/>
                </a:xfrm>
                <a:custGeom>
                  <a:avLst/>
                  <a:gdLst>
                    <a:gd name="connsiteX0" fmla="*/ 165334 w 330668"/>
                    <a:gd name="connsiteY0" fmla="*/ 0 h 137886"/>
                    <a:gd name="connsiteX1" fmla="*/ 330668 w 330668"/>
                    <a:gd name="connsiteY1" fmla="*/ 136677 h 137886"/>
                    <a:gd name="connsiteX2" fmla="*/ 330373 w 330668"/>
                    <a:gd name="connsiteY2" fmla="*/ 137886 h 137886"/>
                    <a:gd name="connsiteX3" fmla="*/ 260417 w 330668"/>
                    <a:gd name="connsiteY3" fmla="*/ 137886 h 137886"/>
                    <a:gd name="connsiteX4" fmla="*/ 260766 w 330668"/>
                    <a:gd name="connsiteY4" fmla="*/ 136677 h 137886"/>
                    <a:gd name="connsiteX5" fmla="*/ 165334 w 330668"/>
                    <a:gd name="connsiteY5" fmla="*/ 69902 h 137886"/>
                    <a:gd name="connsiteX6" fmla="*/ 69902 w 330668"/>
                    <a:gd name="connsiteY6" fmla="*/ 136677 h 137886"/>
                    <a:gd name="connsiteX7" fmla="*/ 70251 w 330668"/>
                    <a:gd name="connsiteY7" fmla="*/ 137886 h 137886"/>
                    <a:gd name="connsiteX8" fmla="*/ 296 w 330668"/>
                    <a:gd name="connsiteY8" fmla="*/ 137886 h 137886"/>
                    <a:gd name="connsiteX9" fmla="*/ 0 w 330668"/>
                    <a:gd name="connsiteY9" fmla="*/ 136677 h 137886"/>
                    <a:gd name="connsiteX10" fmla="*/ 165334 w 330668"/>
                    <a:gd name="connsiteY10" fmla="*/ 0 h 137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0668" h="137886">
                      <a:moveTo>
                        <a:pt x="165334" y="0"/>
                      </a:moveTo>
                      <a:cubicBezTo>
                        <a:pt x="256645" y="0"/>
                        <a:pt x="330668" y="61192"/>
                        <a:pt x="330668" y="136677"/>
                      </a:cubicBezTo>
                      <a:lnTo>
                        <a:pt x="330373" y="137886"/>
                      </a:lnTo>
                      <a:lnTo>
                        <a:pt x="260417" y="137886"/>
                      </a:lnTo>
                      <a:lnTo>
                        <a:pt x="260766" y="136677"/>
                      </a:lnTo>
                      <a:cubicBezTo>
                        <a:pt x="260766" y="99798"/>
                        <a:pt x="218040" y="69902"/>
                        <a:pt x="165334" y="69902"/>
                      </a:cubicBezTo>
                      <a:cubicBezTo>
                        <a:pt x="112628" y="69902"/>
                        <a:pt x="69902" y="99798"/>
                        <a:pt x="69902" y="136677"/>
                      </a:cubicBezTo>
                      <a:lnTo>
                        <a:pt x="70251" y="137886"/>
                      </a:lnTo>
                      <a:lnTo>
                        <a:pt x="296" y="137886"/>
                      </a:lnTo>
                      <a:lnTo>
                        <a:pt x="0" y="136677"/>
                      </a:lnTo>
                      <a:cubicBezTo>
                        <a:pt x="0" y="61192"/>
                        <a:pt x="74023" y="0"/>
                        <a:pt x="165334"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74" name="Donut 73"/>
                <p:cNvSpPr/>
                <p:nvPr/>
              </p:nvSpPr>
              <p:spPr>
                <a:xfrm>
                  <a:off x="7472807" y="4351072"/>
                  <a:ext cx="633791" cy="633790"/>
                </a:xfrm>
                <a:prstGeom prst="donut">
                  <a:avLst>
                    <a:gd name="adj" fmla="val 12187"/>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75" name="Oval 74"/>
                <p:cNvSpPr/>
                <p:nvPr/>
              </p:nvSpPr>
              <p:spPr>
                <a:xfrm>
                  <a:off x="7667778" y="4562029"/>
                  <a:ext cx="98705" cy="99692"/>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76" name="Oval 75"/>
                <p:cNvSpPr/>
                <p:nvPr/>
              </p:nvSpPr>
              <p:spPr>
                <a:xfrm>
                  <a:off x="7810502" y="4562029"/>
                  <a:ext cx="98705" cy="99692"/>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77" name="Rectangle 76"/>
                <p:cNvSpPr/>
                <p:nvPr/>
              </p:nvSpPr>
              <p:spPr>
                <a:xfrm>
                  <a:off x="7711470" y="4732581"/>
                  <a:ext cx="159579" cy="65337"/>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78" name="Oval 77"/>
                <p:cNvSpPr/>
                <p:nvPr/>
              </p:nvSpPr>
              <p:spPr>
                <a:xfrm>
                  <a:off x="8432920" y="4836977"/>
                  <a:ext cx="98705" cy="99692"/>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79" name="Oval 78"/>
                <p:cNvSpPr/>
                <p:nvPr/>
              </p:nvSpPr>
              <p:spPr>
                <a:xfrm>
                  <a:off x="8575644" y="4836977"/>
                  <a:ext cx="98705" cy="99692"/>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80" name="Freeform 79"/>
                <p:cNvSpPr/>
                <p:nvPr/>
              </p:nvSpPr>
              <p:spPr>
                <a:xfrm flipV="1">
                  <a:off x="8390359" y="4997908"/>
                  <a:ext cx="330668" cy="152313"/>
                </a:xfrm>
                <a:custGeom>
                  <a:avLst/>
                  <a:gdLst>
                    <a:gd name="connsiteX0" fmla="*/ 165334 w 330668"/>
                    <a:gd name="connsiteY0" fmla="*/ 0 h 137886"/>
                    <a:gd name="connsiteX1" fmla="*/ 330668 w 330668"/>
                    <a:gd name="connsiteY1" fmla="*/ 136677 h 137886"/>
                    <a:gd name="connsiteX2" fmla="*/ 330373 w 330668"/>
                    <a:gd name="connsiteY2" fmla="*/ 137886 h 137886"/>
                    <a:gd name="connsiteX3" fmla="*/ 260417 w 330668"/>
                    <a:gd name="connsiteY3" fmla="*/ 137886 h 137886"/>
                    <a:gd name="connsiteX4" fmla="*/ 260766 w 330668"/>
                    <a:gd name="connsiteY4" fmla="*/ 136677 h 137886"/>
                    <a:gd name="connsiteX5" fmla="*/ 165334 w 330668"/>
                    <a:gd name="connsiteY5" fmla="*/ 69902 h 137886"/>
                    <a:gd name="connsiteX6" fmla="*/ 69902 w 330668"/>
                    <a:gd name="connsiteY6" fmla="*/ 136677 h 137886"/>
                    <a:gd name="connsiteX7" fmla="*/ 70251 w 330668"/>
                    <a:gd name="connsiteY7" fmla="*/ 137886 h 137886"/>
                    <a:gd name="connsiteX8" fmla="*/ 296 w 330668"/>
                    <a:gd name="connsiteY8" fmla="*/ 137886 h 137886"/>
                    <a:gd name="connsiteX9" fmla="*/ 0 w 330668"/>
                    <a:gd name="connsiteY9" fmla="*/ 136677 h 137886"/>
                    <a:gd name="connsiteX10" fmla="*/ 165334 w 330668"/>
                    <a:gd name="connsiteY10" fmla="*/ 0 h 137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0668" h="137886">
                      <a:moveTo>
                        <a:pt x="165334" y="0"/>
                      </a:moveTo>
                      <a:cubicBezTo>
                        <a:pt x="256645" y="0"/>
                        <a:pt x="330668" y="61192"/>
                        <a:pt x="330668" y="136677"/>
                      </a:cubicBezTo>
                      <a:lnTo>
                        <a:pt x="330373" y="137886"/>
                      </a:lnTo>
                      <a:lnTo>
                        <a:pt x="260417" y="137886"/>
                      </a:lnTo>
                      <a:lnTo>
                        <a:pt x="260766" y="136677"/>
                      </a:lnTo>
                      <a:cubicBezTo>
                        <a:pt x="260766" y="99798"/>
                        <a:pt x="218040" y="69902"/>
                        <a:pt x="165334" y="69902"/>
                      </a:cubicBezTo>
                      <a:cubicBezTo>
                        <a:pt x="112628" y="69902"/>
                        <a:pt x="69902" y="99798"/>
                        <a:pt x="69902" y="136677"/>
                      </a:cubicBezTo>
                      <a:lnTo>
                        <a:pt x="70251" y="137886"/>
                      </a:lnTo>
                      <a:lnTo>
                        <a:pt x="296" y="137886"/>
                      </a:lnTo>
                      <a:lnTo>
                        <a:pt x="0" y="136677"/>
                      </a:lnTo>
                      <a:cubicBezTo>
                        <a:pt x="0" y="61192"/>
                        <a:pt x="74023" y="0"/>
                        <a:pt x="165334"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81" name="Donut 80"/>
                <p:cNvSpPr/>
                <p:nvPr/>
              </p:nvSpPr>
              <p:spPr>
                <a:xfrm>
                  <a:off x="8240738" y="4667139"/>
                  <a:ext cx="633791" cy="633790"/>
                </a:xfrm>
                <a:prstGeom prst="donut">
                  <a:avLst>
                    <a:gd name="adj" fmla="val 12187"/>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grpSp>
        </p:grpSp>
        <p:grpSp>
          <p:nvGrpSpPr>
            <p:cNvPr id="88" name="Group 87"/>
            <p:cNvGrpSpPr/>
            <p:nvPr/>
          </p:nvGrpSpPr>
          <p:grpSpPr>
            <a:xfrm>
              <a:off x="2107812" y="4066626"/>
              <a:ext cx="3148366" cy="2599711"/>
              <a:chOff x="2107812" y="4066626"/>
              <a:chExt cx="3148366" cy="2599711"/>
            </a:xfrm>
          </p:grpSpPr>
          <p:grpSp>
            <p:nvGrpSpPr>
              <p:cNvPr id="24" name="Group 23"/>
              <p:cNvGrpSpPr/>
              <p:nvPr/>
            </p:nvGrpSpPr>
            <p:grpSpPr>
              <a:xfrm>
                <a:off x="2107812" y="4066626"/>
                <a:ext cx="3148366" cy="2599711"/>
                <a:chOff x="0" y="3847438"/>
                <a:chExt cx="2969487" cy="2452005"/>
              </a:xfrm>
            </p:grpSpPr>
            <p:sp>
              <p:nvSpPr>
                <p:cNvPr id="13" name="Rectangle 4"/>
                <p:cNvSpPr/>
                <p:nvPr/>
              </p:nvSpPr>
              <p:spPr>
                <a:xfrm flipV="1">
                  <a:off x="0" y="3847438"/>
                  <a:ext cx="2358574" cy="1986151"/>
                </a:xfrm>
                <a:custGeom>
                  <a:avLst/>
                  <a:gdLst>
                    <a:gd name="connsiteX0" fmla="*/ 0 w 1296537"/>
                    <a:gd name="connsiteY0" fmla="*/ 0 h 266889"/>
                    <a:gd name="connsiteX1" fmla="*/ 1296537 w 1296537"/>
                    <a:gd name="connsiteY1" fmla="*/ 0 h 266889"/>
                    <a:gd name="connsiteX2" fmla="*/ 1296537 w 1296537"/>
                    <a:gd name="connsiteY2" fmla="*/ 266889 h 266889"/>
                    <a:gd name="connsiteX3" fmla="*/ 0 w 1296537"/>
                    <a:gd name="connsiteY3" fmla="*/ 266889 h 266889"/>
                    <a:gd name="connsiteX4" fmla="*/ 0 w 1296537"/>
                    <a:gd name="connsiteY4" fmla="*/ 0 h 266889"/>
                    <a:gd name="connsiteX0" fmla="*/ 0 w 1471162"/>
                    <a:gd name="connsiteY0" fmla="*/ 1168400 h 1435289"/>
                    <a:gd name="connsiteX1" fmla="*/ 1471162 w 1471162"/>
                    <a:gd name="connsiteY1" fmla="*/ 0 h 1435289"/>
                    <a:gd name="connsiteX2" fmla="*/ 1296537 w 1471162"/>
                    <a:gd name="connsiteY2" fmla="*/ 1435289 h 1435289"/>
                    <a:gd name="connsiteX3" fmla="*/ 0 w 1471162"/>
                    <a:gd name="connsiteY3" fmla="*/ 1435289 h 1435289"/>
                    <a:gd name="connsiteX4" fmla="*/ 0 w 1471162"/>
                    <a:gd name="connsiteY4" fmla="*/ 1168400 h 1435289"/>
                    <a:gd name="connsiteX0" fmla="*/ 0 w 1493387"/>
                    <a:gd name="connsiteY0" fmla="*/ 1685925 h 1952814"/>
                    <a:gd name="connsiteX1" fmla="*/ 1493387 w 1493387"/>
                    <a:gd name="connsiteY1" fmla="*/ 0 h 1952814"/>
                    <a:gd name="connsiteX2" fmla="*/ 1296537 w 1493387"/>
                    <a:gd name="connsiteY2" fmla="*/ 1952814 h 1952814"/>
                    <a:gd name="connsiteX3" fmla="*/ 0 w 1493387"/>
                    <a:gd name="connsiteY3" fmla="*/ 1952814 h 1952814"/>
                    <a:gd name="connsiteX4" fmla="*/ 0 w 1493387"/>
                    <a:gd name="connsiteY4" fmla="*/ 1685925 h 1952814"/>
                    <a:gd name="connsiteX0" fmla="*/ 0 w 2410962"/>
                    <a:gd name="connsiteY0" fmla="*/ 1685925 h 1952814"/>
                    <a:gd name="connsiteX1" fmla="*/ 1493387 w 2410962"/>
                    <a:gd name="connsiteY1" fmla="*/ 0 h 1952814"/>
                    <a:gd name="connsiteX2" fmla="*/ 2410962 w 2410962"/>
                    <a:gd name="connsiteY2" fmla="*/ 557401 h 1952814"/>
                    <a:gd name="connsiteX3" fmla="*/ 0 w 2410962"/>
                    <a:gd name="connsiteY3" fmla="*/ 1952814 h 1952814"/>
                    <a:gd name="connsiteX4" fmla="*/ 0 w 2410962"/>
                    <a:gd name="connsiteY4" fmla="*/ 1685925 h 1952814"/>
                    <a:gd name="connsiteX0" fmla="*/ 0 w 2410962"/>
                    <a:gd name="connsiteY0" fmla="*/ 1685925 h 1952814"/>
                    <a:gd name="connsiteX1" fmla="*/ 1493387 w 2410962"/>
                    <a:gd name="connsiteY1" fmla="*/ 0 h 1952814"/>
                    <a:gd name="connsiteX2" fmla="*/ 2410962 w 2410962"/>
                    <a:gd name="connsiteY2" fmla="*/ 557401 h 1952814"/>
                    <a:gd name="connsiteX3" fmla="*/ 0 w 2410962"/>
                    <a:gd name="connsiteY3" fmla="*/ 1952814 h 1952814"/>
                    <a:gd name="connsiteX4" fmla="*/ 0 w 2410962"/>
                    <a:gd name="connsiteY4" fmla="*/ 1685925 h 1952814"/>
                    <a:gd name="connsiteX0" fmla="*/ 0 w 2410962"/>
                    <a:gd name="connsiteY0" fmla="*/ 1685925 h 1952814"/>
                    <a:gd name="connsiteX1" fmla="*/ 1493387 w 2410962"/>
                    <a:gd name="connsiteY1" fmla="*/ 0 h 1952814"/>
                    <a:gd name="connsiteX2" fmla="*/ 2410962 w 2410962"/>
                    <a:gd name="connsiteY2" fmla="*/ 557401 h 1952814"/>
                    <a:gd name="connsiteX3" fmla="*/ 0 w 2410962"/>
                    <a:gd name="connsiteY3" fmla="*/ 1952814 h 1952814"/>
                    <a:gd name="connsiteX4" fmla="*/ 0 w 2410962"/>
                    <a:gd name="connsiteY4" fmla="*/ 1685925 h 1952814"/>
                    <a:gd name="connsiteX0" fmla="*/ 0 w 2410962"/>
                    <a:gd name="connsiteY0" fmla="*/ 1685925 h 1952814"/>
                    <a:gd name="connsiteX1" fmla="*/ 1493387 w 2410962"/>
                    <a:gd name="connsiteY1" fmla="*/ 0 h 1952814"/>
                    <a:gd name="connsiteX2" fmla="*/ 2410962 w 2410962"/>
                    <a:gd name="connsiteY2" fmla="*/ 557401 h 1952814"/>
                    <a:gd name="connsiteX3" fmla="*/ 0 w 2410962"/>
                    <a:gd name="connsiteY3" fmla="*/ 1952814 h 1952814"/>
                    <a:gd name="connsiteX4" fmla="*/ 0 w 2410962"/>
                    <a:gd name="connsiteY4" fmla="*/ 1685925 h 1952814"/>
                    <a:gd name="connsiteX0" fmla="*/ 0 w 2410962"/>
                    <a:gd name="connsiteY0" fmla="*/ 1685925 h 1952814"/>
                    <a:gd name="connsiteX1" fmla="*/ 1493387 w 2410962"/>
                    <a:gd name="connsiteY1" fmla="*/ 0 h 1952814"/>
                    <a:gd name="connsiteX2" fmla="*/ 2410962 w 2410962"/>
                    <a:gd name="connsiteY2" fmla="*/ 557401 h 1952814"/>
                    <a:gd name="connsiteX3" fmla="*/ 0 w 2410962"/>
                    <a:gd name="connsiteY3" fmla="*/ 1952814 h 1952814"/>
                    <a:gd name="connsiteX4" fmla="*/ 0 w 2410962"/>
                    <a:gd name="connsiteY4" fmla="*/ 1685925 h 1952814"/>
                    <a:gd name="connsiteX0" fmla="*/ 0 w 2410962"/>
                    <a:gd name="connsiteY0" fmla="*/ 1719262 h 1986151"/>
                    <a:gd name="connsiteX1" fmla="*/ 1498150 w 2410962"/>
                    <a:gd name="connsiteY1" fmla="*/ 0 h 1986151"/>
                    <a:gd name="connsiteX2" fmla="*/ 2410962 w 2410962"/>
                    <a:gd name="connsiteY2" fmla="*/ 590738 h 1986151"/>
                    <a:gd name="connsiteX3" fmla="*/ 0 w 2410962"/>
                    <a:gd name="connsiteY3" fmla="*/ 1986151 h 1986151"/>
                    <a:gd name="connsiteX4" fmla="*/ 0 w 2410962"/>
                    <a:gd name="connsiteY4" fmla="*/ 1719262 h 1986151"/>
                    <a:gd name="connsiteX0" fmla="*/ 0 w 2358574"/>
                    <a:gd name="connsiteY0" fmla="*/ 1719262 h 1986151"/>
                    <a:gd name="connsiteX1" fmla="*/ 1498150 w 2358574"/>
                    <a:gd name="connsiteY1" fmla="*/ 0 h 1986151"/>
                    <a:gd name="connsiteX2" fmla="*/ 2358574 w 2358574"/>
                    <a:gd name="connsiteY2" fmla="*/ 543113 h 1986151"/>
                    <a:gd name="connsiteX3" fmla="*/ 0 w 2358574"/>
                    <a:gd name="connsiteY3" fmla="*/ 1986151 h 1986151"/>
                    <a:gd name="connsiteX4" fmla="*/ 0 w 2358574"/>
                    <a:gd name="connsiteY4" fmla="*/ 1719262 h 1986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8574" h="1986151">
                      <a:moveTo>
                        <a:pt x="0" y="1719262"/>
                      </a:moveTo>
                      <a:cubicBezTo>
                        <a:pt x="802596" y="1281112"/>
                        <a:pt x="1162279" y="638175"/>
                        <a:pt x="1498150" y="0"/>
                      </a:cubicBezTo>
                      <a:lnTo>
                        <a:pt x="2358574" y="543113"/>
                      </a:lnTo>
                      <a:cubicBezTo>
                        <a:pt x="1921632" y="1236851"/>
                        <a:pt x="656016" y="1882963"/>
                        <a:pt x="0" y="1986151"/>
                      </a:cubicBezTo>
                      <a:lnTo>
                        <a:pt x="0" y="1719262"/>
                      </a:lnTo>
                      <a:close/>
                    </a:path>
                  </a:pathLst>
                </a:custGeom>
                <a:gradFill>
                  <a:gsLst>
                    <a:gs pos="0">
                      <a:srgbClr val="00C0BC"/>
                    </a:gs>
                    <a:gs pos="79000">
                      <a:srgbClr val="006666"/>
                    </a:gs>
                  </a:gsLst>
                  <a:lin ang="19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8" name="Isosceles Triangle 17"/>
                <p:cNvSpPr/>
                <p:nvPr/>
              </p:nvSpPr>
              <p:spPr>
                <a:xfrm rot="19554423" flipV="1">
                  <a:off x="1330453" y="5412335"/>
                  <a:ext cx="1639034" cy="887108"/>
                </a:xfrm>
                <a:prstGeom prst="triangle">
                  <a:avLst/>
                </a:prstGeom>
                <a:solidFill>
                  <a:srgbClr val="00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grpSp>
            <p:nvGrpSpPr>
              <p:cNvPr id="82" name="Group 81"/>
              <p:cNvGrpSpPr/>
              <p:nvPr/>
            </p:nvGrpSpPr>
            <p:grpSpPr>
              <a:xfrm>
                <a:off x="3829545" y="5488398"/>
                <a:ext cx="763812" cy="869156"/>
                <a:chOff x="6637812" y="621766"/>
                <a:chExt cx="4144246" cy="4715815"/>
              </a:xfrm>
              <a:solidFill>
                <a:schemeClr val="bg1"/>
              </a:solidFill>
            </p:grpSpPr>
            <p:sp>
              <p:nvSpPr>
                <p:cNvPr id="83" name="Freeform 82"/>
                <p:cNvSpPr/>
                <p:nvPr/>
              </p:nvSpPr>
              <p:spPr>
                <a:xfrm>
                  <a:off x="8044154" y="1913635"/>
                  <a:ext cx="891928" cy="940246"/>
                </a:xfrm>
                <a:custGeom>
                  <a:avLst/>
                  <a:gdLst>
                    <a:gd name="connsiteX0" fmla="*/ 588269 w 891927"/>
                    <a:gd name="connsiteY0" fmla="*/ 0 h 940247"/>
                    <a:gd name="connsiteX1" fmla="*/ 659645 w 891927"/>
                    <a:gd name="connsiteY1" fmla="*/ 86507 h 940247"/>
                    <a:gd name="connsiteX2" fmla="*/ 791797 w 891927"/>
                    <a:gd name="connsiteY2" fmla="*/ 195543 h 940247"/>
                    <a:gd name="connsiteX3" fmla="*/ 891927 w 891927"/>
                    <a:gd name="connsiteY3" fmla="*/ 249892 h 940247"/>
                    <a:gd name="connsiteX4" fmla="*/ 315334 w 891927"/>
                    <a:gd name="connsiteY4" fmla="*/ 940247 h 940247"/>
                    <a:gd name="connsiteX5" fmla="*/ 310448 w 891927"/>
                    <a:gd name="connsiteY5" fmla="*/ 933714 h 940247"/>
                    <a:gd name="connsiteX6" fmla="*/ 3708 w 891927"/>
                    <a:gd name="connsiteY6" fmla="*/ 680813 h 940247"/>
                    <a:gd name="connsiteX7" fmla="*/ 0 w 891927"/>
                    <a:gd name="connsiteY7" fmla="*/ 679026 h 940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1927" h="940247">
                      <a:moveTo>
                        <a:pt x="588269" y="0"/>
                      </a:moveTo>
                      <a:lnTo>
                        <a:pt x="659645" y="86507"/>
                      </a:lnTo>
                      <a:cubicBezTo>
                        <a:pt x="700042" y="126905"/>
                        <a:pt x="744292" y="163449"/>
                        <a:pt x="791797" y="195543"/>
                      </a:cubicBezTo>
                      <a:lnTo>
                        <a:pt x="891927" y="249892"/>
                      </a:lnTo>
                      <a:lnTo>
                        <a:pt x="315334" y="940247"/>
                      </a:lnTo>
                      <a:lnTo>
                        <a:pt x="310448" y="933714"/>
                      </a:lnTo>
                      <a:cubicBezTo>
                        <a:pt x="225683" y="831002"/>
                        <a:pt x="121578" y="744844"/>
                        <a:pt x="3708" y="680813"/>
                      </a:cubicBezTo>
                      <a:lnTo>
                        <a:pt x="0" y="679026"/>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Arial" panose="020B0604020202020204" pitchFamily="34" charset="0"/>
                    <a:cs typeface="Arial" panose="020B0604020202020204" pitchFamily="34" charset="0"/>
                  </a:endParaRPr>
                </a:p>
              </p:txBody>
            </p:sp>
            <p:sp>
              <p:nvSpPr>
                <p:cNvPr id="84" name="Freeform 83"/>
                <p:cNvSpPr/>
                <p:nvPr/>
              </p:nvSpPr>
              <p:spPr>
                <a:xfrm rot="4327239">
                  <a:off x="8449156" y="3632064"/>
                  <a:ext cx="862273" cy="907646"/>
                </a:xfrm>
                <a:custGeom>
                  <a:avLst/>
                  <a:gdLst>
                    <a:gd name="connsiteX0" fmla="*/ 0 w 862272"/>
                    <a:gd name="connsiteY0" fmla="*/ 645005 h 907647"/>
                    <a:gd name="connsiteX1" fmla="*/ 551950 w 862272"/>
                    <a:gd name="connsiteY1" fmla="*/ 0 h 907647"/>
                    <a:gd name="connsiteX2" fmla="*/ 581866 w 862272"/>
                    <a:gd name="connsiteY2" fmla="*/ 46786 h 907647"/>
                    <a:gd name="connsiteX3" fmla="*/ 837641 w 862272"/>
                    <a:gd name="connsiteY3" fmla="*/ 266794 h 907647"/>
                    <a:gd name="connsiteX4" fmla="*/ 862272 w 862272"/>
                    <a:gd name="connsiteY4" fmla="*/ 277572 h 907647"/>
                    <a:gd name="connsiteX5" fmla="*/ 298056 w 862272"/>
                    <a:gd name="connsiteY5" fmla="*/ 907647 h 907647"/>
                    <a:gd name="connsiteX6" fmla="*/ 292189 w 862272"/>
                    <a:gd name="connsiteY6" fmla="*/ 898471 h 907647"/>
                    <a:gd name="connsiteX7" fmla="*/ 153523 w 862272"/>
                    <a:gd name="connsiteY7" fmla="*/ 753000 h 907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2272" h="907647">
                      <a:moveTo>
                        <a:pt x="0" y="645005"/>
                      </a:moveTo>
                      <a:lnTo>
                        <a:pt x="551950" y="0"/>
                      </a:lnTo>
                      <a:lnTo>
                        <a:pt x="581866" y="46786"/>
                      </a:lnTo>
                      <a:cubicBezTo>
                        <a:pt x="650737" y="134689"/>
                        <a:pt x="736997" y="209981"/>
                        <a:pt x="837641" y="266794"/>
                      </a:cubicBezTo>
                      <a:lnTo>
                        <a:pt x="862272" y="277572"/>
                      </a:lnTo>
                      <a:lnTo>
                        <a:pt x="298056" y="907647"/>
                      </a:lnTo>
                      <a:lnTo>
                        <a:pt x="292189" y="898471"/>
                      </a:lnTo>
                      <a:cubicBezTo>
                        <a:pt x="251015" y="845918"/>
                        <a:pt x="204643" y="797136"/>
                        <a:pt x="153523" y="75300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Arial" panose="020B0604020202020204" pitchFamily="34" charset="0"/>
                    <a:cs typeface="Arial" panose="020B0604020202020204" pitchFamily="34" charset="0"/>
                  </a:endParaRPr>
                </a:p>
              </p:txBody>
            </p:sp>
            <p:sp>
              <p:nvSpPr>
                <p:cNvPr id="85" name="Oval 84"/>
                <p:cNvSpPr/>
                <p:nvPr/>
              </p:nvSpPr>
              <p:spPr>
                <a:xfrm>
                  <a:off x="6637812" y="2594382"/>
                  <a:ext cx="1828799" cy="1828801"/>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86" name="Oval 85"/>
                <p:cNvSpPr/>
                <p:nvPr/>
              </p:nvSpPr>
              <p:spPr>
                <a:xfrm>
                  <a:off x="9288107" y="3843632"/>
                  <a:ext cx="1493951" cy="149394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87" name="Oval 86"/>
                <p:cNvSpPr/>
                <p:nvPr/>
              </p:nvSpPr>
              <p:spPr>
                <a:xfrm>
                  <a:off x="8588223" y="621766"/>
                  <a:ext cx="1493951" cy="149394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grpSp>
        </p:grpSp>
      </p:grpSp>
      <p:grpSp>
        <p:nvGrpSpPr>
          <p:cNvPr id="94" name="Group 93"/>
          <p:cNvGrpSpPr/>
          <p:nvPr/>
        </p:nvGrpSpPr>
        <p:grpSpPr>
          <a:xfrm>
            <a:off x="868209" y="0"/>
            <a:ext cx="1510305" cy="6858000"/>
            <a:chOff x="0" y="0"/>
            <a:chExt cx="2138421" cy="6858000"/>
          </a:xfrm>
        </p:grpSpPr>
        <p:sp>
          <p:nvSpPr>
            <p:cNvPr id="41" name="Oval 40"/>
            <p:cNvSpPr/>
            <p:nvPr/>
          </p:nvSpPr>
          <p:spPr>
            <a:xfrm rot="5400000">
              <a:off x="-1002063" y="3388916"/>
              <a:ext cx="6200799" cy="80169"/>
            </a:xfrm>
            <a:prstGeom prst="ellipse">
              <a:avLst/>
            </a:prstGeom>
            <a:gradFill flip="none" rotWithShape="1">
              <a:gsLst>
                <a:gs pos="0">
                  <a:schemeClr val="tx1">
                    <a:alpha val="72000"/>
                  </a:schemeClr>
                </a:gs>
                <a:gs pos="100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6" name="Rectangle 25"/>
            <p:cNvSpPr/>
            <p:nvPr/>
          </p:nvSpPr>
          <p:spPr>
            <a:xfrm>
              <a:off x="0" y="0"/>
              <a:ext cx="20828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0" name="Rectangle 39"/>
            <p:cNvSpPr/>
            <p:nvPr/>
          </p:nvSpPr>
          <p:spPr>
            <a:xfrm rot="16200000">
              <a:off x="-1432880" y="1846895"/>
              <a:ext cx="4576516" cy="1200329"/>
            </a:xfrm>
            <a:prstGeom prst="rect">
              <a:avLst/>
            </a:prstGeom>
          </p:spPr>
          <p:txBody>
            <a:bodyPr wrap="square">
              <a:spAutoFit/>
            </a:bodyPr>
            <a:lstStyle/>
            <a:p>
              <a:pPr algn="ctr"/>
              <a:r>
                <a:rPr lang="en-US" sz="3600" dirty="0">
                  <a:latin typeface="Arial" panose="020B0604020202020204" pitchFamily="34" charset="0"/>
                  <a:cs typeface="Arial" panose="020B0604020202020204" pitchFamily="34" charset="0"/>
                </a:rPr>
                <a:t>Criteria for Selecting a Process Owner</a:t>
              </a:r>
              <a:endParaRPr lang="en-IN" sz="8800" dirty="0">
                <a:ln w="0"/>
                <a:latin typeface="Arial" panose="020B0604020202020204" pitchFamily="34" charset="0"/>
                <a:cs typeface="Arial" panose="020B0604020202020204" pitchFamily="34" charset="0"/>
              </a:endParaRPr>
            </a:p>
          </p:txBody>
        </p:sp>
      </p:grpSp>
      <p:grpSp>
        <p:nvGrpSpPr>
          <p:cNvPr id="95" name="Group 94"/>
          <p:cNvGrpSpPr/>
          <p:nvPr/>
        </p:nvGrpSpPr>
        <p:grpSpPr>
          <a:xfrm>
            <a:off x="5774386" y="139038"/>
            <a:ext cx="6398463" cy="6682974"/>
            <a:chOff x="5534293" y="139038"/>
            <a:chExt cx="6398463" cy="6682974"/>
          </a:xfrm>
        </p:grpSpPr>
        <p:grpSp>
          <p:nvGrpSpPr>
            <p:cNvPr id="43" name="Group 42"/>
            <p:cNvGrpSpPr/>
            <p:nvPr/>
          </p:nvGrpSpPr>
          <p:grpSpPr>
            <a:xfrm>
              <a:off x="5629210" y="139038"/>
              <a:ext cx="5970910" cy="913884"/>
              <a:chOff x="5707225" y="183486"/>
              <a:chExt cx="5970910" cy="913884"/>
            </a:xfrm>
          </p:grpSpPr>
          <p:sp>
            <p:nvSpPr>
              <p:cNvPr id="39" name="Rectangle 38"/>
              <p:cNvSpPr/>
              <p:nvPr/>
            </p:nvSpPr>
            <p:spPr>
              <a:xfrm>
                <a:off x="5707225" y="183486"/>
                <a:ext cx="2476960" cy="400110"/>
              </a:xfrm>
              <a:prstGeom prst="rect">
                <a:avLst/>
              </a:prstGeom>
            </p:spPr>
            <p:txBody>
              <a:bodyPr wrap="none">
                <a:spAutoFit/>
              </a:bodyPr>
              <a:lstStyle/>
              <a:p>
                <a:r>
                  <a:rPr lang="en-IN" sz="2000" b="1" dirty="0">
                    <a:solidFill>
                      <a:srgbClr val="006699"/>
                    </a:solidFill>
                    <a:latin typeface="Arial" panose="020B0604020202020204" pitchFamily="34" charset="0"/>
                    <a:cs typeface="Arial" panose="020B0604020202020204" pitchFamily="34" charset="0"/>
                  </a:rPr>
                  <a:t>Organization Clout</a:t>
                </a:r>
              </a:p>
            </p:txBody>
          </p:sp>
          <p:sp>
            <p:nvSpPr>
              <p:cNvPr id="42" name="Rectangle 41"/>
              <p:cNvSpPr/>
              <p:nvPr/>
            </p:nvSpPr>
            <p:spPr>
              <a:xfrm>
                <a:off x="5707225" y="512595"/>
                <a:ext cx="5970910" cy="584775"/>
              </a:xfrm>
              <a:prstGeom prst="rect">
                <a:avLst/>
              </a:prstGeom>
            </p:spPr>
            <p:txBody>
              <a:bodyPr wrap="square">
                <a:spAutoFit/>
              </a:bodyPr>
              <a:lstStyle/>
              <a:p>
                <a:r>
                  <a:rPr lang="en-US" sz="1600" dirty="0">
                    <a:solidFill>
                      <a:schemeClr val="tx1">
                        <a:lumMod val="65000"/>
                        <a:lumOff val="35000"/>
                      </a:schemeClr>
                    </a:solidFill>
                    <a:latin typeface="Arial" panose="020B0604020202020204" pitchFamily="34" charset="0"/>
                    <a:cs typeface="Arial" panose="020B0604020202020204" pitchFamily="34" charset="0"/>
                  </a:rPr>
                  <a:t>A director level individual who possesses organizational clout and can command, not just negotiate</a:t>
                </a:r>
              </a:p>
            </p:txBody>
          </p:sp>
        </p:grpSp>
        <p:grpSp>
          <p:nvGrpSpPr>
            <p:cNvPr id="44" name="Group 43"/>
            <p:cNvGrpSpPr/>
            <p:nvPr/>
          </p:nvGrpSpPr>
          <p:grpSpPr>
            <a:xfrm>
              <a:off x="6691788" y="1181976"/>
              <a:ext cx="4852598" cy="1406327"/>
              <a:chOff x="5457168" y="-51740"/>
              <a:chExt cx="4852598" cy="1406327"/>
            </a:xfrm>
          </p:grpSpPr>
          <p:sp>
            <p:nvSpPr>
              <p:cNvPr id="45" name="Rectangle 44"/>
              <p:cNvSpPr/>
              <p:nvPr/>
            </p:nvSpPr>
            <p:spPr>
              <a:xfrm>
                <a:off x="5457168" y="-51740"/>
                <a:ext cx="3661580" cy="400110"/>
              </a:xfrm>
              <a:prstGeom prst="rect">
                <a:avLst/>
              </a:prstGeom>
            </p:spPr>
            <p:txBody>
              <a:bodyPr wrap="none">
                <a:spAutoFit/>
              </a:bodyPr>
              <a:lstStyle/>
              <a:p>
                <a:r>
                  <a:rPr lang="en-IN" sz="2000" b="1" dirty="0">
                    <a:solidFill>
                      <a:srgbClr val="FF9900"/>
                    </a:solidFill>
                    <a:latin typeface="Arial" panose="020B0604020202020204" pitchFamily="34" charset="0"/>
                    <a:cs typeface="Arial" panose="020B0604020202020204" pitchFamily="34" charset="0"/>
                  </a:rPr>
                  <a:t>Accountable for the Process</a:t>
                </a:r>
              </a:p>
            </p:txBody>
          </p:sp>
          <p:sp>
            <p:nvSpPr>
              <p:cNvPr id="46" name="Rectangle 45"/>
              <p:cNvSpPr/>
              <p:nvPr/>
            </p:nvSpPr>
            <p:spPr>
              <a:xfrm>
                <a:off x="5457168" y="277369"/>
                <a:ext cx="4852598" cy="1077218"/>
              </a:xfrm>
              <a:prstGeom prst="rect">
                <a:avLst/>
              </a:prstGeom>
            </p:spPr>
            <p:txBody>
              <a:bodyPr wrap="square">
                <a:spAutoFit/>
              </a:bodyPr>
              <a:lstStyle/>
              <a:p>
                <a:r>
                  <a:rPr lang="en-US" sz="1600" dirty="0">
                    <a:solidFill>
                      <a:schemeClr val="tx1">
                        <a:lumMod val="65000"/>
                        <a:lumOff val="35000"/>
                      </a:schemeClr>
                    </a:solidFill>
                    <a:latin typeface="Arial" panose="020B0604020202020204" pitchFamily="34" charset="0"/>
                    <a:cs typeface="Arial" panose="020B0604020202020204" pitchFamily="34" charset="0"/>
                  </a:rPr>
                  <a:t>Whose areas of responsibility directly intersect most with the process who possesses organizational clout and can command, not just negotiate</a:t>
                </a:r>
              </a:p>
            </p:txBody>
          </p:sp>
        </p:grpSp>
        <p:grpSp>
          <p:nvGrpSpPr>
            <p:cNvPr id="47" name="Group 46"/>
            <p:cNvGrpSpPr/>
            <p:nvPr/>
          </p:nvGrpSpPr>
          <p:grpSpPr>
            <a:xfrm>
              <a:off x="7543305" y="2690020"/>
              <a:ext cx="4131478" cy="1406327"/>
              <a:chOff x="5073153" y="-30503"/>
              <a:chExt cx="4131478" cy="1406327"/>
            </a:xfrm>
          </p:grpSpPr>
          <p:sp>
            <p:nvSpPr>
              <p:cNvPr id="48" name="Rectangle 47"/>
              <p:cNvSpPr/>
              <p:nvPr/>
            </p:nvSpPr>
            <p:spPr>
              <a:xfrm>
                <a:off x="5073153" y="-30503"/>
                <a:ext cx="3196837" cy="400110"/>
              </a:xfrm>
              <a:prstGeom prst="rect">
                <a:avLst/>
              </a:prstGeom>
            </p:spPr>
            <p:txBody>
              <a:bodyPr wrap="none">
                <a:spAutoFit/>
              </a:bodyPr>
              <a:lstStyle/>
              <a:p>
                <a:r>
                  <a:rPr lang="en-IN" sz="2000" b="1" dirty="0">
                    <a:solidFill>
                      <a:srgbClr val="009900"/>
                    </a:solidFill>
                    <a:latin typeface="Arial" panose="020B0604020202020204" pitchFamily="34" charset="0"/>
                    <a:cs typeface="Arial" panose="020B0604020202020204" pitchFamily="34" charset="0"/>
                  </a:rPr>
                  <a:t>Equity Across Functions</a:t>
                </a:r>
              </a:p>
            </p:txBody>
          </p:sp>
          <p:sp>
            <p:nvSpPr>
              <p:cNvPr id="49" name="Rectangle 48"/>
              <p:cNvSpPr/>
              <p:nvPr/>
            </p:nvSpPr>
            <p:spPr>
              <a:xfrm>
                <a:off x="5073153" y="298606"/>
                <a:ext cx="4131478" cy="1077218"/>
              </a:xfrm>
              <a:prstGeom prst="rect">
                <a:avLst/>
              </a:prstGeom>
            </p:spPr>
            <p:txBody>
              <a:bodyPr wrap="square">
                <a:spAutoFit/>
              </a:bodyPr>
              <a:lstStyle/>
              <a:p>
                <a:r>
                  <a:rPr lang="en-US" sz="1600" dirty="0">
                    <a:solidFill>
                      <a:schemeClr val="tx1">
                        <a:lumMod val="65000"/>
                        <a:lumOff val="35000"/>
                      </a:schemeClr>
                    </a:solidFill>
                    <a:latin typeface="Arial" panose="020B0604020202020204" pitchFamily="34" charset="0"/>
                    <a:cs typeface="Arial" panose="020B0604020202020204" pitchFamily="34" charset="0"/>
                  </a:rPr>
                  <a:t>Ability to oversee and work with the teams within the core business process and have major equity across the functions in the business process</a:t>
                </a:r>
              </a:p>
            </p:txBody>
          </p:sp>
        </p:grpSp>
        <p:grpSp>
          <p:nvGrpSpPr>
            <p:cNvPr id="50" name="Group 49"/>
            <p:cNvGrpSpPr/>
            <p:nvPr/>
          </p:nvGrpSpPr>
          <p:grpSpPr>
            <a:xfrm>
              <a:off x="6699530" y="4156607"/>
              <a:ext cx="5233226" cy="1406327"/>
              <a:chOff x="5090224" y="-473452"/>
              <a:chExt cx="5233226" cy="1406327"/>
            </a:xfrm>
          </p:grpSpPr>
          <p:sp>
            <p:nvSpPr>
              <p:cNvPr id="51" name="Rectangle 50"/>
              <p:cNvSpPr/>
              <p:nvPr/>
            </p:nvSpPr>
            <p:spPr>
              <a:xfrm>
                <a:off x="5090224" y="-473452"/>
                <a:ext cx="3611682" cy="400110"/>
              </a:xfrm>
              <a:prstGeom prst="rect">
                <a:avLst/>
              </a:prstGeom>
            </p:spPr>
            <p:txBody>
              <a:bodyPr wrap="square">
                <a:spAutoFit/>
              </a:bodyPr>
              <a:lstStyle/>
              <a:p>
                <a:r>
                  <a:rPr lang="en-IN" sz="2000" b="1" dirty="0">
                    <a:solidFill>
                      <a:srgbClr val="CC3300"/>
                    </a:solidFill>
                    <a:latin typeface="Arial" panose="020B0604020202020204" pitchFamily="34" charset="0"/>
                    <a:cs typeface="Arial" panose="020B0604020202020204" pitchFamily="34" charset="0"/>
                  </a:rPr>
                  <a:t>Understands the Process</a:t>
                </a:r>
              </a:p>
            </p:txBody>
          </p:sp>
          <p:sp>
            <p:nvSpPr>
              <p:cNvPr id="52" name="Rectangle 51"/>
              <p:cNvSpPr/>
              <p:nvPr/>
            </p:nvSpPr>
            <p:spPr>
              <a:xfrm>
                <a:off x="5090224" y="-144343"/>
                <a:ext cx="5233226" cy="1077218"/>
              </a:xfrm>
              <a:prstGeom prst="rect">
                <a:avLst/>
              </a:prstGeom>
            </p:spPr>
            <p:txBody>
              <a:bodyPr wrap="square">
                <a:spAutoFit/>
              </a:bodyPr>
              <a:lstStyle/>
              <a:p>
                <a:r>
                  <a:rPr lang="en-US" sz="1600" dirty="0">
                    <a:solidFill>
                      <a:schemeClr val="tx1">
                        <a:lumMod val="65000"/>
                        <a:lumOff val="35000"/>
                      </a:schemeClr>
                    </a:solidFill>
                    <a:latin typeface="Arial" panose="020B0604020202020204" pitchFamily="34" charset="0"/>
                    <a:cs typeface="Arial" panose="020B0604020202020204" pitchFamily="34" charset="0"/>
                  </a:rPr>
                  <a:t>Possess a broad understanding of the activities and challenges across the business process, with knowledge of upstream and downstream activities (e.g., suppliers and customers)</a:t>
                </a:r>
              </a:p>
            </p:txBody>
          </p:sp>
        </p:grpSp>
        <p:grpSp>
          <p:nvGrpSpPr>
            <p:cNvPr id="53" name="Group 52"/>
            <p:cNvGrpSpPr/>
            <p:nvPr/>
          </p:nvGrpSpPr>
          <p:grpSpPr>
            <a:xfrm>
              <a:off x="5534293" y="5661906"/>
              <a:ext cx="5970911" cy="1160106"/>
              <a:chOff x="5193943" y="44874"/>
              <a:chExt cx="5970911" cy="1160106"/>
            </a:xfrm>
          </p:grpSpPr>
          <p:sp>
            <p:nvSpPr>
              <p:cNvPr id="54" name="Rectangle 53"/>
              <p:cNvSpPr/>
              <p:nvPr/>
            </p:nvSpPr>
            <p:spPr>
              <a:xfrm>
                <a:off x="5193944" y="44874"/>
                <a:ext cx="2231893" cy="400110"/>
              </a:xfrm>
              <a:prstGeom prst="rect">
                <a:avLst/>
              </a:prstGeom>
            </p:spPr>
            <p:txBody>
              <a:bodyPr wrap="none">
                <a:spAutoFit/>
              </a:bodyPr>
              <a:lstStyle/>
              <a:p>
                <a:r>
                  <a:rPr lang="en-IN" sz="2000" b="1" dirty="0">
                    <a:solidFill>
                      <a:srgbClr val="006666"/>
                    </a:solidFill>
                    <a:latin typeface="Arial" panose="020B0604020202020204" pitchFamily="34" charset="0"/>
                    <a:cs typeface="Arial" panose="020B0604020202020204" pitchFamily="34" charset="0"/>
                  </a:rPr>
                  <a:t>Voice of Process</a:t>
                </a:r>
              </a:p>
            </p:txBody>
          </p:sp>
          <p:sp>
            <p:nvSpPr>
              <p:cNvPr id="55" name="Rectangle 54"/>
              <p:cNvSpPr/>
              <p:nvPr/>
            </p:nvSpPr>
            <p:spPr>
              <a:xfrm>
                <a:off x="5193943" y="373983"/>
                <a:ext cx="5970911" cy="830997"/>
              </a:xfrm>
              <a:prstGeom prst="rect">
                <a:avLst/>
              </a:prstGeom>
            </p:spPr>
            <p:txBody>
              <a:bodyPr wrap="square">
                <a:spAutoFit/>
              </a:bodyPr>
              <a:lstStyle/>
              <a:p>
                <a:r>
                  <a:rPr lang="en-US" sz="1600" dirty="0">
                    <a:solidFill>
                      <a:schemeClr val="tx1">
                        <a:lumMod val="65000"/>
                        <a:lumOff val="35000"/>
                      </a:schemeClr>
                    </a:solidFill>
                    <a:latin typeface="Arial" panose="020B0604020202020204" pitchFamily="34" charset="0"/>
                    <a:cs typeface="Arial" panose="020B0604020202020204" pitchFamily="34" charset="0"/>
                  </a:rPr>
                  <a:t>Have the ability to do what is best for the overall performance of the process and its customers, rather than for just the functions or operations falling within the process.</a:t>
                </a:r>
              </a:p>
            </p:txBody>
          </p:sp>
        </p:grpSp>
      </p:grpSp>
      <p:grpSp>
        <p:nvGrpSpPr>
          <p:cNvPr id="104" name="Group 103">
            <a:extLst>
              <a:ext uri="{FF2B5EF4-FFF2-40B4-BE49-F238E27FC236}">
                <a16:creationId xmlns:a16="http://schemas.microsoft.com/office/drawing/2014/main" id="{E9B4793A-CD2E-4B99-9FBD-0989C9AAFDBA}"/>
              </a:ext>
            </a:extLst>
          </p:cNvPr>
          <p:cNvGrpSpPr/>
          <p:nvPr/>
        </p:nvGrpSpPr>
        <p:grpSpPr>
          <a:xfrm>
            <a:off x="770873" y="5308161"/>
            <a:ext cx="1453330" cy="1840001"/>
            <a:chOff x="2304300" y="1080075"/>
            <a:chExt cx="2223335" cy="2564949"/>
          </a:xfrm>
        </p:grpSpPr>
        <p:sp>
          <p:nvSpPr>
            <p:cNvPr id="105" name="Freeform 40">
              <a:extLst>
                <a:ext uri="{FF2B5EF4-FFF2-40B4-BE49-F238E27FC236}">
                  <a16:creationId xmlns:a16="http://schemas.microsoft.com/office/drawing/2014/main" id="{A60EB31A-87BB-470D-9AC4-41BDB050411C}"/>
                </a:ext>
              </a:extLst>
            </p:cNvPr>
            <p:cNvSpPr>
              <a:spLocks/>
            </p:cNvSpPr>
            <p:nvPr/>
          </p:nvSpPr>
          <p:spPr bwMode="auto">
            <a:xfrm>
              <a:off x="2304300" y="1500938"/>
              <a:ext cx="1863591" cy="2144086"/>
            </a:xfrm>
            <a:custGeom>
              <a:avLst/>
              <a:gdLst>
                <a:gd name="T0" fmla="*/ 1803 w 3601"/>
                <a:gd name="T1" fmla="*/ 0 h 4143"/>
                <a:gd name="T2" fmla="*/ 1963 w 3601"/>
                <a:gd name="T3" fmla="*/ 55 h 4143"/>
                <a:gd name="T4" fmla="*/ 2058 w 3601"/>
                <a:gd name="T5" fmla="*/ 185 h 4143"/>
                <a:gd name="T6" fmla="*/ 2073 w 3601"/>
                <a:gd name="T7" fmla="*/ 540 h 4143"/>
                <a:gd name="T8" fmla="*/ 2930 w 3601"/>
                <a:gd name="T9" fmla="*/ 550 h 4143"/>
                <a:gd name="T10" fmla="*/ 3030 w 3601"/>
                <a:gd name="T11" fmla="*/ 620 h 4143"/>
                <a:gd name="T12" fmla="*/ 3070 w 3601"/>
                <a:gd name="T13" fmla="*/ 736 h 4143"/>
                <a:gd name="T14" fmla="*/ 3335 w 3601"/>
                <a:gd name="T15" fmla="*/ 1536 h 4143"/>
                <a:gd name="T16" fmla="*/ 3490 w 3601"/>
                <a:gd name="T17" fmla="*/ 1586 h 4143"/>
                <a:gd name="T18" fmla="*/ 3591 w 3601"/>
                <a:gd name="T19" fmla="*/ 1716 h 4143"/>
                <a:gd name="T20" fmla="*/ 3601 w 3601"/>
                <a:gd name="T21" fmla="*/ 2342 h 4143"/>
                <a:gd name="T22" fmla="*/ 3550 w 3601"/>
                <a:gd name="T23" fmla="*/ 2497 h 4143"/>
                <a:gd name="T24" fmla="*/ 3420 w 3601"/>
                <a:gd name="T25" fmla="*/ 2592 h 4143"/>
                <a:gd name="T26" fmla="*/ 3070 w 3601"/>
                <a:gd name="T27" fmla="*/ 2607 h 4143"/>
                <a:gd name="T28" fmla="*/ 3060 w 3601"/>
                <a:gd name="T29" fmla="*/ 3468 h 4143"/>
                <a:gd name="T30" fmla="*/ 2985 w 3601"/>
                <a:gd name="T31" fmla="*/ 3568 h 4143"/>
                <a:gd name="T32" fmla="*/ 2869 w 3601"/>
                <a:gd name="T33" fmla="*/ 3603 h 4143"/>
                <a:gd name="T34" fmla="*/ 2073 w 3601"/>
                <a:gd name="T35" fmla="*/ 3873 h 4143"/>
                <a:gd name="T36" fmla="*/ 2018 w 3601"/>
                <a:gd name="T37" fmla="*/ 4033 h 4143"/>
                <a:gd name="T38" fmla="*/ 1888 w 3601"/>
                <a:gd name="T39" fmla="*/ 4128 h 4143"/>
                <a:gd name="T40" fmla="*/ 1267 w 3601"/>
                <a:gd name="T41" fmla="*/ 4143 h 4143"/>
                <a:gd name="T42" fmla="*/ 1107 w 3601"/>
                <a:gd name="T43" fmla="*/ 4088 h 4143"/>
                <a:gd name="T44" fmla="*/ 1012 w 3601"/>
                <a:gd name="T45" fmla="*/ 3958 h 4143"/>
                <a:gd name="T46" fmla="*/ 997 w 3601"/>
                <a:gd name="T47" fmla="*/ 3603 h 4143"/>
                <a:gd name="T48" fmla="*/ 135 w 3601"/>
                <a:gd name="T49" fmla="*/ 3593 h 4143"/>
                <a:gd name="T50" fmla="*/ 40 w 3601"/>
                <a:gd name="T51" fmla="*/ 3523 h 4143"/>
                <a:gd name="T52" fmla="*/ 0 w 3601"/>
                <a:gd name="T53" fmla="*/ 3407 h 4143"/>
                <a:gd name="T54" fmla="*/ 266 w 3601"/>
                <a:gd name="T55" fmla="*/ 2607 h 4143"/>
                <a:gd name="T56" fmla="*/ 426 w 3601"/>
                <a:gd name="T57" fmla="*/ 2557 h 4143"/>
                <a:gd name="T58" fmla="*/ 521 w 3601"/>
                <a:gd name="T59" fmla="*/ 2427 h 4143"/>
                <a:gd name="T60" fmla="*/ 536 w 3601"/>
                <a:gd name="T61" fmla="*/ 1801 h 4143"/>
                <a:gd name="T62" fmla="*/ 481 w 3601"/>
                <a:gd name="T63" fmla="*/ 1646 h 4143"/>
                <a:gd name="T64" fmla="*/ 351 w 3601"/>
                <a:gd name="T65" fmla="*/ 1551 h 4143"/>
                <a:gd name="T66" fmla="*/ 0 w 3601"/>
                <a:gd name="T67" fmla="*/ 1536 h 4143"/>
                <a:gd name="T68" fmla="*/ 10 w 3601"/>
                <a:gd name="T69" fmla="*/ 675 h 4143"/>
                <a:gd name="T70" fmla="*/ 80 w 3601"/>
                <a:gd name="T71" fmla="*/ 575 h 4143"/>
                <a:gd name="T72" fmla="*/ 201 w 3601"/>
                <a:gd name="T73" fmla="*/ 540 h 4143"/>
                <a:gd name="T74" fmla="*/ 997 w 3601"/>
                <a:gd name="T75" fmla="*/ 270 h 4143"/>
                <a:gd name="T76" fmla="*/ 1052 w 3601"/>
                <a:gd name="T77" fmla="*/ 110 h 4143"/>
                <a:gd name="T78" fmla="*/ 1182 w 3601"/>
                <a:gd name="T79" fmla="*/ 15 h 4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601" h="4143">
                  <a:moveTo>
                    <a:pt x="1267" y="0"/>
                  </a:moveTo>
                  <a:lnTo>
                    <a:pt x="1803" y="0"/>
                  </a:lnTo>
                  <a:lnTo>
                    <a:pt x="1888" y="15"/>
                  </a:lnTo>
                  <a:lnTo>
                    <a:pt x="1963" y="55"/>
                  </a:lnTo>
                  <a:lnTo>
                    <a:pt x="2018" y="110"/>
                  </a:lnTo>
                  <a:lnTo>
                    <a:pt x="2058" y="185"/>
                  </a:lnTo>
                  <a:lnTo>
                    <a:pt x="2073" y="270"/>
                  </a:lnTo>
                  <a:lnTo>
                    <a:pt x="2073" y="540"/>
                  </a:lnTo>
                  <a:lnTo>
                    <a:pt x="2869" y="540"/>
                  </a:lnTo>
                  <a:lnTo>
                    <a:pt x="2930" y="550"/>
                  </a:lnTo>
                  <a:lnTo>
                    <a:pt x="2985" y="575"/>
                  </a:lnTo>
                  <a:lnTo>
                    <a:pt x="3030" y="620"/>
                  </a:lnTo>
                  <a:lnTo>
                    <a:pt x="3060" y="675"/>
                  </a:lnTo>
                  <a:lnTo>
                    <a:pt x="3070" y="736"/>
                  </a:lnTo>
                  <a:lnTo>
                    <a:pt x="3070" y="1536"/>
                  </a:lnTo>
                  <a:lnTo>
                    <a:pt x="3335" y="1536"/>
                  </a:lnTo>
                  <a:lnTo>
                    <a:pt x="3420" y="1551"/>
                  </a:lnTo>
                  <a:lnTo>
                    <a:pt x="3490" y="1586"/>
                  </a:lnTo>
                  <a:lnTo>
                    <a:pt x="3550" y="1646"/>
                  </a:lnTo>
                  <a:lnTo>
                    <a:pt x="3591" y="1716"/>
                  </a:lnTo>
                  <a:lnTo>
                    <a:pt x="3601" y="1801"/>
                  </a:lnTo>
                  <a:lnTo>
                    <a:pt x="3601" y="2342"/>
                  </a:lnTo>
                  <a:lnTo>
                    <a:pt x="3591" y="2427"/>
                  </a:lnTo>
                  <a:lnTo>
                    <a:pt x="3550" y="2497"/>
                  </a:lnTo>
                  <a:lnTo>
                    <a:pt x="3490" y="2557"/>
                  </a:lnTo>
                  <a:lnTo>
                    <a:pt x="3420" y="2592"/>
                  </a:lnTo>
                  <a:lnTo>
                    <a:pt x="3335" y="2607"/>
                  </a:lnTo>
                  <a:lnTo>
                    <a:pt x="3070" y="2607"/>
                  </a:lnTo>
                  <a:lnTo>
                    <a:pt x="3070" y="3407"/>
                  </a:lnTo>
                  <a:lnTo>
                    <a:pt x="3060" y="3468"/>
                  </a:lnTo>
                  <a:lnTo>
                    <a:pt x="3030" y="3523"/>
                  </a:lnTo>
                  <a:lnTo>
                    <a:pt x="2985" y="3568"/>
                  </a:lnTo>
                  <a:lnTo>
                    <a:pt x="2930" y="3593"/>
                  </a:lnTo>
                  <a:lnTo>
                    <a:pt x="2869" y="3603"/>
                  </a:lnTo>
                  <a:lnTo>
                    <a:pt x="2073" y="3603"/>
                  </a:lnTo>
                  <a:lnTo>
                    <a:pt x="2073" y="3873"/>
                  </a:lnTo>
                  <a:lnTo>
                    <a:pt x="2058" y="3958"/>
                  </a:lnTo>
                  <a:lnTo>
                    <a:pt x="2018" y="4033"/>
                  </a:lnTo>
                  <a:lnTo>
                    <a:pt x="1963" y="4088"/>
                  </a:lnTo>
                  <a:lnTo>
                    <a:pt x="1888" y="4128"/>
                  </a:lnTo>
                  <a:lnTo>
                    <a:pt x="1803" y="4143"/>
                  </a:lnTo>
                  <a:lnTo>
                    <a:pt x="1267" y="4143"/>
                  </a:lnTo>
                  <a:lnTo>
                    <a:pt x="1182" y="4128"/>
                  </a:lnTo>
                  <a:lnTo>
                    <a:pt x="1107" y="4088"/>
                  </a:lnTo>
                  <a:lnTo>
                    <a:pt x="1052" y="4033"/>
                  </a:lnTo>
                  <a:lnTo>
                    <a:pt x="1012" y="3958"/>
                  </a:lnTo>
                  <a:lnTo>
                    <a:pt x="997" y="3873"/>
                  </a:lnTo>
                  <a:lnTo>
                    <a:pt x="997" y="3603"/>
                  </a:lnTo>
                  <a:lnTo>
                    <a:pt x="201" y="3603"/>
                  </a:lnTo>
                  <a:lnTo>
                    <a:pt x="135" y="3593"/>
                  </a:lnTo>
                  <a:lnTo>
                    <a:pt x="80" y="3568"/>
                  </a:lnTo>
                  <a:lnTo>
                    <a:pt x="40" y="3523"/>
                  </a:lnTo>
                  <a:lnTo>
                    <a:pt x="10" y="3468"/>
                  </a:lnTo>
                  <a:lnTo>
                    <a:pt x="0" y="3407"/>
                  </a:lnTo>
                  <a:lnTo>
                    <a:pt x="0" y="2607"/>
                  </a:lnTo>
                  <a:lnTo>
                    <a:pt x="266" y="2607"/>
                  </a:lnTo>
                  <a:lnTo>
                    <a:pt x="351" y="2592"/>
                  </a:lnTo>
                  <a:lnTo>
                    <a:pt x="426" y="2557"/>
                  </a:lnTo>
                  <a:lnTo>
                    <a:pt x="481" y="2497"/>
                  </a:lnTo>
                  <a:lnTo>
                    <a:pt x="521" y="2427"/>
                  </a:lnTo>
                  <a:lnTo>
                    <a:pt x="536" y="2342"/>
                  </a:lnTo>
                  <a:lnTo>
                    <a:pt x="536" y="1801"/>
                  </a:lnTo>
                  <a:lnTo>
                    <a:pt x="521" y="1716"/>
                  </a:lnTo>
                  <a:lnTo>
                    <a:pt x="481" y="1646"/>
                  </a:lnTo>
                  <a:lnTo>
                    <a:pt x="426" y="1586"/>
                  </a:lnTo>
                  <a:lnTo>
                    <a:pt x="351" y="1551"/>
                  </a:lnTo>
                  <a:lnTo>
                    <a:pt x="266" y="1536"/>
                  </a:lnTo>
                  <a:lnTo>
                    <a:pt x="0" y="1536"/>
                  </a:lnTo>
                  <a:lnTo>
                    <a:pt x="0" y="736"/>
                  </a:lnTo>
                  <a:lnTo>
                    <a:pt x="10" y="675"/>
                  </a:lnTo>
                  <a:lnTo>
                    <a:pt x="40" y="620"/>
                  </a:lnTo>
                  <a:lnTo>
                    <a:pt x="80" y="575"/>
                  </a:lnTo>
                  <a:lnTo>
                    <a:pt x="135" y="550"/>
                  </a:lnTo>
                  <a:lnTo>
                    <a:pt x="201" y="540"/>
                  </a:lnTo>
                  <a:lnTo>
                    <a:pt x="997" y="540"/>
                  </a:lnTo>
                  <a:lnTo>
                    <a:pt x="997" y="270"/>
                  </a:lnTo>
                  <a:lnTo>
                    <a:pt x="1012" y="185"/>
                  </a:lnTo>
                  <a:lnTo>
                    <a:pt x="1052" y="110"/>
                  </a:lnTo>
                  <a:lnTo>
                    <a:pt x="1107" y="55"/>
                  </a:lnTo>
                  <a:lnTo>
                    <a:pt x="1182" y="15"/>
                  </a:lnTo>
                  <a:lnTo>
                    <a:pt x="1267" y="0"/>
                  </a:lnTo>
                  <a:close/>
                </a:path>
              </a:pathLst>
            </a:custGeom>
            <a:solidFill>
              <a:srgbClr val="000000">
                <a:alpha val="19000"/>
              </a:srgbClr>
            </a:solidFill>
            <a:ln w="0">
              <a:noFill/>
              <a:prstDash val="solid"/>
              <a:round/>
              <a:headEnd/>
              <a:tailEnd/>
            </a:ln>
            <a:effectLst>
              <a:softEdge rad="279400"/>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000000"/>
                </a:solidFill>
                <a:effectLst/>
                <a:uLnTx/>
                <a:uFillTx/>
                <a:latin typeface="Arial" panose="020B0604020202020204"/>
              </a:endParaRPr>
            </a:p>
          </p:txBody>
        </p:sp>
        <p:sp>
          <p:nvSpPr>
            <p:cNvPr id="106" name="Freeform 40">
              <a:extLst>
                <a:ext uri="{FF2B5EF4-FFF2-40B4-BE49-F238E27FC236}">
                  <a16:creationId xmlns:a16="http://schemas.microsoft.com/office/drawing/2014/main" id="{67E692E4-FC80-49C4-8E0E-24F56B8D51D9}"/>
                </a:ext>
              </a:extLst>
            </p:cNvPr>
            <p:cNvSpPr>
              <a:spLocks/>
            </p:cNvSpPr>
            <p:nvPr/>
          </p:nvSpPr>
          <p:spPr bwMode="auto">
            <a:xfrm>
              <a:off x="2664044" y="1080075"/>
              <a:ext cx="1863591" cy="2144086"/>
            </a:xfrm>
            <a:custGeom>
              <a:avLst/>
              <a:gdLst>
                <a:gd name="T0" fmla="*/ 1803 w 3601"/>
                <a:gd name="T1" fmla="*/ 0 h 4143"/>
                <a:gd name="T2" fmla="*/ 1963 w 3601"/>
                <a:gd name="T3" fmla="*/ 55 h 4143"/>
                <a:gd name="T4" fmla="*/ 2058 w 3601"/>
                <a:gd name="T5" fmla="*/ 185 h 4143"/>
                <a:gd name="T6" fmla="*/ 2073 w 3601"/>
                <a:gd name="T7" fmla="*/ 540 h 4143"/>
                <a:gd name="T8" fmla="*/ 2930 w 3601"/>
                <a:gd name="T9" fmla="*/ 550 h 4143"/>
                <a:gd name="T10" fmla="*/ 3030 w 3601"/>
                <a:gd name="T11" fmla="*/ 620 h 4143"/>
                <a:gd name="T12" fmla="*/ 3070 w 3601"/>
                <a:gd name="T13" fmla="*/ 736 h 4143"/>
                <a:gd name="T14" fmla="*/ 3335 w 3601"/>
                <a:gd name="T15" fmla="*/ 1536 h 4143"/>
                <a:gd name="T16" fmla="*/ 3490 w 3601"/>
                <a:gd name="T17" fmla="*/ 1586 h 4143"/>
                <a:gd name="T18" fmla="*/ 3591 w 3601"/>
                <a:gd name="T19" fmla="*/ 1716 h 4143"/>
                <a:gd name="T20" fmla="*/ 3601 w 3601"/>
                <a:gd name="T21" fmla="*/ 2342 h 4143"/>
                <a:gd name="T22" fmla="*/ 3550 w 3601"/>
                <a:gd name="T23" fmla="*/ 2497 h 4143"/>
                <a:gd name="T24" fmla="*/ 3420 w 3601"/>
                <a:gd name="T25" fmla="*/ 2592 h 4143"/>
                <a:gd name="T26" fmla="*/ 3070 w 3601"/>
                <a:gd name="T27" fmla="*/ 2607 h 4143"/>
                <a:gd name="T28" fmla="*/ 3060 w 3601"/>
                <a:gd name="T29" fmla="*/ 3468 h 4143"/>
                <a:gd name="T30" fmla="*/ 2985 w 3601"/>
                <a:gd name="T31" fmla="*/ 3568 h 4143"/>
                <a:gd name="T32" fmla="*/ 2869 w 3601"/>
                <a:gd name="T33" fmla="*/ 3603 h 4143"/>
                <a:gd name="T34" fmla="*/ 2073 w 3601"/>
                <a:gd name="T35" fmla="*/ 3873 h 4143"/>
                <a:gd name="T36" fmla="*/ 2018 w 3601"/>
                <a:gd name="T37" fmla="*/ 4033 h 4143"/>
                <a:gd name="T38" fmla="*/ 1888 w 3601"/>
                <a:gd name="T39" fmla="*/ 4128 h 4143"/>
                <a:gd name="T40" fmla="*/ 1267 w 3601"/>
                <a:gd name="T41" fmla="*/ 4143 h 4143"/>
                <a:gd name="T42" fmla="*/ 1107 w 3601"/>
                <a:gd name="T43" fmla="*/ 4088 h 4143"/>
                <a:gd name="T44" fmla="*/ 1012 w 3601"/>
                <a:gd name="T45" fmla="*/ 3958 h 4143"/>
                <a:gd name="T46" fmla="*/ 997 w 3601"/>
                <a:gd name="T47" fmla="*/ 3603 h 4143"/>
                <a:gd name="T48" fmla="*/ 135 w 3601"/>
                <a:gd name="T49" fmla="*/ 3593 h 4143"/>
                <a:gd name="T50" fmla="*/ 40 w 3601"/>
                <a:gd name="T51" fmla="*/ 3523 h 4143"/>
                <a:gd name="T52" fmla="*/ 0 w 3601"/>
                <a:gd name="T53" fmla="*/ 3407 h 4143"/>
                <a:gd name="T54" fmla="*/ 266 w 3601"/>
                <a:gd name="T55" fmla="*/ 2607 h 4143"/>
                <a:gd name="T56" fmla="*/ 426 w 3601"/>
                <a:gd name="T57" fmla="*/ 2557 h 4143"/>
                <a:gd name="T58" fmla="*/ 521 w 3601"/>
                <a:gd name="T59" fmla="*/ 2427 h 4143"/>
                <a:gd name="T60" fmla="*/ 536 w 3601"/>
                <a:gd name="T61" fmla="*/ 1801 h 4143"/>
                <a:gd name="T62" fmla="*/ 481 w 3601"/>
                <a:gd name="T63" fmla="*/ 1646 h 4143"/>
                <a:gd name="T64" fmla="*/ 351 w 3601"/>
                <a:gd name="T65" fmla="*/ 1551 h 4143"/>
                <a:gd name="T66" fmla="*/ 0 w 3601"/>
                <a:gd name="T67" fmla="*/ 1536 h 4143"/>
                <a:gd name="T68" fmla="*/ 10 w 3601"/>
                <a:gd name="T69" fmla="*/ 675 h 4143"/>
                <a:gd name="T70" fmla="*/ 80 w 3601"/>
                <a:gd name="T71" fmla="*/ 575 h 4143"/>
                <a:gd name="T72" fmla="*/ 201 w 3601"/>
                <a:gd name="T73" fmla="*/ 540 h 4143"/>
                <a:gd name="T74" fmla="*/ 997 w 3601"/>
                <a:gd name="T75" fmla="*/ 270 h 4143"/>
                <a:gd name="T76" fmla="*/ 1052 w 3601"/>
                <a:gd name="T77" fmla="*/ 110 h 4143"/>
                <a:gd name="T78" fmla="*/ 1182 w 3601"/>
                <a:gd name="T79" fmla="*/ 15 h 4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601" h="4143">
                  <a:moveTo>
                    <a:pt x="1267" y="0"/>
                  </a:moveTo>
                  <a:lnTo>
                    <a:pt x="1803" y="0"/>
                  </a:lnTo>
                  <a:lnTo>
                    <a:pt x="1888" y="15"/>
                  </a:lnTo>
                  <a:lnTo>
                    <a:pt x="1963" y="55"/>
                  </a:lnTo>
                  <a:lnTo>
                    <a:pt x="2018" y="110"/>
                  </a:lnTo>
                  <a:lnTo>
                    <a:pt x="2058" y="185"/>
                  </a:lnTo>
                  <a:lnTo>
                    <a:pt x="2073" y="270"/>
                  </a:lnTo>
                  <a:lnTo>
                    <a:pt x="2073" y="540"/>
                  </a:lnTo>
                  <a:lnTo>
                    <a:pt x="2869" y="540"/>
                  </a:lnTo>
                  <a:lnTo>
                    <a:pt x="2930" y="550"/>
                  </a:lnTo>
                  <a:lnTo>
                    <a:pt x="2985" y="575"/>
                  </a:lnTo>
                  <a:lnTo>
                    <a:pt x="3030" y="620"/>
                  </a:lnTo>
                  <a:lnTo>
                    <a:pt x="3060" y="675"/>
                  </a:lnTo>
                  <a:lnTo>
                    <a:pt x="3070" y="736"/>
                  </a:lnTo>
                  <a:lnTo>
                    <a:pt x="3070" y="1536"/>
                  </a:lnTo>
                  <a:lnTo>
                    <a:pt x="3335" y="1536"/>
                  </a:lnTo>
                  <a:lnTo>
                    <a:pt x="3420" y="1551"/>
                  </a:lnTo>
                  <a:lnTo>
                    <a:pt x="3490" y="1586"/>
                  </a:lnTo>
                  <a:lnTo>
                    <a:pt x="3550" y="1646"/>
                  </a:lnTo>
                  <a:lnTo>
                    <a:pt x="3591" y="1716"/>
                  </a:lnTo>
                  <a:lnTo>
                    <a:pt x="3601" y="1801"/>
                  </a:lnTo>
                  <a:lnTo>
                    <a:pt x="3601" y="2342"/>
                  </a:lnTo>
                  <a:lnTo>
                    <a:pt x="3591" y="2427"/>
                  </a:lnTo>
                  <a:lnTo>
                    <a:pt x="3550" y="2497"/>
                  </a:lnTo>
                  <a:lnTo>
                    <a:pt x="3490" y="2557"/>
                  </a:lnTo>
                  <a:lnTo>
                    <a:pt x="3420" y="2592"/>
                  </a:lnTo>
                  <a:lnTo>
                    <a:pt x="3335" y="2607"/>
                  </a:lnTo>
                  <a:lnTo>
                    <a:pt x="3070" y="2607"/>
                  </a:lnTo>
                  <a:lnTo>
                    <a:pt x="3070" y="3407"/>
                  </a:lnTo>
                  <a:lnTo>
                    <a:pt x="3060" y="3468"/>
                  </a:lnTo>
                  <a:lnTo>
                    <a:pt x="3030" y="3523"/>
                  </a:lnTo>
                  <a:lnTo>
                    <a:pt x="2985" y="3568"/>
                  </a:lnTo>
                  <a:lnTo>
                    <a:pt x="2930" y="3593"/>
                  </a:lnTo>
                  <a:lnTo>
                    <a:pt x="2869" y="3603"/>
                  </a:lnTo>
                  <a:lnTo>
                    <a:pt x="2073" y="3603"/>
                  </a:lnTo>
                  <a:lnTo>
                    <a:pt x="2073" y="3873"/>
                  </a:lnTo>
                  <a:lnTo>
                    <a:pt x="2058" y="3958"/>
                  </a:lnTo>
                  <a:lnTo>
                    <a:pt x="2018" y="4033"/>
                  </a:lnTo>
                  <a:lnTo>
                    <a:pt x="1963" y="4088"/>
                  </a:lnTo>
                  <a:lnTo>
                    <a:pt x="1888" y="4128"/>
                  </a:lnTo>
                  <a:lnTo>
                    <a:pt x="1803" y="4143"/>
                  </a:lnTo>
                  <a:lnTo>
                    <a:pt x="1267" y="4143"/>
                  </a:lnTo>
                  <a:lnTo>
                    <a:pt x="1182" y="4128"/>
                  </a:lnTo>
                  <a:lnTo>
                    <a:pt x="1107" y="4088"/>
                  </a:lnTo>
                  <a:lnTo>
                    <a:pt x="1052" y="4033"/>
                  </a:lnTo>
                  <a:lnTo>
                    <a:pt x="1012" y="3958"/>
                  </a:lnTo>
                  <a:lnTo>
                    <a:pt x="997" y="3873"/>
                  </a:lnTo>
                  <a:lnTo>
                    <a:pt x="997" y="3603"/>
                  </a:lnTo>
                  <a:lnTo>
                    <a:pt x="201" y="3603"/>
                  </a:lnTo>
                  <a:lnTo>
                    <a:pt x="135" y="3593"/>
                  </a:lnTo>
                  <a:lnTo>
                    <a:pt x="80" y="3568"/>
                  </a:lnTo>
                  <a:lnTo>
                    <a:pt x="40" y="3523"/>
                  </a:lnTo>
                  <a:lnTo>
                    <a:pt x="10" y="3468"/>
                  </a:lnTo>
                  <a:lnTo>
                    <a:pt x="0" y="3407"/>
                  </a:lnTo>
                  <a:lnTo>
                    <a:pt x="0" y="2607"/>
                  </a:lnTo>
                  <a:lnTo>
                    <a:pt x="266" y="2607"/>
                  </a:lnTo>
                  <a:lnTo>
                    <a:pt x="351" y="2592"/>
                  </a:lnTo>
                  <a:lnTo>
                    <a:pt x="426" y="2557"/>
                  </a:lnTo>
                  <a:lnTo>
                    <a:pt x="481" y="2497"/>
                  </a:lnTo>
                  <a:lnTo>
                    <a:pt x="521" y="2427"/>
                  </a:lnTo>
                  <a:lnTo>
                    <a:pt x="536" y="2342"/>
                  </a:lnTo>
                  <a:lnTo>
                    <a:pt x="536" y="1801"/>
                  </a:lnTo>
                  <a:lnTo>
                    <a:pt x="521" y="1716"/>
                  </a:lnTo>
                  <a:lnTo>
                    <a:pt x="481" y="1646"/>
                  </a:lnTo>
                  <a:lnTo>
                    <a:pt x="426" y="1586"/>
                  </a:lnTo>
                  <a:lnTo>
                    <a:pt x="351" y="1551"/>
                  </a:lnTo>
                  <a:lnTo>
                    <a:pt x="266" y="1536"/>
                  </a:lnTo>
                  <a:lnTo>
                    <a:pt x="0" y="1536"/>
                  </a:lnTo>
                  <a:lnTo>
                    <a:pt x="0" y="736"/>
                  </a:lnTo>
                  <a:lnTo>
                    <a:pt x="10" y="675"/>
                  </a:lnTo>
                  <a:lnTo>
                    <a:pt x="40" y="620"/>
                  </a:lnTo>
                  <a:lnTo>
                    <a:pt x="80" y="575"/>
                  </a:lnTo>
                  <a:lnTo>
                    <a:pt x="135" y="550"/>
                  </a:lnTo>
                  <a:lnTo>
                    <a:pt x="201" y="540"/>
                  </a:lnTo>
                  <a:lnTo>
                    <a:pt x="997" y="540"/>
                  </a:lnTo>
                  <a:lnTo>
                    <a:pt x="997" y="270"/>
                  </a:lnTo>
                  <a:lnTo>
                    <a:pt x="1012" y="185"/>
                  </a:lnTo>
                  <a:lnTo>
                    <a:pt x="1052" y="110"/>
                  </a:lnTo>
                  <a:lnTo>
                    <a:pt x="1107" y="55"/>
                  </a:lnTo>
                  <a:lnTo>
                    <a:pt x="1182" y="15"/>
                  </a:lnTo>
                  <a:lnTo>
                    <a:pt x="1267" y="0"/>
                  </a:lnTo>
                  <a:close/>
                </a:path>
              </a:pathLst>
            </a:custGeom>
            <a:solidFill>
              <a:srgbClr val="8DC63F"/>
            </a:solidFill>
            <a:ln w="25400">
              <a:solidFill>
                <a:srgbClr val="8DC63F">
                  <a:lumMod val="50000"/>
                </a:srgbClr>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srgbClr val="000000"/>
                </a:solidFill>
                <a:effectLst/>
                <a:uLnTx/>
                <a:uFillTx/>
                <a:latin typeface="Arial" panose="020B0604020202020204"/>
              </a:endParaRPr>
            </a:p>
          </p:txBody>
        </p:sp>
      </p:grpSp>
      <p:pic>
        <p:nvPicPr>
          <p:cNvPr id="107" name="Picture 106" descr="Icon&#10;&#10;Description automatically generated">
            <a:extLst>
              <a:ext uri="{FF2B5EF4-FFF2-40B4-BE49-F238E27FC236}">
                <a16:creationId xmlns:a16="http://schemas.microsoft.com/office/drawing/2014/main" id="{6835D889-4A92-4718-8B6A-4F6098A75A01}"/>
              </a:ext>
            </a:extLst>
          </p:cNvPr>
          <p:cNvPicPr>
            <a:picLocks noChangeAspect="1"/>
          </p:cNvPicPr>
          <p:nvPr/>
        </p:nvPicPr>
        <p:blipFill>
          <a:blip r:embed="rId2"/>
          <a:stretch>
            <a:fillRect/>
          </a:stretch>
        </p:blipFill>
        <p:spPr>
          <a:xfrm>
            <a:off x="1208503" y="5715040"/>
            <a:ext cx="758057" cy="758057"/>
          </a:xfrm>
          <a:prstGeom prst="rect">
            <a:avLst/>
          </a:prstGeom>
        </p:spPr>
      </p:pic>
    </p:spTree>
    <p:extLst>
      <p:ext uri="{BB962C8B-B14F-4D97-AF65-F5344CB8AC3E}">
        <p14:creationId xmlns:p14="http://schemas.microsoft.com/office/powerpoint/2010/main" val="4667981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90"/>
        <p:cNvGrpSpPr/>
        <p:nvPr/>
      </p:nvGrpSpPr>
      <p:grpSpPr>
        <a:xfrm>
          <a:off x="0" y="0"/>
          <a:ext cx="0" cy="0"/>
          <a:chOff x="0" y="0"/>
          <a:chExt cx="0" cy="0"/>
        </a:xfrm>
      </p:grpSpPr>
      <p:sp>
        <p:nvSpPr>
          <p:cNvPr id="691" name="Google Shape;691;p2"/>
          <p:cNvSpPr txBox="1"/>
          <p:nvPr/>
        </p:nvSpPr>
        <p:spPr>
          <a:xfrm>
            <a:off x="4574228" y="324566"/>
            <a:ext cx="5111288"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i="0" u="none" strike="noStrike" cap="none">
                <a:solidFill>
                  <a:schemeClr val="lt1"/>
                </a:solidFill>
                <a:latin typeface="Open Sans"/>
                <a:ea typeface="Open Sans"/>
                <a:cs typeface="Open Sans"/>
                <a:sym typeface="Open Sans"/>
              </a:rPr>
              <a:t>EDIT PERSONA TITLE</a:t>
            </a:r>
            <a:endParaRPr/>
          </a:p>
        </p:txBody>
      </p:sp>
      <p:pic>
        <p:nvPicPr>
          <p:cNvPr id="692" name="Google Shape;692;p2"/>
          <p:cNvPicPr preferRelativeResize="0"/>
          <p:nvPr/>
        </p:nvPicPr>
        <p:blipFill rotWithShape="1">
          <a:blip r:embed="rId3">
            <a:alphaModFix/>
          </a:blip>
          <a:srcRect/>
          <a:stretch/>
        </p:blipFill>
        <p:spPr>
          <a:xfrm>
            <a:off x="943039" y="0"/>
            <a:ext cx="3554199" cy="6858000"/>
          </a:xfrm>
          <a:prstGeom prst="rect">
            <a:avLst/>
          </a:prstGeom>
          <a:noFill/>
          <a:ln>
            <a:noFill/>
          </a:ln>
        </p:spPr>
      </p:pic>
      <p:sp>
        <p:nvSpPr>
          <p:cNvPr id="693" name="Google Shape;693;p2"/>
          <p:cNvSpPr txBox="1"/>
          <p:nvPr/>
        </p:nvSpPr>
        <p:spPr>
          <a:xfrm>
            <a:off x="4556673" y="107829"/>
            <a:ext cx="3704253"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rgbClr val="102769"/>
                </a:solidFill>
                <a:latin typeface="Open Sans"/>
                <a:ea typeface="Open Sans"/>
                <a:cs typeface="Open Sans"/>
                <a:sym typeface="Open Sans"/>
              </a:rPr>
              <a:t>The Process Owner</a:t>
            </a:r>
            <a:endParaRPr/>
          </a:p>
        </p:txBody>
      </p:sp>
      <p:sp>
        <p:nvSpPr>
          <p:cNvPr id="694" name="Google Shape;694;p2"/>
          <p:cNvSpPr txBox="1"/>
          <p:nvPr/>
        </p:nvSpPr>
        <p:spPr>
          <a:xfrm>
            <a:off x="4574229" y="755662"/>
            <a:ext cx="3704253" cy="338554"/>
          </a:xfrm>
          <a:prstGeom prst="rect">
            <a:avLst/>
          </a:prstGeom>
          <a:noFill/>
          <a:ln>
            <a:noFill/>
          </a:ln>
        </p:spPr>
        <p:txBody>
          <a:bodyPr spcFirstLastPara="1" wrap="square" lIns="91425" tIns="45700" rIns="91425" bIns="45700" anchor="b" anchorCtr="0">
            <a:spAutoFit/>
          </a:bodyPr>
          <a:lstStyle/>
          <a:p>
            <a:pPr marL="0" marR="0" lvl="0" indent="0" algn="l" rtl="0">
              <a:spcBef>
                <a:spcPts val="0"/>
              </a:spcBef>
              <a:spcAft>
                <a:spcPts val="0"/>
              </a:spcAft>
              <a:buNone/>
            </a:pPr>
            <a:r>
              <a:rPr lang="en-US" sz="1600" b="1">
                <a:solidFill>
                  <a:srgbClr val="102769"/>
                </a:solidFill>
                <a:latin typeface="Open Sans"/>
                <a:ea typeface="Open Sans"/>
                <a:cs typeface="Open Sans"/>
                <a:sym typeface="Open Sans"/>
              </a:rPr>
              <a:t>RESPONSIBILITIES</a:t>
            </a:r>
            <a:endParaRPr/>
          </a:p>
        </p:txBody>
      </p:sp>
      <p:sp>
        <p:nvSpPr>
          <p:cNvPr id="695" name="Google Shape;695;p2"/>
          <p:cNvSpPr txBox="1"/>
          <p:nvPr/>
        </p:nvSpPr>
        <p:spPr>
          <a:xfrm>
            <a:off x="8487747" y="754181"/>
            <a:ext cx="3704253" cy="338554"/>
          </a:xfrm>
          <a:prstGeom prst="rect">
            <a:avLst/>
          </a:prstGeom>
          <a:noFill/>
          <a:ln>
            <a:noFill/>
          </a:ln>
        </p:spPr>
        <p:txBody>
          <a:bodyPr spcFirstLastPara="1" wrap="square" lIns="91425" tIns="45700" rIns="91425" bIns="45700" anchor="b" anchorCtr="0">
            <a:spAutoFit/>
          </a:bodyPr>
          <a:lstStyle/>
          <a:p>
            <a:pPr marL="0" marR="0" lvl="0" indent="0" algn="l" rtl="0">
              <a:spcBef>
                <a:spcPts val="0"/>
              </a:spcBef>
              <a:spcAft>
                <a:spcPts val="0"/>
              </a:spcAft>
              <a:buNone/>
            </a:pPr>
            <a:r>
              <a:rPr lang="en-US" sz="1600" b="1" u="none">
                <a:solidFill>
                  <a:srgbClr val="102769"/>
                </a:solidFill>
                <a:latin typeface="Open Sans"/>
                <a:ea typeface="Open Sans"/>
                <a:cs typeface="Open Sans"/>
                <a:sym typeface="Open Sans"/>
              </a:rPr>
              <a:t>Competencies</a:t>
            </a:r>
            <a:endParaRPr/>
          </a:p>
        </p:txBody>
      </p:sp>
      <p:sp>
        <p:nvSpPr>
          <p:cNvPr id="696" name="Google Shape;696;p2"/>
          <p:cNvSpPr/>
          <p:nvPr/>
        </p:nvSpPr>
        <p:spPr>
          <a:xfrm>
            <a:off x="8556907" y="3259313"/>
            <a:ext cx="3444535" cy="147077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400">
                <a:solidFill>
                  <a:schemeClr val="lt1"/>
                </a:solidFill>
                <a:latin typeface="Open Sans"/>
                <a:ea typeface="Open Sans"/>
                <a:cs typeface="Open Sans"/>
                <a:sym typeface="Open Sans"/>
              </a:rPr>
              <a:t>You can edit this text.</a:t>
            </a:r>
            <a:endParaRPr/>
          </a:p>
        </p:txBody>
      </p:sp>
      <p:cxnSp>
        <p:nvCxnSpPr>
          <p:cNvPr id="697" name="Google Shape;697;p2"/>
          <p:cNvCxnSpPr/>
          <p:nvPr/>
        </p:nvCxnSpPr>
        <p:spPr>
          <a:xfrm>
            <a:off x="4574230" y="1094216"/>
            <a:ext cx="3765281" cy="0"/>
          </a:xfrm>
          <a:prstGeom prst="straightConnector1">
            <a:avLst/>
          </a:prstGeom>
          <a:noFill/>
          <a:ln w="9525" cap="flat" cmpd="sng">
            <a:solidFill>
              <a:srgbClr val="102769"/>
            </a:solidFill>
            <a:prstDash val="solid"/>
            <a:miter lim="800000"/>
            <a:headEnd type="none" w="sm" len="sm"/>
            <a:tailEnd type="none" w="sm" len="sm"/>
          </a:ln>
        </p:spPr>
      </p:cxnSp>
      <p:cxnSp>
        <p:nvCxnSpPr>
          <p:cNvPr id="698" name="Google Shape;698;p2"/>
          <p:cNvCxnSpPr/>
          <p:nvPr/>
        </p:nvCxnSpPr>
        <p:spPr>
          <a:xfrm>
            <a:off x="8556907" y="1092735"/>
            <a:ext cx="3765281" cy="0"/>
          </a:xfrm>
          <a:prstGeom prst="straightConnector1">
            <a:avLst/>
          </a:prstGeom>
          <a:noFill/>
          <a:ln w="9525" cap="flat" cmpd="sng">
            <a:solidFill>
              <a:srgbClr val="102769"/>
            </a:solidFill>
            <a:prstDash val="solid"/>
            <a:miter lim="800000"/>
            <a:headEnd type="none" w="sm" len="sm"/>
            <a:tailEnd type="none" w="sm" len="sm"/>
          </a:ln>
        </p:spPr>
      </p:cxnSp>
      <p:sp>
        <p:nvSpPr>
          <p:cNvPr id="699" name="Google Shape;699;p2"/>
          <p:cNvSpPr txBox="1"/>
          <p:nvPr/>
        </p:nvSpPr>
        <p:spPr>
          <a:xfrm>
            <a:off x="4640999" y="1218830"/>
            <a:ext cx="3631740" cy="1293655"/>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600">
                <a:solidFill>
                  <a:schemeClr val="dk1"/>
                </a:solidFill>
                <a:latin typeface="Calibri"/>
                <a:ea typeface="Calibri"/>
                <a:cs typeface="Calibri"/>
                <a:sym typeface="Calibri"/>
              </a:rPr>
              <a:t>Explaining the purpose of a process</a:t>
            </a:r>
            <a:endParaRPr/>
          </a:p>
          <a:p>
            <a:pPr marL="0" marR="0" lvl="0" indent="0" algn="l" rtl="0">
              <a:spcBef>
                <a:spcPts val="800"/>
              </a:spcBef>
              <a:spcAft>
                <a:spcPts val="0"/>
              </a:spcAft>
              <a:buNone/>
            </a:pPr>
            <a:r>
              <a:rPr lang="en-US" sz="1600">
                <a:solidFill>
                  <a:schemeClr val="dk1"/>
                </a:solidFill>
                <a:latin typeface="Calibri"/>
                <a:ea typeface="Calibri"/>
                <a:cs typeface="Calibri"/>
                <a:sym typeface="Calibri"/>
              </a:rPr>
              <a:t>Define the process, including people, process steps, and technology, as well as the connections to other processes.</a:t>
            </a:r>
            <a:endParaRPr/>
          </a:p>
          <a:p>
            <a:pPr marL="0" marR="0" lvl="0" indent="0" algn="l" rtl="0">
              <a:spcBef>
                <a:spcPts val="800"/>
              </a:spcBef>
              <a:spcAft>
                <a:spcPts val="0"/>
              </a:spcAft>
              <a:buNone/>
            </a:pPr>
            <a:r>
              <a:rPr lang="en-US" sz="1600">
                <a:solidFill>
                  <a:schemeClr val="dk1"/>
                </a:solidFill>
                <a:latin typeface="Calibri"/>
                <a:ea typeface="Calibri"/>
                <a:cs typeface="Calibri"/>
                <a:sym typeface="Calibri"/>
              </a:rPr>
              <a:t>Ensuring process objectives, targets and measurements</a:t>
            </a:r>
            <a:endParaRPr/>
          </a:p>
          <a:p>
            <a:pPr marL="0" marR="0" lvl="0" indent="0" algn="l" rtl="0">
              <a:spcBef>
                <a:spcPts val="800"/>
              </a:spcBef>
              <a:spcAft>
                <a:spcPts val="0"/>
              </a:spcAft>
              <a:buNone/>
            </a:pPr>
            <a:r>
              <a:rPr lang="en-US" sz="1600">
                <a:solidFill>
                  <a:schemeClr val="dk1"/>
                </a:solidFill>
                <a:latin typeface="Calibri"/>
                <a:ea typeface="Calibri"/>
                <a:cs typeface="Calibri"/>
                <a:sym typeface="Calibri"/>
              </a:rPr>
              <a:t>Assess and improve process maturity.</a:t>
            </a:r>
            <a:endParaRPr/>
          </a:p>
          <a:p>
            <a:pPr marL="0" marR="0" lvl="0" indent="0" algn="l" rtl="0">
              <a:spcBef>
                <a:spcPts val="800"/>
              </a:spcBef>
              <a:spcAft>
                <a:spcPts val="0"/>
              </a:spcAft>
              <a:buNone/>
            </a:pPr>
            <a:r>
              <a:rPr lang="en-US" sz="1600">
                <a:solidFill>
                  <a:schemeClr val="dk1"/>
                </a:solidFill>
                <a:latin typeface="Calibri"/>
                <a:ea typeface="Calibri"/>
                <a:cs typeface="Calibri"/>
                <a:sym typeface="Calibri"/>
              </a:rPr>
              <a:t>Identify risks, roadblocks, and improvement opportunities.</a:t>
            </a:r>
            <a:endParaRPr/>
          </a:p>
          <a:p>
            <a:pPr marL="0" marR="0" lvl="0" indent="0" algn="l" rtl="0">
              <a:spcBef>
                <a:spcPts val="800"/>
              </a:spcBef>
              <a:spcAft>
                <a:spcPts val="0"/>
              </a:spcAft>
              <a:buNone/>
            </a:pPr>
            <a:r>
              <a:rPr lang="en-US" sz="1600">
                <a:solidFill>
                  <a:schemeClr val="dk1"/>
                </a:solidFill>
                <a:latin typeface="Calibri"/>
                <a:ea typeface="Calibri"/>
                <a:cs typeface="Calibri"/>
                <a:sym typeface="Calibri"/>
              </a:rPr>
              <a:t>Negotiating other process conflicts with respective process owners</a:t>
            </a:r>
            <a:endParaRPr/>
          </a:p>
          <a:p>
            <a:pPr marL="0" marR="0" lvl="0" indent="0" algn="l" rtl="0">
              <a:spcBef>
                <a:spcPts val="800"/>
              </a:spcBef>
              <a:spcAft>
                <a:spcPts val="0"/>
              </a:spcAft>
              <a:buNone/>
            </a:pPr>
            <a:r>
              <a:rPr lang="en-US" sz="1600">
                <a:solidFill>
                  <a:schemeClr val="dk1"/>
                </a:solidFill>
                <a:latin typeface="Calibri"/>
                <a:ea typeface="Calibri"/>
                <a:cs typeface="Calibri"/>
                <a:sym typeface="Calibri"/>
              </a:rPr>
              <a:t>Reviewing, approving and communicating process changes and/or improvements</a:t>
            </a:r>
            <a:endParaRPr/>
          </a:p>
          <a:p>
            <a:pPr marL="0" marR="0" lvl="0" indent="0" algn="l" rtl="0">
              <a:spcBef>
                <a:spcPts val="800"/>
              </a:spcBef>
              <a:spcAft>
                <a:spcPts val="0"/>
              </a:spcAft>
              <a:buNone/>
            </a:pPr>
            <a:r>
              <a:rPr lang="en-US" sz="1600">
                <a:solidFill>
                  <a:schemeClr val="dk1"/>
                </a:solidFill>
                <a:latin typeface="Calibri"/>
                <a:ea typeface="Calibri"/>
                <a:cs typeface="Calibri"/>
                <a:sym typeface="Calibri"/>
              </a:rPr>
              <a:t>Advising management of process breaches or interruptions</a:t>
            </a:r>
            <a:endParaRPr/>
          </a:p>
          <a:p>
            <a:pPr marL="0" marR="0" lvl="0" indent="0" algn="l" rtl="0">
              <a:spcBef>
                <a:spcPts val="800"/>
              </a:spcBef>
              <a:spcAft>
                <a:spcPts val="0"/>
              </a:spcAft>
              <a:buNone/>
            </a:pPr>
            <a:r>
              <a:rPr lang="en-US" sz="1600">
                <a:solidFill>
                  <a:schemeClr val="dk1"/>
                </a:solidFill>
                <a:latin typeface="Calibri"/>
                <a:ea typeface="Calibri"/>
                <a:cs typeface="Calibri"/>
                <a:sym typeface="Calibri"/>
              </a:rPr>
              <a:t>Manage documentation, policies, and training related to the process.</a:t>
            </a:r>
            <a:endParaRPr/>
          </a:p>
        </p:txBody>
      </p:sp>
      <p:sp>
        <p:nvSpPr>
          <p:cNvPr id="700" name="Google Shape;700;p2"/>
          <p:cNvSpPr txBox="1"/>
          <p:nvPr/>
        </p:nvSpPr>
        <p:spPr>
          <a:xfrm>
            <a:off x="8560260" y="1247895"/>
            <a:ext cx="3631740" cy="1293655"/>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600">
                <a:solidFill>
                  <a:schemeClr val="dk1"/>
                </a:solidFill>
                <a:latin typeface="Calibri"/>
                <a:ea typeface="Calibri"/>
                <a:cs typeface="Calibri"/>
                <a:sym typeface="Calibri"/>
              </a:rPr>
              <a:t>Subject Matter Expertise</a:t>
            </a:r>
            <a:endParaRPr/>
          </a:p>
          <a:p>
            <a:pPr marL="0" marR="0" lvl="0" indent="0" algn="l" rtl="0">
              <a:spcBef>
                <a:spcPts val="800"/>
              </a:spcBef>
              <a:spcAft>
                <a:spcPts val="0"/>
              </a:spcAft>
              <a:buNone/>
            </a:pPr>
            <a:r>
              <a:rPr lang="en-US" sz="1600">
                <a:solidFill>
                  <a:schemeClr val="dk1"/>
                </a:solidFill>
                <a:latin typeface="Calibri"/>
                <a:ea typeface="Calibri"/>
                <a:cs typeface="Calibri"/>
                <a:sym typeface="Calibri"/>
              </a:rPr>
              <a:t>Business Acumen</a:t>
            </a:r>
            <a:endParaRPr/>
          </a:p>
          <a:p>
            <a:pPr marL="0" marR="0" lvl="0" indent="0" algn="l" rtl="0">
              <a:spcBef>
                <a:spcPts val="800"/>
              </a:spcBef>
              <a:spcAft>
                <a:spcPts val="0"/>
              </a:spcAft>
              <a:buNone/>
            </a:pPr>
            <a:r>
              <a:rPr lang="en-US" sz="1600">
                <a:solidFill>
                  <a:schemeClr val="dk1"/>
                </a:solidFill>
                <a:latin typeface="Calibri"/>
                <a:ea typeface="Calibri"/>
                <a:cs typeface="Calibri"/>
                <a:sym typeface="Calibri"/>
              </a:rPr>
              <a:t>Process Improvement</a:t>
            </a:r>
            <a:endParaRPr/>
          </a:p>
          <a:p>
            <a:pPr marL="0" marR="0" lvl="0" indent="0" algn="l" rtl="0">
              <a:spcBef>
                <a:spcPts val="800"/>
              </a:spcBef>
              <a:spcAft>
                <a:spcPts val="0"/>
              </a:spcAft>
              <a:buNone/>
            </a:pPr>
            <a:r>
              <a:rPr lang="en-US" sz="1600">
                <a:solidFill>
                  <a:schemeClr val="dk1"/>
                </a:solidFill>
                <a:latin typeface="Calibri"/>
                <a:ea typeface="Calibri"/>
                <a:cs typeface="Calibri"/>
                <a:sym typeface="Calibri"/>
              </a:rPr>
              <a:t>Communication and facilitation</a:t>
            </a:r>
            <a:endParaRPr/>
          </a:p>
          <a:p>
            <a:pPr marL="0" marR="0" lvl="0" indent="0" algn="l" rtl="0">
              <a:spcBef>
                <a:spcPts val="800"/>
              </a:spcBef>
              <a:spcAft>
                <a:spcPts val="0"/>
              </a:spcAft>
              <a:buNone/>
            </a:pPr>
            <a:r>
              <a:rPr lang="en-US" sz="1600">
                <a:solidFill>
                  <a:schemeClr val="dk1"/>
                </a:solidFill>
                <a:latin typeface="Calibri"/>
                <a:ea typeface="Calibri"/>
                <a:cs typeface="Calibri"/>
                <a:sym typeface="Calibri"/>
              </a:rPr>
              <a:t>Process management</a:t>
            </a:r>
            <a:endParaRPr/>
          </a:p>
          <a:p>
            <a:pPr marL="0" marR="0" lvl="0" indent="0" algn="l" rtl="0">
              <a:spcBef>
                <a:spcPts val="800"/>
              </a:spcBef>
              <a:spcAft>
                <a:spcPts val="0"/>
              </a:spcAft>
              <a:buNone/>
            </a:pPr>
            <a:r>
              <a:rPr lang="en-US" sz="1600">
                <a:solidFill>
                  <a:schemeClr val="dk1"/>
                </a:solidFill>
                <a:latin typeface="Calibri"/>
                <a:ea typeface="Calibri"/>
                <a:cs typeface="Calibri"/>
                <a:sym typeface="Calibri"/>
              </a:rPr>
              <a:t>Systems thinking</a:t>
            </a:r>
            <a:endParaRPr/>
          </a:p>
          <a:p>
            <a:pPr marL="0" marR="0" lvl="0" indent="0" algn="l" rtl="0">
              <a:spcBef>
                <a:spcPts val="800"/>
              </a:spcBef>
              <a:spcAft>
                <a:spcPts val="0"/>
              </a:spcAft>
              <a:buNone/>
            </a:pPr>
            <a:r>
              <a:rPr lang="en-US" sz="1600">
                <a:solidFill>
                  <a:schemeClr val="dk1"/>
                </a:solidFill>
                <a:latin typeface="Calibri"/>
                <a:ea typeface="Calibri"/>
                <a:cs typeface="Calibri"/>
                <a:sym typeface="Calibri"/>
              </a:rPr>
              <a:t>Process concepts</a:t>
            </a:r>
            <a:endParaRPr/>
          </a:p>
          <a:p>
            <a:pPr marL="0" marR="0" lvl="0" indent="0" algn="l" rtl="0">
              <a:spcBef>
                <a:spcPts val="800"/>
              </a:spcBef>
              <a:spcAft>
                <a:spcPts val="0"/>
              </a:spcAft>
              <a:buNone/>
            </a:pPr>
            <a:r>
              <a:rPr lang="en-US" sz="1600">
                <a:solidFill>
                  <a:schemeClr val="dk1"/>
                </a:solidFill>
                <a:latin typeface="Calibri"/>
                <a:ea typeface="Calibri"/>
                <a:cs typeface="Calibri"/>
                <a:sym typeface="Calibri"/>
              </a:rPr>
              <a:t>Change Management</a:t>
            </a:r>
            <a:endParaRPr/>
          </a:p>
          <a:p>
            <a:pPr marL="0" marR="0" lvl="0" indent="0" algn="l" rtl="0">
              <a:spcBef>
                <a:spcPts val="800"/>
              </a:spcBef>
              <a:spcAft>
                <a:spcPts val="0"/>
              </a:spcAft>
              <a:buNone/>
            </a:pPr>
            <a:r>
              <a:rPr lang="en-US" sz="1600">
                <a:solidFill>
                  <a:schemeClr val="dk1"/>
                </a:solidFill>
                <a:latin typeface="Calibri"/>
                <a:ea typeface="Calibri"/>
                <a:cs typeface="Calibri"/>
                <a:sym typeface="Calibri"/>
              </a:rPr>
              <a:t>Documentation</a:t>
            </a:r>
            <a:endParaRPr/>
          </a:p>
          <a:p>
            <a:pPr marL="0" marR="0" lvl="0" indent="0" algn="l" rtl="0">
              <a:spcBef>
                <a:spcPts val="800"/>
              </a:spcBef>
              <a:spcAft>
                <a:spcPts val="0"/>
              </a:spcAft>
              <a:buNone/>
            </a:pPr>
            <a:r>
              <a:rPr lang="en-US" sz="1600">
                <a:solidFill>
                  <a:schemeClr val="dk1"/>
                </a:solidFill>
                <a:latin typeface="Calibri"/>
                <a:ea typeface="Calibri"/>
                <a:cs typeface="Calibri"/>
                <a:sym typeface="Calibri"/>
              </a:rPr>
              <a:t>Training</a:t>
            </a:r>
            <a:endParaRPr/>
          </a:p>
        </p:txBody>
      </p:sp>
      <p:grpSp>
        <p:nvGrpSpPr>
          <p:cNvPr id="13" name="Group 12">
            <a:extLst>
              <a:ext uri="{FF2B5EF4-FFF2-40B4-BE49-F238E27FC236}">
                <a16:creationId xmlns:a16="http://schemas.microsoft.com/office/drawing/2014/main" id="{DC40045B-047C-4CE7-A976-53FC2374E897}"/>
              </a:ext>
            </a:extLst>
          </p:cNvPr>
          <p:cNvGrpSpPr/>
          <p:nvPr/>
        </p:nvGrpSpPr>
        <p:grpSpPr>
          <a:xfrm>
            <a:off x="9685516" y="4730084"/>
            <a:ext cx="2021214" cy="2331772"/>
            <a:chOff x="2304300" y="1080075"/>
            <a:chExt cx="2223335" cy="2564949"/>
          </a:xfrm>
        </p:grpSpPr>
        <p:sp>
          <p:nvSpPr>
            <p:cNvPr id="14" name="Freeform 40">
              <a:extLst>
                <a:ext uri="{FF2B5EF4-FFF2-40B4-BE49-F238E27FC236}">
                  <a16:creationId xmlns:a16="http://schemas.microsoft.com/office/drawing/2014/main" id="{14CF49F7-6848-4BDF-8640-FE1B317BC0CD}"/>
                </a:ext>
              </a:extLst>
            </p:cNvPr>
            <p:cNvSpPr>
              <a:spLocks/>
            </p:cNvSpPr>
            <p:nvPr/>
          </p:nvSpPr>
          <p:spPr bwMode="auto">
            <a:xfrm>
              <a:off x="2304300" y="1500938"/>
              <a:ext cx="1863591" cy="2144086"/>
            </a:xfrm>
            <a:custGeom>
              <a:avLst/>
              <a:gdLst>
                <a:gd name="T0" fmla="*/ 1803 w 3601"/>
                <a:gd name="T1" fmla="*/ 0 h 4143"/>
                <a:gd name="T2" fmla="*/ 1963 w 3601"/>
                <a:gd name="T3" fmla="*/ 55 h 4143"/>
                <a:gd name="T4" fmla="*/ 2058 w 3601"/>
                <a:gd name="T5" fmla="*/ 185 h 4143"/>
                <a:gd name="T6" fmla="*/ 2073 w 3601"/>
                <a:gd name="T7" fmla="*/ 540 h 4143"/>
                <a:gd name="T8" fmla="*/ 2930 w 3601"/>
                <a:gd name="T9" fmla="*/ 550 h 4143"/>
                <a:gd name="T10" fmla="*/ 3030 w 3601"/>
                <a:gd name="T11" fmla="*/ 620 h 4143"/>
                <a:gd name="T12" fmla="*/ 3070 w 3601"/>
                <a:gd name="T13" fmla="*/ 736 h 4143"/>
                <a:gd name="T14" fmla="*/ 3335 w 3601"/>
                <a:gd name="T15" fmla="*/ 1536 h 4143"/>
                <a:gd name="T16" fmla="*/ 3490 w 3601"/>
                <a:gd name="T17" fmla="*/ 1586 h 4143"/>
                <a:gd name="T18" fmla="*/ 3591 w 3601"/>
                <a:gd name="T19" fmla="*/ 1716 h 4143"/>
                <a:gd name="T20" fmla="*/ 3601 w 3601"/>
                <a:gd name="T21" fmla="*/ 2342 h 4143"/>
                <a:gd name="T22" fmla="*/ 3550 w 3601"/>
                <a:gd name="T23" fmla="*/ 2497 h 4143"/>
                <a:gd name="T24" fmla="*/ 3420 w 3601"/>
                <a:gd name="T25" fmla="*/ 2592 h 4143"/>
                <a:gd name="T26" fmla="*/ 3070 w 3601"/>
                <a:gd name="T27" fmla="*/ 2607 h 4143"/>
                <a:gd name="T28" fmla="*/ 3060 w 3601"/>
                <a:gd name="T29" fmla="*/ 3468 h 4143"/>
                <a:gd name="T30" fmla="*/ 2985 w 3601"/>
                <a:gd name="T31" fmla="*/ 3568 h 4143"/>
                <a:gd name="T32" fmla="*/ 2869 w 3601"/>
                <a:gd name="T33" fmla="*/ 3603 h 4143"/>
                <a:gd name="T34" fmla="*/ 2073 w 3601"/>
                <a:gd name="T35" fmla="*/ 3873 h 4143"/>
                <a:gd name="T36" fmla="*/ 2018 w 3601"/>
                <a:gd name="T37" fmla="*/ 4033 h 4143"/>
                <a:gd name="T38" fmla="*/ 1888 w 3601"/>
                <a:gd name="T39" fmla="*/ 4128 h 4143"/>
                <a:gd name="T40" fmla="*/ 1267 w 3601"/>
                <a:gd name="T41" fmla="*/ 4143 h 4143"/>
                <a:gd name="T42" fmla="*/ 1107 w 3601"/>
                <a:gd name="T43" fmla="*/ 4088 h 4143"/>
                <a:gd name="T44" fmla="*/ 1012 w 3601"/>
                <a:gd name="T45" fmla="*/ 3958 h 4143"/>
                <a:gd name="T46" fmla="*/ 997 w 3601"/>
                <a:gd name="T47" fmla="*/ 3603 h 4143"/>
                <a:gd name="T48" fmla="*/ 135 w 3601"/>
                <a:gd name="T49" fmla="*/ 3593 h 4143"/>
                <a:gd name="T50" fmla="*/ 40 w 3601"/>
                <a:gd name="T51" fmla="*/ 3523 h 4143"/>
                <a:gd name="T52" fmla="*/ 0 w 3601"/>
                <a:gd name="T53" fmla="*/ 3407 h 4143"/>
                <a:gd name="T54" fmla="*/ 266 w 3601"/>
                <a:gd name="T55" fmla="*/ 2607 h 4143"/>
                <a:gd name="T56" fmla="*/ 426 w 3601"/>
                <a:gd name="T57" fmla="*/ 2557 h 4143"/>
                <a:gd name="T58" fmla="*/ 521 w 3601"/>
                <a:gd name="T59" fmla="*/ 2427 h 4143"/>
                <a:gd name="T60" fmla="*/ 536 w 3601"/>
                <a:gd name="T61" fmla="*/ 1801 h 4143"/>
                <a:gd name="T62" fmla="*/ 481 w 3601"/>
                <a:gd name="T63" fmla="*/ 1646 h 4143"/>
                <a:gd name="T64" fmla="*/ 351 w 3601"/>
                <a:gd name="T65" fmla="*/ 1551 h 4143"/>
                <a:gd name="T66" fmla="*/ 0 w 3601"/>
                <a:gd name="T67" fmla="*/ 1536 h 4143"/>
                <a:gd name="T68" fmla="*/ 10 w 3601"/>
                <a:gd name="T69" fmla="*/ 675 h 4143"/>
                <a:gd name="T70" fmla="*/ 80 w 3601"/>
                <a:gd name="T71" fmla="*/ 575 h 4143"/>
                <a:gd name="T72" fmla="*/ 201 w 3601"/>
                <a:gd name="T73" fmla="*/ 540 h 4143"/>
                <a:gd name="T74" fmla="*/ 997 w 3601"/>
                <a:gd name="T75" fmla="*/ 270 h 4143"/>
                <a:gd name="T76" fmla="*/ 1052 w 3601"/>
                <a:gd name="T77" fmla="*/ 110 h 4143"/>
                <a:gd name="T78" fmla="*/ 1182 w 3601"/>
                <a:gd name="T79" fmla="*/ 15 h 4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601" h="4143">
                  <a:moveTo>
                    <a:pt x="1267" y="0"/>
                  </a:moveTo>
                  <a:lnTo>
                    <a:pt x="1803" y="0"/>
                  </a:lnTo>
                  <a:lnTo>
                    <a:pt x="1888" y="15"/>
                  </a:lnTo>
                  <a:lnTo>
                    <a:pt x="1963" y="55"/>
                  </a:lnTo>
                  <a:lnTo>
                    <a:pt x="2018" y="110"/>
                  </a:lnTo>
                  <a:lnTo>
                    <a:pt x="2058" y="185"/>
                  </a:lnTo>
                  <a:lnTo>
                    <a:pt x="2073" y="270"/>
                  </a:lnTo>
                  <a:lnTo>
                    <a:pt x="2073" y="540"/>
                  </a:lnTo>
                  <a:lnTo>
                    <a:pt x="2869" y="540"/>
                  </a:lnTo>
                  <a:lnTo>
                    <a:pt x="2930" y="550"/>
                  </a:lnTo>
                  <a:lnTo>
                    <a:pt x="2985" y="575"/>
                  </a:lnTo>
                  <a:lnTo>
                    <a:pt x="3030" y="620"/>
                  </a:lnTo>
                  <a:lnTo>
                    <a:pt x="3060" y="675"/>
                  </a:lnTo>
                  <a:lnTo>
                    <a:pt x="3070" y="736"/>
                  </a:lnTo>
                  <a:lnTo>
                    <a:pt x="3070" y="1536"/>
                  </a:lnTo>
                  <a:lnTo>
                    <a:pt x="3335" y="1536"/>
                  </a:lnTo>
                  <a:lnTo>
                    <a:pt x="3420" y="1551"/>
                  </a:lnTo>
                  <a:lnTo>
                    <a:pt x="3490" y="1586"/>
                  </a:lnTo>
                  <a:lnTo>
                    <a:pt x="3550" y="1646"/>
                  </a:lnTo>
                  <a:lnTo>
                    <a:pt x="3591" y="1716"/>
                  </a:lnTo>
                  <a:lnTo>
                    <a:pt x="3601" y="1801"/>
                  </a:lnTo>
                  <a:lnTo>
                    <a:pt x="3601" y="2342"/>
                  </a:lnTo>
                  <a:lnTo>
                    <a:pt x="3591" y="2427"/>
                  </a:lnTo>
                  <a:lnTo>
                    <a:pt x="3550" y="2497"/>
                  </a:lnTo>
                  <a:lnTo>
                    <a:pt x="3490" y="2557"/>
                  </a:lnTo>
                  <a:lnTo>
                    <a:pt x="3420" y="2592"/>
                  </a:lnTo>
                  <a:lnTo>
                    <a:pt x="3335" y="2607"/>
                  </a:lnTo>
                  <a:lnTo>
                    <a:pt x="3070" y="2607"/>
                  </a:lnTo>
                  <a:lnTo>
                    <a:pt x="3070" y="3407"/>
                  </a:lnTo>
                  <a:lnTo>
                    <a:pt x="3060" y="3468"/>
                  </a:lnTo>
                  <a:lnTo>
                    <a:pt x="3030" y="3523"/>
                  </a:lnTo>
                  <a:lnTo>
                    <a:pt x="2985" y="3568"/>
                  </a:lnTo>
                  <a:lnTo>
                    <a:pt x="2930" y="3593"/>
                  </a:lnTo>
                  <a:lnTo>
                    <a:pt x="2869" y="3603"/>
                  </a:lnTo>
                  <a:lnTo>
                    <a:pt x="2073" y="3603"/>
                  </a:lnTo>
                  <a:lnTo>
                    <a:pt x="2073" y="3873"/>
                  </a:lnTo>
                  <a:lnTo>
                    <a:pt x="2058" y="3958"/>
                  </a:lnTo>
                  <a:lnTo>
                    <a:pt x="2018" y="4033"/>
                  </a:lnTo>
                  <a:lnTo>
                    <a:pt x="1963" y="4088"/>
                  </a:lnTo>
                  <a:lnTo>
                    <a:pt x="1888" y="4128"/>
                  </a:lnTo>
                  <a:lnTo>
                    <a:pt x="1803" y="4143"/>
                  </a:lnTo>
                  <a:lnTo>
                    <a:pt x="1267" y="4143"/>
                  </a:lnTo>
                  <a:lnTo>
                    <a:pt x="1182" y="4128"/>
                  </a:lnTo>
                  <a:lnTo>
                    <a:pt x="1107" y="4088"/>
                  </a:lnTo>
                  <a:lnTo>
                    <a:pt x="1052" y="4033"/>
                  </a:lnTo>
                  <a:lnTo>
                    <a:pt x="1012" y="3958"/>
                  </a:lnTo>
                  <a:lnTo>
                    <a:pt x="997" y="3873"/>
                  </a:lnTo>
                  <a:lnTo>
                    <a:pt x="997" y="3603"/>
                  </a:lnTo>
                  <a:lnTo>
                    <a:pt x="201" y="3603"/>
                  </a:lnTo>
                  <a:lnTo>
                    <a:pt x="135" y="3593"/>
                  </a:lnTo>
                  <a:lnTo>
                    <a:pt x="80" y="3568"/>
                  </a:lnTo>
                  <a:lnTo>
                    <a:pt x="40" y="3523"/>
                  </a:lnTo>
                  <a:lnTo>
                    <a:pt x="10" y="3468"/>
                  </a:lnTo>
                  <a:lnTo>
                    <a:pt x="0" y="3407"/>
                  </a:lnTo>
                  <a:lnTo>
                    <a:pt x="0" y="2607"/>
                  </a:lnTo>
                  <a:lnTo>
                    <a:pt x="266" y="2607"/>
                  </a:lnTo>
                  <a:lnTo>
                    <a:pt x="351" y="2592"/>
                  </a:lnTo>
                  <a:lnTo>
                    <a:pt x="426" y="2557"/>
                  </a:lnTo>
                  <a:lnTo>
                    <a:pt x="481" y="2497"/>
                  </a:lnTo>
                  <a:lnTo>
                    <a:pt x="521" y="2427"/>
                  </a:lnTo>
                  <a:lnTo>
                    <a:pt x="536" y="2342"/>
                  </a:lnTo>
                  <a:lnTo>
                    <a:pt x="536" y="1801"/>
                  </a:lnTo>
                  <a:lnTo>
                    <a:pt x="521" y="1716"/>
                  </a:lnTo>
                  <a:lnTo>
                    <a:pt x="481" y="1646"/>
                  </a:lnTo>
                  <a:lnTo>
                    <a:pt x="426" y="1586"/>
                  </a:lnTo>
                  <a:lnTo>
                    <a:pt x="351" y="1551"/>
                  </a:lnTo>
                  <a:lnTo>
                    <a:pt x="266" y="1536"/>
                  </a:lnTo>
                  <a:lnTo>
                    <a:pt x="0" y="1536"/>
                  </a:lnTo>
                  <a:lnTo>
                    <a:pt x="0" y="736"/>
                  </a:lnTo>
                  <a:lnTo>
                    <a:pt x="10" y="675"/>
                  </a:lnTo>
                  <a:lnTo>
                    <a:pt x="40" y="620"/>
                  </a:lnTo>
                  <a:lnTo>
                    <a:pt x="80" y="575"/>
                  </a:lnTo>
                  <a:lnTo>
                    <a:pt x="135" y="550"/>
                  </a:lnTo>
                  <a:lnTo>
                    <a:pt x="201" y="540"/>
                  </a:lnTo>
                  <a:lnTo>
                    <a:pt x="997" y="540"/>
                  </a:lnTo>
                  <a:lnTo>
                    <a:pt x="997" y="270"/>
                  </a:lnTo>
                  <a:lnTo>
                    <a:pt x="1012" y="185"/>
                  </a:lnTo>
                  <a:lnTo>
                    <a:pt x="1052" y="110"/>
                  </a:lnTo>
                  <a:lnTo>
                    <a:pt x="1107" y="55"/>
                  </a:lnTo>
                  <a:lnTo>
                    <a:pt x="1182" y="15"/>
                  </a:lnTo>
                  <a:lnTo>
                    <a:pt x="1267" y="0"/>
                  </a:lnTo>
                  <a:close/>
                </a:path>
              </a:pathLst>
            </a:custGeom>
            <a:solidFill>
              <a:srgbClr val="000000">
                <a:alpha val="19000"/>
              </a:srgbClr>
            </a:solidFill>
            <a:ln w="0">
              <a:noFill/>
              <a:prstDash val="solid"/>
              <a:round/>
              <a:headEnd/>
              <a:tailEnd/>
            </a:ln>
            <a:effectLst>
              <a:softEdge rad="279400"/>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000000"/>
                </a:solidFill>
                <a:effectLst/>
                <a:uLnTx/>
                <a:uFillTx/>
                <a:latin typeface="Arial" panose="020B0604020202020204"/>
              </a:endParaRPr>
            </a:p>
          </p:txBody>
        </p:sp>
        <p:sp>
          <p:nvSpPr>
            <p:cNvPr id="15" name="Freeform 40">
              <a:extLst>
                <a:ext uri="{FF2B5EF4-FFF2-40B4-BE49-F238E27FC236}">
                  <a16:creationId xmlns:a16="http://schemas.microsoft.com/office/drawing/2014/main" id="{5BEAA121-46EF-4241-857F-01D8E4AAC5CE}"/>
                </a:ext>
              </a:extLst>
            </p:cNvPr>
            <p:cNvSpPr>
              <a:spLocks/>
            </p:cNvSpPr>
            <p:nvPr/>
          </p:nvSpPr>
          <p:spPr bwMode="auto">
            <a:xfrm>
              <a:off x="2664044" y="1080075"/>
              <a:ext cx="1863591" cy="2144086"/>
            </a:xfrm>
            <a:custGeom>
              <a:avLst/>
              <a:gdLst>
                <a:gd name="T0" fmla="*/ 1803 w 3601"/>
                <a:gd name="T1" fmla="*/ 0 h 4143"/>
                <a:gd name="T2" fmla="*/ 1963 w 3601"/>
                <a:gd name="T3" fmla="*/ 55 h 4143"/>
                <a:gd name="T4" fmla="*/ 2058 w 3601"/>
                <a:gd name="T5" fmla="*/ 185 h 4143"/>
                <a:gd name="T6" fmla="*/ 2073 w 3601"/>
                <a:gd name="T7" fmla="*/ 540 h 4143"/>
                <a:gd name="T8" fmla="*/ 2930 w 3601"/>
                <a:gd name="T9" fmla="*/ 550 h 4143"/>
                <a:gd name="T10" fmla="*/ 3030 w 3601"/>
                <a:gd name="T11" fmla="*/ 620 h 4143"/>
                <a:gd name="T12" fmla="*/ 3070 w 3601"/>
                <a:gd name="T13" fmla="*/ 736 h 4143"/>
                <a:gd name="T14" fmla="*/ 3335 w 3601"/>
                <a:gd name="T15" fmla="*/ 1536 h 4143"/>
                <a:gd name="T16" fmla="*/ 3490 w 3601"/>
                <a:gd name="T17" fmla="*/ 1586 h 4143"/>
                <a:gd name="T18" fmla="*/ 3591 w 3601"/>
                <a:gd name="T19" fmla="*/ 1716 h 4143"/>
                <a:gd name="T20" fmla="*/ 3601 w 3601"/>
                <a:gd name="T21" fmla="*/ 2342 h 4143"/>
                <a:gd name="T22" fmla="*/ 3550 w 3601"/>
                <a:gd name="T23" fmla="*/ 2497 h 4143"/>
                <a:gd name="T24" fmla="*/ 3420 w 3601"/>
                <a:gd name="T25" fmla="*/ 2592 h 4143"/>
                <a:gd name="T26" fmla="*/ 3070 w 3601"/>
                <a:gd name="T27" fmla="*/ 2607 h 4143"/>
                <a:gd name="T28" fmla="*/ 3060 w 3601"/>
                <a:gd name="T29" fmla="*/ 3468 h 4143"/>
                <a:gd name="T30" fmla="*/ 2985 w 3601"/>
                <a:gd name="T31" fmla="*/ 3568 h 4143"/>
                <a:gd name="T32" fmla="*/ 2869 w 3601"/>
                <a:gd name="T33" fmla="*/ 3603 h 4143"/>
                <a:gd name="T34" fmla="*/ 2073 w 3601"/>
                <a:gd name="T35" fmla="*/ 3873 h 4143"/>
                <a:gd name="T36" fmla="*/ 2018 w 3601"/>
                <a:gd name="T37" fmla="*/ 4033 h 4143"/>
                <a:gd name="T38" fmla="*/ 1888 w 3601"/>
                <a:gd name="T39" fmla="*/ 4128 h 4143"/>
                <a:gd name="T40" fmla="*/ 1267 w 3601"/>
                <a:gd name="T41" fmla="*/ 4143 h 4143"/>
                <a:gd name="T42" fmla="*/ 1107 w 3601"/>
                <a:gd name="T43" fmla="*/ 4088 h 4143"/>
                <a:gd name="T44" fmla="*/ 1012 w 3601"/>
                <a:gd name="T45" fmla="*/ 3958 h 4143"/>
                <a:gd name="T46" fmla="*/ 997 w 3601"/>
                <a:gd name="T47" fmla="*/ 3603 h 4143"/>
                <a:gd name="T48" fmla="*/ 135 w 3601"/>
                <a:gd name="T49" fmla="*/ 3593 h 4143"/>
                <a:gd name="T50" fmla="*/ 40 w 3601"/>
                <a:gd name="T51" fmla="*/ 3523 h 4143"/>
                <a:gd name="T52" fmla="*/ 0 w 3601"/>
                <a:gd name="T53" fmla="*/ 3407 h 4143"/>
                <a:gd name="T54" fmla="*/ 266 w 3601"/>
                <a:gd name="T55" fmla="*/ 2607 h 4143"/>
                <a:gd name="T56" fmla="*/ 426 w 3601"/>
                <a:gd name="T57" fmla="*/ 2557 h 4143"/>
                <a:gd name="T58" fmla="*/ 521 w 3601"/>
                <a:gd name="T59" fmla="*/ 2427 h 4143"/>
                <a:gd name="T60" fmla="*/ 536 w 3601"/>
                <a:gd name="T61" fmla="*/ 1801 h 4143"/>
                <a:gd name="T62" fmla="*/ 481 w 3601"/>
                <a:gd name="T63" fmla="*/ 1646 h 4143"/>
                <a:gd name="T64" fmla="*/ 351 w 3601"/>
                <a:gd name="T65" fmla="*/ 1551 h 4143"/>
                <a:gd name="T66" fmla="*/ 0 w 3601"/>
                <a:gd name="T67" fmla="*/ 1536 h 4143"/>
                <a:gd name="T68" fmla="*/ 10 w 3601"/>
                <a:gd name="T69" fmla="*/ 675 h 4143"/>
                <a:gd name="T70" fmla="*/ 80 w 3601"/>
                <a:gd name="T71" fmla="*/ 575 h 4143"/>
                <a:gd name="T72" fmla="*/ 201 w 3601"/>
                <a:gd name="T73" fmla="*/ 540 h 4143"/>
                <a:gd name="T74" fmla="*/ 997 w 3601"/>
                <a:gd name="T75" fmla="*/ 270 h 4143"/>
                <a:gd name="T76" fmla="*/ 1052 w 3601"/>
                <a:gd name="T77" fmla="*/ 110 h 4143"/>
                <a:gd name="T78" fmla="*/ 1182 w 3601"/>
                <a:gd name="T79" fmla="*/ 15 h 4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601" h="4143">
                  <a:moveTo>
                    <a:pt x="1267" y="0"/>
                  </a:moveTo>
                  <a:lnTo>
                    <a:pt x="1803" y="0"/>
                  </a:lnTo>
                  <a:lnTo>
                    <a:pt x="1888" y="15"/>
                  </a:lnTo>
                  <a:lnTo>
                    <a:pt x="1963" y="55"/>
                  </a:lnTo>
                  <a:lnTo>
                    <a:pt x="2018" y="110"/>
                  </a:lnTo>
                  <a:lnTo>
                    <a:pt x="2058" y="185"/>
                  </a:lnTo>
                  <a:lnTo>
                    <a:pt x="2073" y="270"/>
                  </a:lnTo>
                  <a:lnTo>
                    <a:pt x="2073" y="540"/>
                  </a:lnTo>
                  <a:lnTo>
                    <a:pt x="2869" y="540"/>
                  </a:lnTo>
                  <a:lnTo>
                    <a:pt x="2930" y="550"/>
                  </a:lnTo>
                  <a:lnTo>
                    <a:pt x="2985" y="575"/>
                  </a:lnTo>
                  <a:lnTo>
                    <a:pt x="3030" y="620"/>
                  </a:lnTo>
                  <a:lnTo>
                    <a:pt x="3060" y="675"/>
                  </a:lnTo>
                  <a:lnTo>
                    <a:pt x="3070" y="736"/>
                  </a:lnTo>
                  <a:lnTo>
                    <a:pt x="3070" y="1536"/>
                  </a:lnTo>
                  <a:lnTo>
                    <a:pt x="3335" y="1536"/>
                  </a:lnTo>
                  <a:lnTo>
                    <a:pt x="3420" y="1551"/>
                  </a:lnTo>
                  <a:lnTo>
                    <a:pt x="3490" y="1586"/>
                  </a:lnTo>
                  <a:lnTo>
                    <a:pt x="3550" y="1646"/>
                  </a:lnTo>
                  <a:lnTo>
                    <a:pt x="3591" y="1716"/>
                  </a:lnTo>
                  <a:lnTo>
                    <a:pt x="3601" y="1801"/>
                  </a:lnTo>
                  <a:lnTo>
                    <a:pt x="3601" y="2342"/>
                  </a:lnTo>
                  <a:lnTo>
                    <a:pt x="3591" y="2427"/>
                  </a:lnTo>
                  <a:lnTo>
                    <a:pt x="3550" y="2497"/>
                  </a:lnTo>
                  <a:lnTo>
                    <a:pt x="3490" y="2557"/>
                  </a:lnTo>
                  <a:lnTo>
                    <a:pt x="3420" y="2592"/>
                  </a:lnTo>
                  <a:lnTo>
                    <a:pt x="3335" y="2607"/>
                  </a:lnTo>
                  <a:lnTo>
                    <a:pt x="3070" y="2607"/>
                  </a:lnTo>
                  <a:lnTo>
                    <a:pt x="3070" y="3407"/>
                  </a:lnTo>
                  <a:lnTo>
                    <a:pt x="3060" y="3468"/>
                  </a:lnTo>
                  <a:lnTo>
                    <a:pt x="3030" y="3523"/>
                  </a:lnTo>
                  <a:lnTo>
                    <a:pt x="2985" y="3568"/>
                  </a:lnTo>
                  <a:lnTo>
                    <a:pt x="2930" y="3593"/>
                  </a:lnTo>
                  <a:lnTo>
                    <a:pt x="2869" y="3603"/>
                  </a:lnTo>
                  <a:lnTo>
                    <a:pt x="2073" y="3603"/>
                  </a:lnTo>
                  <a:lnTo>
                    <a:pt x="2073" y="3873"/>
                  </a:lnTo>
                  <a:lnTo>
                    <a:pt x="2058" y="3958"/>
                  </a:lnTo>
                  <a:lnTo>
                    <a:pt x="2018" y="4033"/>
                  </a:lnTo>
                  <a:lnTo>
                    <a:pt x="1963" y="4088"/>
                  </a:lnTo>
                  <a:lnTo>
                    <a:pt x="1888" y="4128"/>
                  </a:lnTo>
                  <a:lnTo>
                    <a:pt x="1803" y="4143"/>
                  </a:lnTo>
                  <a:lnTo>
                    <a:pt x="1267" y="4143"/>
                  </a:lnTo>
                  <a:lnTo>
                    <a:pt x="1182" y="4128"/>
                  </a:lnTo>
                  <a:lnTo>
                    <a:pt x="1107" y="4088"/>
                  </a:lnTo>
                  <a:lnTo>
                    <a:pt x="1052" y="4033"/>
                  </a:lnTo>
                  <a:lnTo>
                    <a:pt x="1012" y="3958"/>
                  </a:lnTo>
                  <a:lnTo>
                    <a:pt x="997" y="3873"/>
                  </a:lnTo>
                  <a:lnTo>
                    <a:pt x="997" y="3603"/>
                  </a:lnTo>
                  <a:lnTo>
                    <a:pt x="201" y="3603"/>
                  </a:lnTo>
                  <a:lnTo>
                    <a:pt x="135" y="3593"/>
                  </a:lnTo>
                  <a:lnTo>
                    <a:pt x="80" y="3568"/>
                  </a:lnTo>
                  <a:lnTo>
                    <a:pt x="40" y="3523"/>
                  </a:lnTo>
                  <a:lnTo>
                    <a:pt x="10" y="3468"/>
                  </a:lnTo>
                  <a:lnTo>
                    <a:pt x="0" y="3407"/>
                  </a:lnTo>
                  <a:lnTo>
                    <a:pt x="0" y="2607"/>
                  </a:lnTo>
                  <a:lnTo>
                    <a:pt x="266" y="2607"/>
                  </a:lnTo>
                  <a:lnTo>
                    <a:pt x="351" y="2592"/>
                  </a:lnTo>
                  <a:lnTo>
                    <a:pt x="426" y="2557"/>
                  </a:lnTo>
                  <a:lnTo>
                    <a:pt x="481" y="2497"/>
                  </a:lnTo>
                  <a:lnTo>
                    <a:pt x="521" y="2427"/>
                  </a:lnTo>
                  <a:lnTo>
                    <a:pt x="536" y="2342"/>
                  </a:lnTo>
                  <a:lnTo>
                    <a:pt x="536" y="1801"/>
                  </a:lnTo>
                  <a:lnTo>
                    <a:pt x="521" y="1716"/>
                  </a:lnTo>
                  <a:lnTo>
                    <a:pt x="481" y="1646"/>
                  </a:lnTo>
                  <a:lnTo>
                    <a:pt x="426" y="1586"/>
                  </a:lnTo>
                  <a:lnTo>
                    <a:pt x="351" y="1551"/>
                  </a:lnTo>
                  <a:lnTo>
                    <a:pt x="266" y="1536"/>
                  </a:lnTo>
                  <a:lnTo>
                    <a:pt x="0" y="1536"/>
                  </a:lnTo>
                  <a:lnTo>
                    <a:pt x="0" y="736"/>
                  </a:lnTo>
                  <a:lnTo>
                    <a:pt x="10" y="675"/>
                  </a:lnTo>
                  <a:lnTo>
                    <a:pt x="40" y="620"/>
                  </a:lnTo>
                  <a:lnTo>
                    <a:pt x="80" y="575"/>
                  </a:lnTo>
                  <a:lnTo>
                    <a:pt x="135" y="550"/>
                  </a:lnTo>
                  <a:lnTo>
                    <a:pt x="201" y="540"/>
                  </a:lnTo>
                  <a:lnTo>
                    <a:pt x="997" y="540"/>
                  </a:lnTo>
                  <a:lnTo>
                    <a:pt x="997" y="270"/>
                  </a:lnTo>
                  <a:lnTo>
                    <a:pt x="1012" y="185"/>
                  </a:lnTo>
                  <a:lnTo>
                    <a:pt x="1052" y="110"/>
                  </a:lnTo>
                  <a:lnTo>
                    <a:pt x="1107" y="55"/>
                  </a:lnTo>
                  <a:lnTo>
                    <a:pt x="1182" y="15"/>
                  </a:lnTo>
                  <a:lnTo>
                    <a:pt x="1267" y="0"/>
                  </a:lnTo>
                  <a:close/>
                </a:path>
              </a:pathLst>
            </a:custGeom>
            <a:solidFill>
              <a:srgbClr val="8DC63F"/>
            </a:solidFill>
            <a:ln w="25400">
              <a:solidFill>
                <a:srgbClr val="8DC63F">
                  <a:lumMod val="50000"/>
                </a:srgbClr>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srgbClr val="000000"/>
                </a:solidFill>
                <a:effectLst/>
                <a:uLnTx/>
                <a:uFillTx/>
                <a:latin typeface="Arial" panose="020B0604020202020204"/>
              </a:endParaRPr>
            </a:p>
          </p:txBody>
        </p:sp>
      </p:grpSp>
      <p:pic>
        <p:nvPicPr>
          <p:cNvPr id="16" name="Picture 15" descr="Icon&#10;&#10;Description automatically generated">
            <a:extLst>
              <a:ext uri="{FF2B5EF4-FFF2-40B4-BE49-F238E27FC236}">
                <a16:creationId xmlns:a16="http://schemas.microsoft.com/office/drawing/2014/main" id="{1878AAEF-F49C-4D66-B62D-68D026CA17A1}"/>
              </a:ext>
            </a:extLst>
          </p:cNvPr>
          <p:cNvPicPr>
            <a:picLocks noChangeAspect="1"/>
          </p:cNvPicPr>
          <p:nvPr/>
        </p:nvPicPr>
        <p:blipFill>
          <a:blip r:embed="rId4"/>
          <a:stretch>
            <a:fillRect/>
          </a:stretch>
        </p:blipFill>
        <p:spPr>
          <a:xfrm>
            <a:off x="10379318" y="5224675"/>
            <a:ext cx="960649" cy="960649"/>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7" name="Google Shape;717;p4">
            <a:extLst>
              <a:ext uri="{FF2B5EF4-FFF2-40B4-BE49-F238E27FC236}">
                <a16:creationId xmlns:a16="http://schemas.microsoft.com/office/drawing/2014/main" id="{A20776BD-D7A4-4278-92F7-14AA018DCF19}"/>
              </a:ext>
            </a:extLst>
          </p:cNvPr>
          <p:cNvCxnSpPr/>
          <p:nvPr/>
        </p:nvCxnSpPr>
        <p:spPr>
          <a:xfrm rot="-5400000">
            <a:off x="8144055" y="4651202"/>
            <a:ext cx="696687" cy="0"/>
          </a:xfrm>
          <a:prstGeom prst="straightConnector1">
            <a:avLst/>
          </a:prstGeom>
          <a:noFill/>
          <a:ln w="12700" cap="flat" cmpd="sng">
            <a:solidFill>
              <a:srgbClr val="001539"/>
            </a:solidFill>
            <a:prstDash val="dash"/>
            <a:miter lim="800000"/>
            <a:headEnd type="none" w="sm" len="sm"/>
            <a:tailEnd type="none" w="sm" len="sm"/>
          </a:ln>
        </p:spPr>
      </p:cxnSp>
      <p:sp>
        <p:nvSpPr>
          <p:cNvPr id="138" name="Google Shape;718;p4">
            <a:extLst>
              <a:ext uri="{FF2B5EF4-FFF2-40B4-BE49-F238E27FC236}">
                <a16:creationId xmlns:a16="http://schemas.microsoft.com/office/drawing/2014/main" id="{5B75FA19-DF99-419E-A6A7-47D47C520A22}"/>
              </a:ext>
            </a:extLst>
          </p:cNvPr>
          <p:cNvSpPr/>
          <p:nvPr/>
        </p:nvSpPr>
        <p:spPr>
          <a:xfrm flipH="1">
            <a:off x="8084291" y="4872973"/>
            <a:ext cx="816215" cy="816215"/>
          </a:xfrm>
          <a:prstGeom prst="ellipse">
            <a:avLst/>
          </a:prstGeom>
          <a:solidFill>
            <a:srgbClr val="FFFFFF"/>
          </a:solidFill>
          <a:ln w="12700" cap="flat" cmpd="sng">
            <a:solidFill>
              <a:srgbClr val="00308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39" name="Google Shape;719;p4">
            <a:extLst>
              <a:ext uri="{FF2B5EF4-FFF2-40B4-BE49-F238E27FC236}">
                <a16:creationId xmlns:a16="http://schemas.microsoft.com/office/drawing/2014/main" id="{874B044A-581A-44A4-922E-5554FB0C35CF}"/>
              </a:ext>
            </a:extLst>
          </p:cNvPr>
          <p:cNvSpPr txBox="1">
            <a:spLocks/>
          </p:cNvSpPr>
          <p:nvPr/>
        </p:nvSpPr>
        <p:spPr>
          <a:xfrm>
            <a:off x="1097224" y="86914"/>
            <a:ext cx="11797937" cy="72360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3F3F3F"/>
              </a:buClr>
              <a:buSzPts val="1800"/>
              <a:buFont typeface="Century Gothic"/>
              <a:buNone/>
              <a:defRPr sz="2800" b="1" i="0" u="none" strike="noStrike" cap="none">
                <a:solidFill>
                  <a:srgbClr val="3F3F3F"/>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3F3F3F"/>
              </a:buClr>
              <a:buSzPts val="2800"/>
              <a:buFont typeface="Century Gothic"/>
              <a:buNone/>
              <a:tabLst/>
              <a:defRPr/>
            </a:pPr>
            <a:r>
              <a:rPr kumimoji="0" lang="en-US" sz="2800" b="1" i="0" u="none" strike="noStrike" kern="0" cap="none" spc="0" normalizeH="0" baseline="0" noProof="0" dirty="0">
                <a:ln>
                  <a:noFill/>
                </a:ln>
                <a:solidFill>
                  <a:srgbClr val="3F3F3F"/>
                </a:solidFill>
                <a:effectLst/>
                <a:uLnTx/>
                <a:uFillTx/>
                <a:latin typeface="Century Gothic"/>
                <a:sym typeface="Century Gothic"/>
              </a:rPr>
              <a:t>Process Owner helps Drive Culture</a:t>
            </a:r>
          </a:p>
        </p:txBody>
      </p:sp>
      <p:sp>
        <p:nvSpPr>
          <p:cNvPr id="140" name="Google Shape;720;p4">
            <a:extLst>
              <a:ext uri="{FF2B5EF4-FFF2-40B4-BE49-F238E27FC236}">
                <a16:creationId xmlns:a16="http://schemas.microsoft.com/office/drawing/2014/main" id="{DFEBC055-7BC3-4CDC-8BCD-72051FE1437C}"/>
              </a:ext>
            </a:extLst>
          </p:cNvPr>
          <p:cNvSpPr txBox="1">
            <a:spLocks/>
          </p:cNvSpPr>
          <p:nvPr/>
        </p:nvSpPr>
        <p:spPr>
          <a:xfrm>
            <a:off x="12244559" y="6653154"/>
            <a:ext cx="314324" cy="170335"/>
          </a:xfrm>
          <a:prstGeom prst="rect">
            <a:avLst/>
          </a:prstGeom>
          <a:noFill/>
          <a:ln>
            <a:noFill/>
          </a:ln>
        </p:spPr>
        <p:txBody>
          <a:bodyPr spcFirstLastPara="1" wrap="square" lIns="91425" tIns="45700" rIns="91425" bIns="45700" anchor="ctr" anchorCtr="0">
            <a:noAutofit/>
          </a:bodyPr>
          <a:lstStyle>
            <a:defPPr>
              <a:defRPr lang="en-US"/>
            </a:defPPr>
            <a:lvl1pPr marL="0" marR="0" lvl="0" indent="0" algn="ctr" defTabSz="914400" rtl="0" eaLnBrk="1" latinLnBrk="0" hangingPunct="1">
              <a:spcBef>
                <a:spcPts val="0"/>
              </a:spcBef>
              <a:buNone/>
              <a:defRPr sz="800" b="1" kern="1200">
                <a:solidFill>
                  <a:srgbClr val="3F3F3F"/>
                </a:solidFill>
                <a:latin typeface="Arial"/>
                <a:ea typeface="Arial"/>
                <a:cs typeface="Arial"/>
                <a:sym typeface="Arial"/>
              </a:defRPr>
            </a:lvl1pPr>
            <a:lvl2pPr marL="0" marR="0" lvl="1" indent="0" algn="ctr" defTabSz="914400" rtl="0" eaLnBrk="1" latinLnBrk="0" hangingPunct="1">
              <a:spcBef>
                <a:spcPts val="0"/>
              </a:spcBef>
              <a:buNone/>
              <a:defRPr sz="800" b="1" kern="1200">
                <a:solidFill>
                  <a:srgbClr val="3F3F3F"/>
                </a:solidFill>
                <a:latin typeface="Arial"/>
                <a:ea typeface="Arial"/>
                <a:cs typeface="Arial"/>
                <a:sym typeface="Arial"/>
              </a:defRPr>
            </a:lvl2pPr>
            <a:lvl3pPr marL="0" marR="0" lvl="2" indent="0" algn="ctr" defTabSz="914400" rtl="0" eaLnBrk="1" latinLnBrk="0" hangingPunct="1">
              <a:spcBef>
                <a:spcPts val="0"/>
              </a:spcBef>
              <a:buNone/>
              <a:defRPr sz="800" b="1" kern="1200">
                <a:solidFill>
                  <a:srgbClr val="3F3F3F"/>
                </a:solidFill>
                <a:latin typeface="Arial"/>
                <a:ea typeface="Arial"/>
                <a:cs typeface="Arial"/>
                <a:sym typeface="Arial"/>
              </a:defRPr>
            </a:lvl3pPr>
            <a:lvl4pPr marL="0" marR="0" lvl="3" indent="0" algn="ctr" defTabSz="914400" rtl="0" eaLnBrk="1" latinLnBrk="0" hangingPunct="1">
              <a:spcBef>
                <a:spcPts val="0"/>
              </a:spcBef>
              <a:buNone/>
              <a:defRPr sz="800" b="1" kern="1200">
                <a:solidFill>
                  <a:srgbClr val="3F3F3F"/>
                </a:solidFill>
                <a:latin typeface="Arial"/>
                <a:ea typeface="Arial"/>
                <a:cs typeface="Arial"/>
                <a:sym typeface="Arial"/>
              </a:defRPr>
            </a:lvl4pPr>
            <a:lvl5pPr marL="0" marR="0" lvl="4" indent="0" algn="ctr" defTabSz="914400" rtl="0" eaLnBrk="1" latinLnBrk="0" hangingPunct="1">
              <a:spcBef>
                <a:spcPts val="0"/>
              </a:spcBef>
              <a:buNone/>
              <a:defRPr sz="800" b="1" kern="1200">
                <a:solidFill>
                  <a:srgbClr val="3F3F3F"/>
                </a:solidFill>
                <a:latin typeface="Arial"/>
                <a:ea typeface="Arial"/>
                <a:cs typeface="Arial"/>
                <a:sym typeface="Arial"/>
              </a:defRPr>
            </a:lvl5pPr>
            <a:lvl6pPr marL="0" marR="0" lvl="5" indent="0" algn="ctr" defTabSz="914400" rtl="0" eaLnBrk="1" latinLnBrk="0" hangingPunct="1">
              <a:spcBef>
                <a:spcPts val="0"/>
              </a:spcBef>
              <a:buNone/>
              <a:defRPr sz="800" b="1" kern="1200">
                <a:solidFill>
                  <a:srgbClr val="3F3F3F"/>
                </a:solidFill>
                <a:latin typeface="Arial"/>
                <a:ea typeface="Arial"/>
                <a:cs typeface="Arial"/>
                <a:sym typeface="Arial"/>
              </a:defRPr>
            </a:lvl6pPr>
            <a:lvl7pPr marL="0" marR="0" lvl="6" indent="0" algn="ctr" defTabSz="914400" rtl="0" eaLnBrk="1" latinLnBrk="0" hangingPunct="1">
              <a:spcBef>
                <a:spcPts val="0"/>
              </a:spcBef>
              <a:buNone/>
              <a:defRPr sz="800" b="1" kern="1200">
                <a:solidFill>
                  <a:srgbClr val="3F3F3F"/>
                </a:solidFill>
                <a:latin typeface="Arial"/>
                <a:ea typeface="Arial"/>
                <a:cs typeface="Arial"/>
                <a:sym typeface="Arial"/>
              </a:defRPr>
            </a:lvl7pPr>
            <a:lvl8pPr marL="0" marR="0" lvl="7" indent="0" algn="ctr" defTabSz="914400" rtl="0" eaLnBrk="1" latinLnBrk="0" hangingPunct="1">
              <a:spcBef>
                <a:spcPts val="0"/>
              </a:spcBef>
              <a:buNone/>
              <a:defRPr sz="800" b="1" kern="1200">
                <a:solidFill>
                  <a:srgbClr val="3F3F3F"/>
                </a:solidFill>
                <a:latin typeface="Arial"/>
                <a:ea typeface="Arial"/>
                <a:cs typeface="Arial"/>
                <a:sym typeface="Arial"/>
              </a:defRPr>
            </a:lvl8pPr>
            <a:lvl9pPr marL="0" marR="0" lvl="8" indent="0" algn="ctr" defTabSz="914400" rtl="0" eaLnBrk="1" latinLnBrk="0" hangingPunct="1">
              <a:spcBef>
                <a:spcPts val="0"/>
              </a:spcBef>
              <a:buNone/>
              <a:defRPr sz="800" b="1" kern="1200">
                <a:solidFill>
                  <a:srgbClr val="3F3F3F"/>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800" b="1" i="0" u="none" strike="noStrike" kern="1200" cap="none" spc="0" normalizeH="0" baseline="0" noProof="0" smtClean="0">
                <a:ln>
                  <a:noFill/>
                </a:ln>
                <a:solidFill>
                  <a:srgbClr val="3F3F3F"/>
                </a:solidFill>
                <a:effectLst/>
                <a:uLnTx/>
                <a:uFillTx/>
                <a:latin typeface="Arial"/>
                <a:cs typeface="Arial"/>
                <a:sym typeface="Arial"/>
              </a:rPr>
              <a:pPr marL="0" marR="0" lvl="0" indent="0" algn="ctr" defTabSz="914400" rtl="0" eaLnBrk="1" fontAlgn="auto" latinLnBrk="0" hangingPunct="1">
                <a:lnSpc>
                  <a:spcPct val="100000"/>
                </a:lnSpc>
                <a:spcBef>
                  <a:spcPts val="0"/>
                </a:spcBef>
                <a:spcAft>
                  <a:spcPts val="0"/>
                </a:spcAft>
                <a:buClrTx/>
                <a:buSzTx/>
                <a:buFontTx/>
                <a:buNone/>
                <a:tabLst/>
                <a:defRPr/>
              </a:pPr>
              <a:t>14</a:t>
            </a:fld>
            <a:endParaRPr kumimoji="0" lang="en-US" sz="800" b="1" i="0" u="none" strike="noStrike" kern="1200" cap="none" spc="0" normalizeH="0" baseline="0" noProof="0">
              <a:ln>
                <a:noFill/>
              </a:ln>
              <a:solidFill>
                <a:srgbClr val="3F3F3F"/>
              </a:solidFill>
              <a:effectLst/>
              <a:uLnTx/>
              <a:uFillTx/>
              <a:latin typeface="Arial"/>
              <a:cs typeface="Arial"/>
              <a:sym typeface="Arial"/>
            </a:endParaRPr>
          </a:p>
        </p:txBody>
      </p:sp>
      <p:grpSp>
        <p:nvGrpSpPr>
          <p:cNvPr id="141" name="Google Shape;721;p4">
            <a:extLst>
              <a:ext uri="{FF2B5EF4-FFF2-40B4-BE49-F238E27FC236}">
                <a16:creationId xmlns:a16="http://schemas.microsoft.com/office/drawing/2014/main" id="{86E38C3C-D432-45AF-9919-502AECAEE2EB}"/>
              </a:ext>
            </a:extLst>
          </p:cNvPr>
          <p:cNvGrpSpPr/>
          <p:nvPr/>
        </p:nvGrpSpPr>
        <p:grpSpPr>
          <a:xfrm>
            <a:off x="1097224" y="1405813"/>
            <a:ext cx="3899523" cy="4888335"/>
            <a:chOff x="1393146" y="1378858"/>
            <a:chExt cx="3265714" cy="5036456"/>
          </a:xfrm>
        </p:grpSpPr>
        <p:cxnSp>
          <p:nvCxnSpPr>
            <p:cNvPr id="142" name="Google Shape;722;p4">
              <a:extLst>
                <a:ext uri="{FF2B5EF4-FFF2-40B4-BE49-F238E27FC236}">
                  <a16:creationId xmlns:a16="http://schemas.microsoft.com/office/drawing/2014/main" id="{3093E981-9BF7-4F91-8DEC-EE619FCAC48B}"/>
                </a:ext>
              </a:extLst>
            </p:cNvPr>
            <p:cNvCxnSpPr/>
            <p:nvPr/>
          </p:nvCxnSpPr>
          <p:spPr>
            <a:xfrm>
              <a:off x="1393146" y="6415314"/>
              <a:ext cx="3265714" cy="0"/>
            </a:xfrm>
            <a:prstGeom prst="straightConnector1">
              <a:avLst/>
            </a:prstGeom>
            <a:noFill/>
            <a:ln w="9525" cap="flat" cmpd="sng">
              <a:solidFill>
                <a:srgbClr val="7F7F7F"/>
              </a:solidFill>
              <a:prstDash val="solid"/>
              <a:miter lim="800000"/>
              <a:headEnd type="none" w="sm" len="sm"/>
              <a:tailEnd type="none" w="sm" len="sm"/>
            </a:ln>
          </p:spPr>
        </p:cxnSp>
        <p:grpSp>
          <p:nvGrpSpPr>
            <p:cNvPr id="143" name="Google Shape;723;p4">
              <a:extLst>
                <a:ext uri="{FF2B5EF4-FFF2-40B4-BE49-F238E27FC236}">
                  <a16:creationId xmlns:a16="http://schemas.microsoft.com/office/drawing/2014/main" id="{303CF028-A8CF-49C2-8E34-59CEDFAA69C5}"/>
                </a:ext>
              </a:extLst>
            </p:cNvPr>
            <p:cNvGrpSpPr/>
            <p:nvPr/>
          </p:nvGrpSpPr>
          <p:grpSpPr>
            <a:xfrm>
              <a:off x="1393146" y="1378858"/>
              <a:ext cx="3265714" cy="5036456"/>
              <a:chOff x="1349829" y="1378857"/>
              <a:chExt cx="3265714" cy="5036457"/>
            </a:xfrm>
          </p:grpSpPr>
          <p:cxnSp>
            <p:nvCxnSpPr>
              <p:cNvPr id="144" name="Google Shape;724;p4">
                <a:extLst>
                  <a:ext uri="{FF2B5EF4-FFF2-40B4-BE49-F238E27FC236}">
                    <a16:creationId xmlns:a16="http://schemas.microsoft.com/office/drawing/2014/main" id="{644BAB7A-BFA3-41E8-A77B-B1B3F55614C4}"/>
                  </a:ext>
                </a:extLst>
              </p:cNvPr>
              <p:cNvCxnSpPr/>
              <p:nvPr/>
            </p:nvCxnSpPr>
            <p:spPr>
              <a:xfrm>
                <a:off x="1349829" y="1378857"/>
                <a:ext cx="3265714" cy="0"/>
              </a:xfrm>
              <a:prstGeom prst="straightConnector1">
                <a:avLst/>
              </a:prstGeom>
              <a:noFill/>
              <a:ln w="9525" cap="flat" cmpd="sng">
                <a:solidFill>
                  <a:srgbClr val="7F7F7F"/>
                </a:solidFill>
                <a:prstDash val="solid"/>
                <a:miter lim="800000"/>
                <a:headEnd type="none" w="sm" len="sm"/>
                <a:tailEnd type="none" w="sm" len="sm"/>
              </a:ln>
            </p:spPr>
          </p:cxnSp>
          <p:cxnSp>
            <p:nvCxnSpPr>
              <p:cNvPr id="145" name="Google Shape;725;p4">
                <a:extLst>
                  <a:ext uri="{FF2B5EF4-FFF2-40B4-BE49-F238E27FC236}">
                    <a16:creationId xmlns:a16="http://schemas.microsoft.com/office/drawing/2014/main" id="{CC6687B4-2FF1-4387-A710-E9679431D1A0}"/>
                  </a:ext>
                </a:extLst>
              </p:cNvPr>
              <p:cNvCxnSpPr/>
              <p:nvPr/>
            </p:nvCxnSpPr>
            <p:spPr>
              <a:xfrm>
                <a:off x="1349829" y="1378857"/>
                <a:ext cx="0" cy="5036457"/>
              </a:xfrm>
              <a:prstGeom prst="straightConnector1">
                <a:avLst/>
              </a:prstGeom>
              <a:noFill/>
              <a:ln w="9525" cap="flat" cmpd="sng">
                <a:solidFill>
                  <a:srgbClr val="7F7F7F"/>
                </a:solidFill>
                <a:prstDash val="solid"/>
                <a:miter lim="800000"/>
                <a:headEnd type="none" w="sm" len="sm"/>
                <a:tailEnd type="none" w="sm" len="sm"/>
              </a:ln>
            </p:spPr>
          </p:cxnSp>
        </p:grpSp>
      </p:grpSp>
      <p:grpSp>
        <p:nvGrpSpPr>
          <p:cNvPr id="146" name="Google Shape;726;p4">
            <a:extLst>
              <a:ext uri="{FF2B5EF4-FFF2-40B4-BE49-F238E27FC236}">
                <a16:creationId xmlns:a16="http://schemas.microsoft.com/office/drawing/2014/main" id="{359DFFFF-E9E1-4485-8D03-0B70136B88EB}"/>
              </a:ext>
            </a:extLst>
          </p:cNvPr>
          <p:cNvGrpSpPr/>
          <p:nvPr/>
        </p:nvGrpSpPr>
        <p:grpSpPr>
          <a:xfrm flipH="1">
            <a:off x="8226890" y="1405813"/>
            <a:ext cx="3688360" cy="4888335"/>
            <a:chOff x="1393146" y="1378858"/>
            <a:chExt cx="3265714" cy="5036456"/>
          </a:xfrm>
        </p:grpSpPr>
        <p:cxnSp>
          <p:nvCxnSpPr>
            <p:cNvPr id="147" name="Google Shape;727;p4">
              <a:extLst>
                <a:ext uri="{FF2B5EF4-FFF2-40B4-BE49-F238E27FC236}">
                  <a16:creationId xmlns:a16="http://schemas.microsoft.com/office/drawing/2014/main" id="{6C4D60C9-AE11-44EB-9D6B-F8AD1838018C}"/>
                </a:ext>
              </a:extLst>
            </p:cNvPr>
            <p:cNvCxnSpPr/>
            <p:nvPr/>
          </p:nvCxnSpPr>
          <p:spPr>
            <a:xfrm>
              <a:off x="1393146" y="6415314"/>
              <a:ext cx="3265714" cy="0"/>
            </a:xfrm>
            <a:prstGeom prst="straightConnector1">
              <a:avLst/>
            </a:prstGeom>
            <a:noFill/>
            <a:ln w="9525" cap="flat" cmpd="sng">
              <a:solidFill>
                <a:srgbClr val="7F7F7F"/>
              </a:solidFill>
              <a:prstDash val="solid"/>
              <a:miter lim="800000"/>
              <a:headEnd type="none" w="sm" len="sm"/>
              <a:tailEnd type="none" w="sm" len="sm"/>
            </a:ln>
          </p:spPr>
        </p:cxnSp>
        <p:grpSp>
          <p:nvGrpSpPr>
            <p:cNvPr id="148" name="Google Shape;728;p4">
              <a:extLst>
                <a:ext uri="{FF2B5EF4-FFF2-40B4-BE49-F238E27FC236}">
                  <a16:creationId xmlns:a16="http://schemas.microsoft.com/office/drawing/2014/main" id="{18343E78-DC96-41C7-87F6-7658A1148FC4}"/>
                </a:ext>
              </a:extLst>
            </p:cNvPr>
            <p:cNvGrpSpPr/>
            <p:nvPr/>
          </p:nvGrpSpPr>
          <p:grpSpPr>
            <a:xfrm>
              <a:off x="1393146" y="1378858"/>
              <a:ext cx="3265714" cy="5036456"/>
              <a:chOff x="1349829" y="1378857"/>
              <a:chExt cx="3265714" cy="5036457"/>
            </a:xfrm>
          </p:grpSpPr>
          <p:cxnSp>
            <p:nvCxnSpPr>
              <p:cNvPr id="149" name="Google Shape;729;p4">
                <a:extLst>
                  <a:ext uri="{FF2B5EF4-FFF2-40B4-BE49-F238E27FC236}">
                    <a16:creationId xmlns:a16="http://schemas.microsoft.com/office/drawing/2014/main" id="{CE18181E-4A38-4257-8145-364086BF205D}"/>
                  </a:ext>
                </a:extLst>
              </p:cNvPr>
              <p:cNvCxnSpPr/>
              <p:nvPr/>
            </p:nvCxnSpPr>
            <p:spPr>
              <a:xfrm>
                <a:off x="1349829" y="1378857"/>
                <a:ext cx="3265714" cy="0"/>
              </a:xfrm>
              <a:prstGeom prst="straightConnector1">
                <a:avLst/>
              </a:prstGeom>
              <a:noFill/>
              <a:ln w="9525" cap="flat" cmpd="sng">
                <a:solidFill>
                  <a:srgbClr val="7F7F7F"/>
                </a:solidFill>
                <a:prstDash val="solid"/>
                <a:miter lim="800000"/>
                <a:headEnd type="none" w="sm" len="sm"/>
                <a:tailEnd type="none" w="sm" len="sm"/>
              </a:ln>
            </p:spPr>
          </p:cxnSp>
          <p:cxnSp>
            <p:nvCxnSpPr>
              <p:cNvPr id="150" name="Google Shape;730;p4">
                <a:extLst>
                  <a:ext uri="{FF2B5EF4-FFF2-40B4-BE49-F238E27FC236}">
                    <a16:creationId xmlns:a16="http://schemas.microsoft.com/office/drawing/2014/main" id="{BE20E4E7-5B69-4549-A0F0-3D9D8811B6E2}"/>
                  </a:ext>
                </a:extLst>
              </p:cNvPr>
              <p:cNvCxnSpPr/>
              <p:nvPr/>
            </p:nvCxnSpPr>
            <p:spPr>
              <a:xfrm>
                <a:off x="1349829" y="1378857"/>
                <a:ext cx="0" cy="5036457"/>
              </a:xfrm>
              <a:prstGeom prst="straightConnector1">
                <a:avLst/>
              </a:prstGeom>
              <a:noFill/>
              <a:ln w="9525" cap="flat" cmpd="sng">
                <a:solidFill>
                  <a:srgbClr val="7F7F7F"/>
                </a:solidFill>
                <a:prstDash val="solid"/>
                <a:miter lim="800000"/>
                <a:headEnd type="none" w="sm" len="sm"/>
                <a:tailEnd type="none" w="sm" len="sm"/>
              </a:ln>
            </p:spPr>
          </p:cxnSp>
        </p:grpSp>
      </p:grpSp>
      <p:grpSp>
        <p:nvGrpSpPr>
          <p:cNvPr id="151" name="Google Shape;731;p4">
            <a:extLst>
              <a:ext uri="{FF2B5EF4-FFF2-40B4-BE49-F238E27FC236}">
                <a16:creationId xmlns:a16="http://schemas.microsoft.com/office/drawing/2014/main" id="{0718EF8F-0CA8-4DFD-9E93-1BF6103F66E8}"/>
              </a:ext>
            </a:extLst>
          </p:cNvPr>
          <p:cNvGrpSpPr/>
          <p:nvPr/>
        </p:nvGrpSpPr>
        <p:grpSpPr>
          <a:xfrm>
            <a:off x="4999423" y="1406913"/>
            <a:ext cx="3224793" cy="4886135"/>
            <a:chOff x="4561617" y="1442453"/>
            <a:chExt cx="3224793" cy="4886135"/>
          </a:xfrm>
        </p:grpSpPr>
        <p:cxnSp>
          <p:nvCxnSpPr>
            <p:cNvPr id="152" name="Google Shape;732;p4">
              <a:extLst>
                <a:ext uri="{FF2B5EF4-FFF2-40B4-BE49-F238E27FC236}">
                  <a16:creationId xmlns:a16="http://schemas.microsoft.com/office/drawing/2014/main" id="{7296B233-64D7-4169-B1D9-162F1B9A64FE}"/>
                </a:ext>
              </a:extLst>
            </p:cNvPr>
            <p:cNvCxnSpPr/>
            <p:nvPr/>
          </p:nvCxnSpPr>
          <p:spPr>
            <a:xfrm>
              <a:off x="4561617" y="1442453"/>
              <a:ext cx="1461810" cy="1322016"/>
            </a:xfrm>
            <a:prstGeom prst="straightConnector1">
              <a:avLst/>
            </a:prstGeom>
            <a:noFill/>
            <a:ln w="9525" cap="flat" cmpd="sng">
              <a:solidFill>
                <a:srgbClr val="7F7F7F"/>
              </a:solidFill>
              <a:prstDash val="solid"/>
              <a:miter lim="800000"/>
              <a:headEnd type="none" w="sm" len="sm"/>
              <a:tailEnd type="none" w="sm" len="sm"/>
            </a:ln>
          </p:spPr>
        </p:cxnSp>
        <p:cxnSp>
          <p:nvCxnSpPr>
            <p:cNvPr id="153" name="Google Shape;733;p4">
              <a:extLst>
                <a:ext uri="{FF2B5EF4-FFF2-40B4-BE49-F238E27FC236}">
                  <a16:creationId xmlns:a16="http://schemas.microsoft.com/office/drawing/2014/main" id="{F427AFD4-4645-4880-99D4-4695477DAE1A}"/>
                </a:ext>
              </a:extLst>
            </p:cNvPr>
            <p:cNvCxnSpPr/>
            <p:nvPr/>
          </p:nvCxnSpPr>
          <p:spPr>
            <a:xfrm flipH="1">
              <a:off x="4561617" y="5006572"/>
              <a:ext cx="1461810" cy="1322016"/>
            </a:xfrm>
            <a:prstGeom prst="straightConnector1">
              <a:avLst/>
            </a:prstGeom>
            <a:noFill/>
            <a:ln w="9525" cap="flat" cmpd="sng">
              <a:solidFill>
                <a:srgbClr val="7F7F7F"/>
              </a:solidFill>
              <a:prstDash val="solid"/>
              <a:miter lim="800000"/>
              <a:headEnd type="none" w="sm" len="sm"/>
              <a:tailEnd type="none" w="sm" len="sm"/>
            </a:ln>
          </p:spPr>
        </p:cxnSp>
        <p:cxnSp>
          <p:nvCxnSpPr>
            <p:cNvPr id="154" name="Google Shape;734;p4">
              <a:extLst>
                <a:ext uri="{FF2B5EF4-FFF2-40B4-BE49-F238E27FC236}">
                  <a16:creationId xmlns:a16="http://schemas.microsoft.com/office/drawing/2014/main" id="{749097F5-C6EF-4061-B4B0-A2E0E3880FD3}"/>
                </a:ext>
              </a:extLst>
            </p:cNvPr>
            <p:cNvCxnSpPr/>
            <p:nvPr/>
          </p:nvCxnSpPr>
          <p:spPr>
            <a:xfrm flipH="1">
              <a:off x="6324600" y="1442453"/>
              <a:ext cx="1461810" cy="1322016"/>
            </a:xfrm>
            <a:prstGeom prst="straightConnector1">
              <a:avLst/>
            </a:prstGeom>
            <a:noFill/>
            <a:ln w="9525" cap="flat" cmpd="sng">
              <a:solidFill>
                <a:srgbClr val="7F7F7F"/>
              </a:solidFill>
              <a:prstDash val="solid"/>
              <a:miter lim="800000"/>
              <a:headEnd type="none" w="sm" len="sm"/>
              <a:tailEnd type="none" w="sm" len="sm"/>
            </a:ln>
          </p:spPr>
        </p:cxnSp>
        <p:cxnSp>
          <p:nvCxnSpPr>
            <p:cNvPr id="155" name="Google Shape;735;p4">
              <a:extLst>
                <a:ext uri="{FF2B5EF4-FFF2-40B4-BE49-F238E27FC236}">
                  <a16:creationId xmlns:a16="http://schemas.microsoft.com/office/drawing/2014/main" id="{178F7C4B-1B3D-454E-875D-774A9F8AE691}"/>
                </a:ext>
              </a:extLst>
            </p:cNvPr>
            <p:cNvCxnSpPr/>
            <p:nvPr/>
          </p:nvCxnSpPr>
          <p:spPr>
            <a:xfrm>
              <a:off x="6324600" y="5006572"/>
              <a:ext cx="1461810" cy="1322016"/>
            </a:xfrm>
            <a:prstGeom prst="straightConnector1">
              <a:avLst/>
            </a:prstGeom>
            <a:noFill/>
            <a:ln w="9525" cap="flat" cmpd="sng">
              <a:solidFill>
                <a:srgbClr val="7F7F7F"/>
              </a:solidFill>
              <a:prstDash val="solid"/>
              <a:miter lim="800000"/>
              <a:headEnd type="none" w="sm" len="sm"/>
              <a:tailEnd type="none" w="sm" len="sm"/>
            </a:ln>
          </p:spPr>
        </p:cxnSp>
      </p:grpSp>
      <p:cxnSp>
        <p:nvCxnSpPr>
          <p:cNvPr id="156" name="Google Shape;736;p4">
            <a:extLst>
              <a:ext uri="{FF2B5EF4-FFF2-40B4-BE49-F238E27FC236}">
                <a16:creationId xmlns:a16="http://schemas.microsoft.com/office/drawing/2014/main" id="{2A9AA11F-1C62-4842-ADF0-B590D3A7C074}"/>
              </a:ext>
            </a:extLst>
          </p:cNvPr>
          <p:cNvCxnSpPr/>
          <p:nvPr/>
        </p:nvCxnSpPr>
        <p:spPr>
          <a:xfrm>
            <a:off x="4008318" y="2272232"/>
            <a:ext cx="559027" cy="682399"/>
          </a:xfrm>
          <a:prstGeom prst="straightConnector1">
            <a:avLst/>
          </a:prstGeom>
          <a:noFill/>
          <a:ln w="12700" cap="flat" cmpd="sng">
            <a:solidFill>
              <a:srgbClr val="189DE4"/>
            </a:solidFill>
            <a:prstDash val="dash"/>
            <a:miter lim="800000"/>
            <a:headEnd type="none" w="sm" len="sm"/>
            <a:tailEnd type="none" w="sm" len="sm"/>
          </a:ln>
        </p:spPr>
      </p:cxnSp>
      <p:cxnSp>
        <p:nvCxnSpPr>
          <p:cNvPr id="157" name="Google Shape;737;p4">
            <a:extLst>
              <a:ext uri="{FF2B5EF4-FFF2-40B4-BE49-F238E27FC236}">
                <a16:creationId xmlns:a16="http://schemas.microsoft.com/office/drawing/2014/main" id="{CC323354-BA6C-4715-A940-BD6F86EE08E2}"/>
              </a:ext>
            </a:extLst>
          </p:cNvPr>
          <p:cNvCxnSpPr/>
          <p:nvPr/>
        </p:nvCxnSpPr>
        <p:spPr>
          <a:xfrm>
            <a:off x="2847176" y="3849979"/>
            <a:ext cx="857704" cy="0"/>
          </a:xfrm>
          <a:prstGeom prst="straightConnector1">
            <a:avLst/>
          </a:prstGeom>
          <a:noFill/>
          <a:ln w="12700" cap="flat" cmpd="sng">
            <a:solidFill>
              <a:srgbClr val="189DE4"/>
            </a:solidFill>
            <a:prstDash val="dash"/>
            <a:miter lim="800000"/>
            <a:headEnd type="none" w="sm" len="sm"/>
            <a:tailEnd type="none" w="sm" len="sm"/>
          </a:ln>
        </p:spPr>
      </p:cxnSp>
      <p:cxnSp>
        <p:nvCxnSpPr>
          <p:cNvPr id="158" name="Google Shape;738;p4">
            <a:extLst>
              <a:ext uri="{FF2B5EF4-FFF2-40B4-BE49-F238E27FC236}">
                <a16:creationId xmlns:a16="http://schemas.microsoft.com/office/drawing/2014/main" id="{39B7577F-5047-4FC7-9C31-334388B3D597}"/>
              </a:ext>
            </a:extLst>
          </p:cNvPr>
          <p:cNvCxnSpPr/>
          <p:nvPr/>
        </p:nvCxnSpPr>
        <p:spPr>
          <a:xfrm rot="-5400000">
            <a:off x="4231475" y="5091631"/>
            <a:ext cx="696687" cy="0"/>
          </a:xfrm>
          <a:prstGeom prst="straightConnector1">
            <a:avLst/>
          </a:prstGeom>
          <a:noFill/>
          <a:ln w="12700" cap="flat" cmpd="sng">
            <a:solidFill>
              <a:srgbClr val="189DE4"/>
            </a:solidFill>
            <a:prstDash val="dash"/>
            <a:miter lim="800000"/>
            <a:headEnd type="none" w="sm" len="sm"/>
            <a:tailEnd type="none" w="sm" len="sm"/>
          </a:ln>
        </p:spPr>
      </p:cxnSp>
      <p:cxnSp>
        <p:nvCxnSpPr>
          <p:cNvPr id="159" name="Google Shape;739;p4">
            <a:extLst>
              <a:ext uri="{FF2B5EF4-FFF2-40B4-BE49-F238E27FC236}">
                <a16:creationId xmlns:a16="http://schemas.microsoft.com/office/drawing/2014/main" id="{91C85D17-2373-4DEF-B7A6-18A0CEA4239C}"/>
              </a:ext>
            </a:extLst>
          </p:cNvPr>
          <p:cNvCxnSpPr/>
          <p:nvPr/>
        </p:nvCxnSpPr>
        <p:spPr>
          <a:xfrm>
            <a:off x="9378606" y="3849979"/>
            <a:ext cx="696687" cy="0"/>
          </a:xfrm>
          <a:prstGeom prst="straightConnector1">
            <a:avLst/>
          </a:prstGeom>
          <a:noFill/>
          <a:ln w="12700" cap="flat" cmpd="sng">
            <a:solidFill>
              <a:srgbClr val="001539"/>
            </a:solidFill>
            <a:prstDash val="dash"/>
            <a:miter lim="800000"/>
            <a:headEnd type="none" w="sm" len="sm"/>
            <a:tailEnd type="none" w="sm" len="sm"/>
          </a:ln>
        </p:spPr>
      </p:cxnSp>
      <p:cxnSp>
        <p:nvCxnSpPr>
          <p:cNvPr id="160" name="Google Shape;740;p4">
            <a:extLst>
              <a:ext uri="{FF2B5EF4-FFF2-40B4-BE49-F238E27FC236}">
                <a16:creationId xmlns:a16="http://schemas.microsoft.com/office/drawing/2014/main" id="{4B2F9EA2-179A-4C2E-B713-724854705D4F}"/>
              </a:ext>
            </a:extLst>
          </p:cNvPr>
          <p:cNvCxnSpPr/>
          <p:nvPr/>
        </p:nvCxnSpPr>
        <p:spPr>
          <a:xfrm rot="10800000">
            <a:off x="8597556" y="2802909"/>
            <a:ext cx="0" cy="438151"/>
          </a:xfrm>
          <a:prstGeom prst="straightConnector1">
            <a:avLst/>
          </a:prstGeom>
          <a:noFill/>
          <a:ln w="12700" cap="flat" cmpd="sng">
            <a:solidFill>
              <a:srgbClr val="001539"/>
            </a:solidFill>
            <a:prstDash val="dash"/>
            <a:miter lim="800000"/>
            <a:headEnd type="none" w="sm" len="sm"/>
            <a:tailEnd type="none" w="sm" len="sm"/>
          </a:ln>
        </p:spPr>
      </p:cxnSp>
      <p:cxnSp>
        <p:nvCxnSpPr>
          <p:cNvPr id="161" name="Google Shape;741;p4">
            <a:extLst>
              <a:ext uri="{FF2B5EF4-FFF2-40B4-BE49-F238E27FC236}">
                <a16:creationId xmlns:a16="http://schemas.microsoft.com/office/drawing/2014/main" id="{6B6BA6E3-008A-46CD-AF20-270E7F679AF6}"/>
              </a:ext>
            </a:extLst>
          </p:cNvPr>
          <p:cNvCxnSpPr/>
          <p:nvPr/>
        </p:nvCxnSpPr>
        <p:spPr>
          <a:xfrm>
            <a:off x="9193322" y="4402089"/>
            <a:ext cx="559027" cy="682399"/>
          </a:xfrm>
          <a:prstGeom prst="straightConnector1">
            <a:avLst/>
          </a:prstGeom>
          <a:noFill/>
          <a:ln w="12700" cap="flat" cmpd="sng">
            <a:solidFill>
              <a:srgbClr val="001539"/>
            </a:solidFill>
            <a:prstDash val="dash"/>
            <a:miter lim="800000"/>
            <a:headEnd type="none" w="sm" len="sm"/>
            <a:tailEnd type="none" w="sm" len="sm"/>
          </a:ln>
        </p:spPr>
      </p:cxnSp>
      <p:cxnSp>
        <p:nvCxnSpPr>
          <p:cNvPr id="162" name="Google Shape;742;p4">
            <a:extLst>
              <a:ext uri="{FF2B5EF4-FFF2-40B4-BE49-F238E27FC236}">
                <a16:creationId xmlns:a16="http://schemas.microsoft.com/office/drawing/2014/main" id="{AD5428D2-7C94-4F87-90C0-B5E13B440DFC}"/>
              </a:ext>
            </a:extLst>
          </p:cNvPr>
          <p:cNvCxnSpPr/>
          <p:nvPr/>
        </p:nvCxnSpPr>
        <p:spPr>
          <a:xfrm rot="10800000" flipH="1">
            <a:off x="9429405" y="2733545"/>
            <a:ext cx="559027" cy="682399"/>
          </a:xfrm>
          <a:prstGeom prst="straightConnector1">
            <a:avLst/>
          </a:prstGeom>
          <a:noFill/>
          <a:ln w="12700" cap="flat" cmpd="sng">
            <a:solidFill>
              <a:srgbClr val="001539"/>
            </a:solidFill>
            <a:prstDash val="dash"/>
            <a:miter lim="800000"/>
            <a:headEnd type="none" w="sm" len="sm"/>
            <a:tailEnd type="none" w="sm" len="sm"/>
          </a:ln>
        </p:spPr>
      </p:cxnSp>
      <p:sp>
        <p:nvSpPr>
          <p:cNvPr id="163" name="Google Shape;743;p4">
            <a:extLst>
              <a:ext uri="{FF2B5EF4-FFF2-40B4-BE49-F238E27FC236}">
                <a16:creationId xmlns:a16="http://schemas.microsoft.com/office/drawing/2014/main" id="{ABBFC939-ED2F-4783-BAC3-9A476E01BE12}"/>
              </a:ext>
            </a:extLst>
          </p:cNvPr>
          <p:cNvSpPr txBox="1"/>
          <p:nvPr/>
        </p:nvSpPr>
        <p:spPr>
          <a:xfrm>
            <a:off x="1954609" y="970423"/>
            <a:ext cx="2169184" cy="338554"/>
          </a:xfrm>
          <a:prstGeom prst="rect">
            <a:avLst/>
          </a:prstGeom>
          <a:noFill/>
          <a:ln>
            <a:noFill/>
          </a:ln>
        </p:spPr>
        <p:txBody>
          <a:bodyPr spcFirstLastPara="1" wrap="square" lIns="91425" tIns="45700" rIns="91425" bIns="45700" anchor="ctr" anchorCtr="0">
            <a:spAutoFit/>
          </a:bodyPr>
          <a:lstStyle/>
          <a:p>
            <a:pPr algn="ctr"/>
            <a:r>
              <a:rPr lang="en-US" sz="1600" b="1">
                <a:solidFill>
                  <a:srgbClr val="189DE4"/>
                </a:solidFill>
                <a:ea typeface="Arial"/>
                <a:cs typeface="Arial"/>
                <a:sym typeface="Arial"/>
              </a:rPr>
              <a:t>Social Collaboration</a:t>
            </a:r>
            <a:endParaRPr sz="1600" b="1">
              <a:solidFill>
                <a:srgbClr val="189DE4"/>
              </a:solidFill>
              <a:ea typeface="Arial"/>
              <a:cs typeface="Arial"/>
              <a:sym typeface="Arial"/>
            </a:endParaRPr>
          </a:p>
        </p:txBody>
      </p:sp>
      <p:sp>
        <p:nvSpPr>
          <p:cNvPr id="164" name="Google Shape;744;p4">
            <a:extLst>
              <a:ext uri="{FF2B5EF4-FFF2-40B4-BE49-F238E27FC236}">
                <a16:creationId xmlns:a16="http://schemas.microsoft.com/office/drawing/2014/main" id="{5F772619-3713-416A-B182-1E2B7E2ADC27}"/>
              </a:ext>
            </a:extLst>
          </p:cNvPr>
          <p:cNvSpPr txBox="1"/>
          <p:nvPr/>
        </p:nvSpPr>
        <p:spPr>
          <a:xfrm>
            <a:off x="9193324" y="970423"/>
            <a:ext cx="2350131" cy="338554"/>
          </a:xfrm>
          <a:prstGeom prst="rect">
            <a:avLst/>
          </a:prstGeom>
          <a:noFill/>
          <a:ln>
            <a:noFill/>
          </a:ln>
        </p:spPr>
        <p:txBody>
          <a:bodyPr spcFirstLastPara="1" wrap="square" lIns="91425" tIns="45700" rIns="91425" bIns="45700" anchor="ctr" anchorCtr="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003086"/>
                </a:solidFill>
                <a:effectLst/>
                <a:uLnTx/>
                <a:uFillTx/>
                <a:ea typeface="Arial"/>
                <a:cs typeface="Arial"/>
                <a:sym typeface="Arial"/>
              </a:rPr>
              <a:t>Willingness to change</a:t>
            </a:r>
            <a:endParaRPr kumimoji="0" sz="1800" b="0" i="0" u="none" strike="noStrike" kern="0" cap="none" spc="0" normalizeH="0" baseline="0" noProof="0">
              <a:ln>
                <a:noFill/>
              </a:ln>
              <a:solidFill>
                <a:srgbClr val="000000"/>
              </a:solidFill>
              <a:effectLst/>
              <a:uLnTx/>
              <a:uFillTx/>
            </a:endParaRPr>
          </a:p>
        </p:txBody>
      </p:sp>
      <p:sp>
        <p:nvSpPr>
          <p:cNvPr id="165" name="Google Shape;745;p4">
            <a:extLst>
              <a:ext uri="{FF2B5EF4-FFF2-40B4-BE49-F238E27FC236}">
                <a16:creationId xmlns:a16="http://schemas.microsoft.com/office/drawing/2014/main" id="{888F3659-4A14-4028-AA89-6826A21E561A}"/>
              </a:ext>
            </a:extLst>
          </p:cNvPr>
          <p:cNvSpPr/>
          <p:nvPr/>
        </p:nvSpPr>
        <p:spPr>
          <a:xfrm flipH="1">
            <a:off x="10073578" y="3441873"/>
            <a:ext cx="816215" cy="816215"/>
          </a:xfrm>
          <a:prstGeom prst="ellipse">
            <a:avLst/>
          </a:prstGeom>
          <a:solidFill>
            <a:srgbClr val="FFFFFF"/>
          </a:solidFill>
          <a:ln w="12700" cap="flat" cmpd="sng">
            <a:solidFill>
              <a:srgbClr val="00308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nvGrpSpPr>
          <p:cNvPr id="166" name="Google Shape;746;p4">
            <a:extLst>
              <a:ext uri="{FF2B5EF4-FFF2-40B4-BE49-F238E27FC236}">
                <a16:creationId xmlns:a16="http://schemas.microsoft.com/office/drawing/2014/main" id="{7218A356-34A3-4F35-B617-120A210F055A}"/>
              </a:ext>
            </a:extLst>
          </p:cNvPr>
          <p:cNvGrpSpPr/>
          <p:nvPr/>
        </p:nvGrpSpPr>
        <p:grpSpPr>
          <a:xfrm>
            <a:off x="10232902" y="3601197"/>
            <a:ext cx="497567" cy="497567"/>
            <a:chOff x="7076081" y="4713932"/>
            <a:chExt cx="813434" cy="813434"/>
          </a:xfrm>
        </p:grpSpPr>
        <p:sp>
          <p:nvSpPr>
            <p:cNvPr id="167" name="Google Shape;747;p4">
              <a:extLst>
                <a:ext uri="{FF2B5EF4-FFF2-40B4-BE49-F238E27FC236}">
                  <a16:creationId xmlns:a16="http://schemas.microsoft.com/office/drawing/2014/main" id="{F880DAD9-866B-49B2-8D68-5B42ACAD45A7}"/>
                </a:ext>
              </a:extLst>
            </p:cNvPr>
            <p:cNvSpPr/>
            <p:nvPr/>
          </p:nvSpPr>
          <p:spPr>
            <a:xfrm>
              <a:off x="7076081" y="4713932"/>
              <a:ext cx="348614" cy="348615"/>
            </a:xfrm>
            <a:custGeom>
              <a:avLst/>
              <a:gdLst/>
              <a:ahLst/>
              <a:cxnLst/>
              <a:rect l="l" t="t" r="r" b="b"/>
              <a:pathLst>
                <a:path w="348614" h="348615" extrusionOk="0">
                  <a:moveTo>
                    <a:pt x="0" y="0"/>
                  </a:moveTo>
                  <a:lnTo>
                    <a:pt x="348615" y="0"/>
                  </a:lnTo>
                  <a:lnTo>
                    <a:pt x="348615" y="348615"/>
                  </a:lnTo>
                  <a:lnTo>
                    <a:pt x="0" y="348615"/>
                  </a:lnTo>
                  <a:close/>
                </a:path>
              </a:pathLst>
            </a:custGeom>
            <a:solidFill>
              <a:srgbClr val="003086"/>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168" name="Google Shape;748;p4">
              <a:extLst>
                <a:ext uri="{FF2B5EF4-FFF2-40B4-BE49-F238E27FC236}">
                  <a16:creationId xmlns:a16="http://schemas.microsoft.com/office/drawing/2014/main" id="{CD27DD9A-B799-42BD-870C-4064E1B66DE9}"/>
                </a:ext>
              </a:extLst>
            </p:cNvPr>
            <p:cNvSpPr/>
            <p:nvPr/>
          </p:nvSpPr>
          <p:spPr>
            <a:xfrm>
              <a:off x="7185618" y="5123507"/>
              <a:ext cx="300990" cy="320039"/>
            </a:xfrm>
            <a:custGeom>
              <a:avLst/>
              <a:gdLst/>
              <a:ahLst/>
              <a:cxnLst/>
              <a:rect l="l" t="t" r="r" b="b"/>
              <a:pathLst>
                <a:path w="300990" h="320039" extrusionOk="0">
                  <a:moveTo>
                    <a:pt x="144780" y="103823"/>
                  </a:moveTo>
                  <a:lnTo>
                    <a:pt x="211455" y="103823"/>
                  </a:lnTo>
                  <a:lnTo>
                    <a:pt x="105728" y="0"/>
                  </a:lnTo>
                  <a:lnTo>
                    <a:pt x="0" y="104775"/>
                  </a:lnTo>
                  <a:lnTo>
                    <a:pt x="66675" y="104775"/>
                  </a:lnTo>
                  <a:cubicBezTo>
                    <a:pt x="76200" y="224790"/>
                    <a:pt x="178117" y="320040"/>
                    <a:pt x="300990" y="320040"/>
                  </a:cubicBezTo>
                  <a:lnTo>
                    <a:pt x="300990" y="242888"/>
                  </a:lnTo>
                  <a:cubicBezTo>
                    <a:pt x="220980" y="241935"/>
                    <a:pt x="154305" y="181927"/>
                    <a:pt x="144780" y="103823"/>
                  </a:cubicBezTo>
                  <a:close/>
                </a:path>
              </a:pathLst>
            </a:custGeom>
            <a:solidFill>
              <a:srgbClr val="003086"/>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169" name="Google Shape;749;p4">
              <a:extLst>
                <a:ext uri="{FF2B5EF4-FFF2-40B4-BE49-F238E27FC236}">
                  <a16:creationId xmlns:a16="http://schemas.microsoft.com/office/drawing/2014/main" id="{7D5CF385-5D63-4A9D-A10D-C84BAE852A3D}"/>
                </a:ext>
              </a:extLst>
            </p:cNvPr>
            <p:cNvSpPr/>
            <p:nvPr/>
          </p:nvSpPr>
          <p:spPr>
            <a:xfrm>
              <a:off x="7498991" y="4788227"/>
              <a:ext cx="301942" cy="320992"/>
            </a:xfrm>
            <a:custGeom>
              <a:avLst/>
              <a:gdLst/>
              <a:ahLst/>
              <a:cxnLst/>
              <a:rect l="l" t="t" r="r" b="b"/>
              <a:pathLst>
                <a:path w="301942" h="320992" extrusionOk="0">
                  <a:moveTo>
                    <a:pt x="156210" y="215265"/>
                  </a:moveTo>
                  <a:lnTo>
                    <a:pt x="90488" y="215265"/>
                  </a:lnTo>
                  <a:lnTo>
                    <a:pt x="196215" y="320993"/>
                  </a:lnTo>
                  <a:lnTo>
                    <a:pt x="301943" y="215265"/>
                  </a:lnTo>
                  <a:lnTo>
                    <a:pt x="235268" y="215265"/>
                  </a:lnTo>
                  <a:cubicBezTo>
                    <a:pt x="225743" y="95250"/>
                    <a:pt x="123825" y="0"/>
                    <a:pt x="0" y="0"/>
                  </a:cubicBezTo>
                  <a:lnTo>
                    <a:pt x="0" y="78105"/>
                  </a:lnTo>
                  <a:cubicBezTo>
                    <a:pt x="80010" y="78105"/>
                    <a:pt x="146685" y="138112"/>
                    <a:pt x="156210" y="215265"/>
                  </a:cubicBezTo>
                  <a:close/>
                </a:path>
              </a:pathLst>
            </a:custGeom>
            <a:solidFill>
              <a:srgbClr val="003086"/>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170" name="Google Shape;750;p4">
              <a:extLst>
                <a:ext uri="{FF2B5EF4-FFF2-40B4-BE49-F238E27FC236}">
                  <a16:creationId xmlns:a16="http://schemas.microsoft.com/office/drawing/2014/main" id="{999CABB6-6BD5-435C-B5F7-808EAD138155}"/>
                </a:ext>
              </a:extLst>
            </p:cNvPr>
            <p:cNvSpPr/>
            <p:nvPr/>
          </p:nvSpPr>
          <p:spPr>
            <a:xfrm>
              <a:off x="7540901" y="5178752"/>
              <a:ext cx="348614" cy="348614"/>
            </a:xfrm>
            <a:custGeom>
              <a:avLst/>
              <a:gdLst/>
              <a:ahLst/>
              <a:cxnLst/>
              <a:rect l="l" t="t" r="r" b="b"/>
              <a:pathLst>
                <a:path w="348614" h="348614" extrusionOk="0">
                  <a:moveTo>
                    <a:pt x="348615" y="174307"/>
                  </a:moveTo>
                  <a:cubicBezTo>
                    <a:pt x="348615" y="270575"/>
                    <a:pt x="270575" y="348615"/>
                    <a:pt x="174308" y="348615"/>
                  </a:cubicBezTo>
                  <a:cubicBezTo>
                    <a:pt x="78040" y="348615"/>
                    <a:pt x="0" y="270575"/>
                    <a:pt x="0" y="174307"/>
                  </a:cubicBezTo>
                  <a:cubicBezTo>
                    <a:pt x="0" y="78040"/>
                    <a:pt x="78040" y="0"/>
                    <a:pt x="174308" y="0"/>
                  </a:cubicBezTo>
                  <a:cubicBezTo>
                    <a:pt x="270575" y="0"/>
                    <a:pt x="348615" y="78040"/>
                    <a:pt x="348615" y="174307"/>
                  </a:cubicBezTo>
                  <a:close/>
                </a:path>
              </a:pathLst>
            </a:custGeom>
            <a:solidFill>
              <a:srgbClr val="003086"/>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grpSp>
      <p:sp>
        <p:nvSpPr>
          <p:cNvPr id="171" name="Google Shape;751;p4">
            <a:extLst>
              <a:ext uri="{FF2B5EF4-FFF2-40B4-BE49-F238E27FC236}">
                <a16:creationId xmlns:a16="http://schemas.microsoft.com/office/drawing/2014/main" id="{EA6A07EB-113A-4E6B-9020-C68A6FD6CB8C}"/>
              </a:ext>
            </a:extLst>
          </p:cNvPr>
          <p:cNvSpPr txBox="1"/>
          <p:nvPr/>
        </p:nvSpPr>
        <p:spPr>
          <a:xfrm flipH="1">
            <a:off x="10969772" y="3581363"/>
            <a:ext cx="1147363" cy="461665"/>
          </a:xfrm>
          <a:prstGeom prst="rect">
            <a:avLst/>
          </a:prstGeom>
          <a:noFill/>
          <a:ln>
            <a:noFill/>
          </a:ln>
        </p:spPr>
        <p:txBody>
          <a:bodyPr spcFirstLastPara="1" wrap="square" lIns="91425" tIns="45700" rIns="91425" bIns="45700" anchor="ctr" anchorCtr="0">
            <a:spAutoFit/>
          </a:bodyPr>
          <a:lstStyle/>
          <a:p>
            <a:r>
              <a:rPr lang="en-US" sz="1200" b="1">
                <a:solidFill>
                  <a:srgbClr val="3F3F3F"/>
                </a:solidFill>
                <a:ea typeface="Arial"/>
                <a:cs typeface="Arial"/>
                <a:sym typeface="Arial"/>
              </a:rPr>
              <a:t>Shaping change</a:t>
            </a:r>
            <a:endParaRPr sz="1200" b="1">
              <a:solidFill>
                <a:srgbClr val="3F3F3F"/>
              </a:solidFill>
              <a:ea typeface="Arial"/>
              <a:cs typeface="Arial"/>
              <a:sym typeface="Arial"/>
            </a:endParaRPr>
          </a:p>
        </p:txBody>
      </p:sp>
      <p:sp>
        <p:nvSpPr>
          <p:cNvPr id="172" name="Google Shape;752;p4">
            <a:extLst>
              <a:ext uri="{FF2B5EF4-FFF2-40B4-BE49-F238E27FC236}">
                <a16:creationId xmlns:a16="http://schemas.microsoft.com/office/drawing/2014/main" id="{FCD96342-12DD-4C0A-B424-2BE4F323D34C}"/>
              </a:ext>
            </a:extLst>
          </p:cNvPr>
          <p:cNvSpPr/>
          <p:nvPr/>
        </p:nvSpPr>
        <p:spPr>
          <a:xfrm>
            <a:off x="5711930" y="2896438"/>
            <a:ext cx="1964875" cy="1907084"/>
          </a:xfrm>
          <a:prstGeom prst="ellipse">
            <a:avLst/>
          </a:prstGeom>
          <a:gradFill>
            <a:gsLst>
              <a:gs pos="0">
                <a:srgbClr val="FAF9FC"/>
              </a:gs>
              <a:gs pos="100000">
                <a:srgbClr val="D8D8D8"/>
              </a:gs>
            </a:gsLst>
            <a:path path="circle">
              <a:fillToRect l="50000" t="50000" r="50000" b="50000"/>
            </a:path>
            <a:tileRect/>
          </a:gradFill>
          <a:ln>
            <a:noFill/>
          </a:ln>
          <a:effectLst>
            <a:outerShdw blurRad="50800" dist="38100" dir="2700000" algn="tl" rotWithShape="0">
              <a:srgbClr val="000000">
                <a:alpha val="30980"/>
              </a:srgbClr>
            </a:outerShdw>
          </a:effectLst>
        </p:spPr>
        <p:txBody>
          <a:bodyPr spcFirstLastPara="1" wrap="square" lIns="91425" tIns="45700" rIns="91425" bIns="45700" anchor="ctr" anchorCtr="0">
            <a:noAutofit/>
          </a:bodyPr>
          <a:lstStyle/>
          <a:p>
            <a:pPr algn="ctr"/>
            <a:endParaRPr>
              <a:solidFill>
                <a:srgbClr val="FFFFFF"/>
              </a:solidFill>
              <a:latin typeface="Calibri"/>
              <a:ea typeface="Calibri"/>
              <a:cs typeface="Calibri"/>
              <a:sym typeface="Calibri"/>
            </a:endParaRPr>
          </a:p>
        </p:txBody>
      </p:sp>
      <p:sp>
        <p:nvSpPr>
          <p:cNvPr id="173" name="Google Shape;753;p4">
            <a:extLst>
              <a:ext uri="{FF2B5EF4-FFF2-40B4-BE49-F238E27FC236}">
                <a16:creationId xmlns:a16="http://schemas.microsoft.com/office/drawing/2014/main" id="{D0123422-EA89-4053-AC03-6EE70E5607DF}"/>
              </a:ext>
            </a:extLst>
          </p:cNvPr>
          <p:cNvSpPr/>
          <p:nvPr/>
        </p:nvSpPr>
        <p:spPr>
          <a:xfrm>
            <a:off x="3665418" y="2954630"/>
            <a:ext cx="1828800" cy="1790700"/>
          </a:xfrm>
          <a:prstGeom prst="rect">
            <a:avLst/>
          </a:prstGeom>
          <a:solidFill>
            <a:srgbClr val="FFFFFF"/>
          </a:solidFill>
          <a:ln w="12700" cap="flat" cmpd="sng">
            <a:solidFill>
              <a:srgbClr val="189DE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74" name="Google Shape;754;p4">
            <a:extLst>
              <a:ext uri="{FF2B5EF4-FFF2-40B4-BE49-F238E27FC236}">
                <a16:creationId xmlns:a16="http://schemas.microsoft.com/office/drawing/2014/main" id="{8175328D-A433-4F24-B4FB-86B162C75D70}"/>
              </a:ext>
            </a:extLst>
          </p:cNvPr>
          <p:cNvSpPr/>
          <p:nvPr/>
        </p:nvSpPr>
        <p:spPr>
          <a:xfrm>
            <a:off x="7895580" y="3214979"/>
            <a:ext cx="1663700" cy="1270000"/>
          </a:xfrm>
          <a:prstGeom prst="rect">
            <a:avLst/>
          </a:prstGeom>
          <a:solidFill>
            <a:srgbClr val="FFFFFF"/>
          </a:solidFill>
          <a:ln w="12700" cap="flat" cmpd="sng">
            <a:solidFill>
              <a:srgbClr val="00153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75" name="Google Shape;755;p4">
            <a:extLst>
              <a:ext uri="{FF2B5EF4-FFF2-40B4-BE49-F238E27FC236}">
                <a16:creationId xmlns:a16="http://schemas.microsoft.com/office/drawing/2014/main" id="{2AF6AB33-F1D0-40AB-8DAB-E6649668C716}"/>
              </a:ext>
            </a:extLst>
          </p:cNvPr>
          <p:cNvSpPr txBox="1"/>
          <p:nvPr/>
        </p:nvSpPr>
        <p:spPr>
          <a:xfrm flipH="1">
            <a:off x="7926858" y="3235909"/>
            <a:ext cx="1601147" cy="523220"/>
          </a:xfrm>
          <a:prstGeom prst="rect">
            <a:avLst/>
          </a:prstGeom>
          <a:noFill/>
          <a:ln>
            <a:noFill/>
          </a:ln>
        </p:spPr>
        <p:txBody>
          <a:bodyPr spcFirstLastPara="1" wrap="square" lIns="91425" tIns="45700" rIns="91425" bIns="45700" anchor="ctr" anchorCtr="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003086"/>
                </a:solidFill>
                <a:effectLst/>
                <a:uLnTx/>
                <a:uFillTx/>
                <a:ea typeface="Arial"/>
                <a:cs typeface="Arial"/>
                <a:sym typeface="Arial"/>
              </a:rPr>
              <a:t>Willingness</a:t>
            </a:r>
            <a:endParaRPr kumimoji="0" sz="1800" b="0" i="0" u="none" strike="noStrike" kern="0" cap="none" spc="0" normalizeH="0" baseline="0" noProof="0">
              <a:ln>
                <a:noFill/>
              </a:ln>
              <a:solidFill>
                <a:srgbClr val="000000"/>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003086"/>
                </a:solidFill>
                <a:effectLst/>
                <a:uLnTx/>
                <a:uFillTx/>
                <a:ea typeface="Arial"/>
                <a:cs typeface="Arial"/>
                <a:sym typeface="Arial"/>
              </a:rPr>
              <a:t>to change</a:t>
            </a:r>
            <a:endParaRPr kumimoji="0" sz="1800" b="0" i="0" u="none" strike="noStrike" kern="0" cap="none" spc="0" normalizeH="0" baseline="0" noProof="0">
              <a:ln>
                <a:noFill/>
              </a:ln>
              <a:solidFill>
                <a:srgbClr val="000000"/>
              </a:solidFill>
              <a:effectLst/>
              <a:uLnTx/>
              <a:uFillTx/>
            </a:endParaRPr>
          </a:p>
        </p:txBody>
      </p:sp>
      <p:sp>
        <p:nvSpPr>
          <p:cNvPr id="176" name="Google Shape;756;p4">
            <a:extLst>
              <a:ext uri="{FF2B5EF4-FFF2-40B4-BE49-F238E27FC236}">
                <a16:creationId xmlns:a16="http://schemas.microsoft.com/office/drawing/2014/main" id="{808B4C28-5C87-4CCB-B713-9F33E987A897}"/>
              </a:ext>
            </a:extLst>
          </p:cNvPr>
          <p:cNvSpPr/>
          <p:nvPr/>
        </p:nvSpPr>
        <p:spPr>
          <a:xfrm flipH="1">
            <a:off x="8215574" y="2034142"/>
            <a:ext cx="816215" cy="816215"/>
          </a:xfrm>
          <a:prstGeom prst="ellipse">
            <a:avLst/>
          </a:prstGeom>
          <a:solidFill>
            <a:srgbClr val="FFFFFF"/>
          </a:solidFill>
          <a:ln w="12700" cap="flat" cmpd="sng">
            <a:solidFill>
              <a:srgbClr val="00308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77" name="Google Shape;757;p4">
            <a:extLst>
              <a:ext uri="{FF2B5EF4-FFF2-40B4-BE49-F238E27FC236}">
                <a16:creationId xmlns:a16="http://schemas.microsoft.com/office/drawing/2014/main" id="{B3DC6B2C-BE7B-4235-BC3D-A5F9D29AB4D0}"/>
              </a:ext>
            </a:extLst>
          </p:cNvPr>
          <p:cNvSpPr txBox="1"/>
          <p:nvPr/>
        </p:nvSpPr>
        <p:spPr>
          <a:xfrm flipH="1">
            <a:off x="8029218" y="1477961"/>
            <a:ext cx="1155351" cy="461665"/>
          </a:xfrm>
          <a:prstGeom prst="rect">
            <a:avLst/>
          </a:prstGeom>
          <a:noFill/>
          <a:ln>
            <a:noFill/>
          </a:ln>
        </p:spPr>
        <p:txBody>
          <a:bodyPr spcFirstLastPara="1" wrap="square" lIns="91425" tIns="45700" rIns="91425" bIns="45700" anchor="ctr" anchorCtr="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srgbClr val="3F3F3F"/>
                </a:solidFill>
                <a:effectLst/>
                <a:uLnTx/>
                <a:uFillTx/>
                <a:ea typeface="Arial"/>
                <a:cs typeface="Arial"/>
                <a:sym typeface="Arial"/>
              </a:rPr>
              <a:t>Data-based learning</a:t>
            </a:r>
            <a:endParaRPr kumimoji="0" sz="1800" b="0" i="0" u="none" strike="noStrike" kern="0" cap="none" spc="0" normalizeH="0" baseline="0" noProof="0">
              <a:ln>
                <a:noFill/>
              </a:ln>
              <a:solidFill>
                <a:srgbClr val="000000"/>
              </a:solidFill>
              <a:effectLst/>
              <a:uLnTx/>
              <a:uFillTx/>
            </a:endParaRPr>
          </a:p>
        </p:txBody>
      </p:sp>
      <p:sp>
        <p:nvSpPr>
          <p:cNvPr id="178" name="Google Shape;758;p4">
            <a:extLst>
              <a:ext uri="{FF2B5EF4-FFF2-40B4-BE49-F238E27FC236}">
                <a16:creationId xmlns:a16="http://schemas.microsoft.com/office/drawing/2014/main" id="{728C91FD-862B-4707-9CB6-314E38B8E8D0}"/>
              </a:ext>
            </a:extLst>
          </p:cNvPr>
          <p:cNvSpPr/>
          <p:nvPr/>
        </p:nvSpPr>
        <p:spPr>
          <a:xfrm flipH="1">
            <a:off x="9722525" y="2194974"/>
            <a:ext cx="811645" cy="811645"/>
          </a:xfrm>
          <a:prstGeom prst="ellipse">
            <a:avLst/>
          </a:prstGeom>
          <a:solidFill>
            <a:srgbClr val="FFFFFF"/>
          </a:solidFill>
          <a:ln w="12700" cap="flat" cmpd="sng">
            <a:solidFill>
              <a:srgbClr val="00308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nvGrpSpPr>
          <p:cNvPr id="179" name="Google Shape;759;p4">
            <a:extLst>
              <a:ext uri="{FF2B5EF4-FFF2-40B4-BE49-F238E27FC236}">
                <a16:creationId xmlns:a16="http://schemas.microsoft.com/office/drawing/2014/main" id="{13D75AD1-7611-44C9-8A46-15E800C2C48C}"/>
              </a:ext>
            </a:extLst>
          </p:cNvPr>
          <p:cNvGrpSpPr/>
          <p:nvPr/>
        </p:nvGrpSpPr>
        <p:grpSpPr>
          <a:xfrm>
            <a:off x="9931130" y="2326278"/>
            <a:ext cx="394435" cy="549036"/>
            <a:chOff x="7597380" y="3725598"/>
            <a:chExt cx="950245" cy="952499"/>
          </a:xfrm>
        </p:grpSpPr>
        <p:sp>
          <p:nvSpPr>
            <p:cNvPr id="180" name="Google Shape;760;p4">
              <a:extLst>
                <a:ext uri="{FF2B5EF4-FFF2-40B4-BE49-F238E27FC236}">
                  <a16:creationId xmlns:a16="http://schemas.microsoft.com/office/drawing/2014/main" id="{CE9E670C-0522-44A4-8711-C7362B2CA797}"/>
                </a:ext>
              </a:extLst>
            </p:cNvPr>
            <p:cNvSpPr/>
            <p:nvPr/>
          </p:nvSpPr>
          <p:spPr>
            <a:xfrm>
              <a:off x="7653282" y="4400282"/>
              <a:ext cx="167693" cy="119062"/>
            </a:xfrm>
            <a:custGeom>
              <a:avLst/>
              <a:gdLst/>
              <a:ahLst/>
              <a:cxnLst/>
              <a:rect l="l" t="t" r="r" b="b"/>
              <a:pathLst>
                <a:path w="167693" h="119062" extrusionOk="0">
                  <a:moveTo>
                    <a:pt x="167694" y="59531"/>
                  </a:moveTo>
                  <a:cubicBezTo>
                    <a:pt x="167694" y="92409"/>
                    <a:pt x="130154" y="119063"/>
                    <a:pt x="83847" y="119063"/>
                  </a:cubicBezTo>
                  <a:cubicBezTo>
                    <a:pt x="37540" y="119063"/>
                    <a:pt x="0" y="92409"/>
                    <a:pt x="0" y="59531"/>
                  </a:cubicBezTo>
                  <a:cubicBezTo>
                    <a:pt x="0" y="26653"/>
                    <a:pt x="37540" y="0"/>
                    <a:pt x="83847" y="0"/>
                  </a:cubicBezTo>
                  <a:cubicBezTo>
                    <a:pt x="130154" y="0"/>
                    <a:pt x="167694" y="26653"/>
                    <a:pt x="167694" y="59531"/>
                  </a:cubicBezTo>
                  <a:close/>
                </a:path>
              </a:pathLst>
            </a:custGeom>
            <a:solidFill>
              <a:srgbClr val="003086"/>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181" name="Google Shape;761;p4">
              <a:extLst>
                <a:ext uri="{FF2B5EF4-FFF2-40B4-BE49-F238E27FC236}">
                  <a16:creationId xmlns:a16="http://schemas.microsoft.com/office/drawing/2014/main" id="{09B11FB5-6539-403C-A5D1-F721A13ACF8D}"/>
                </a:ext>
              </a:extLst>
            </p:cNvPr>
            <p:cNvSpPr/>
            <p:nvPr/>
          </p:nvSpPr>
          <p:spPr>
            <a:xfrm>
              <a:off x="7597380" y="4539194"/>
              <a:ext cx="279484" cy="138903"/>
            </a:xfrm>
            <a:custGeom>
              <a:avLst/>
              <a:gdLst/>
              <a:ahLst/>
              <a:cxnLst/>
              <a:rect l="l" t="t" r="r" b="b"/>
              <a:pathLst>
                <a:path w="279484" h="138903" extrusionOk="0">
                  <a:moveTo>
                    <a:pt x="139749" y="0"/>
                  </a:moveTo>
                  <a:cubicBezTo>
                    <a:pt x="62556" y="0"/>
                    <a:pt x="0" y="44406"/>
                    <a:pt x="0" y="99212"/>
                  </a:cubicBezTo>
                  <a:lnTo>
                    <a:pt x="0" y="138903"/>
                  </a:lnTo>
                  <a:lnTo>
                    <a:pt x="279485" y="138903"/>
                  </a:lnTo>
                  <a:lnTo>
                    <a:pt x="279485" y="99212"/>
                  </a:lnTo>
                  <a:cubicBezTo>
                    <a:pt x="279485" y="44406"/>
                    <a:pt x="216929" y="0"/>
                    <a:pt x="139749" y="0"/>
                  </a:cubicBezTo>
                  <a:close/>
                </a:path>
              </a:pathLst>
            </a:custGeom>
            <a:solidFill>
              <a:srgbClr val="003086"/>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182" name="Google Shape;762;p4">
              <a:extLst>
                <a:ext uri="{FF2B5EF4-FFF2-40B4-BE49-F238E27FC236}">
                  <a16:creationId xmlns:a16="http://schemas.microsoft.com/office/drawing/2014/main" id="{676FDB7A-9309-4BCE-A685-3808911A3E9A}"/>
                </a:ext>
              </a:extLst>
            </p:cNvPr>
            <p:cNvSpPr/>
            <p:nvPr/>
          </p:nvSpPr>
          <p:spPr>
            <a:xfrm>
              <a:off x="7988669" y="4400282"/>
              <a:ext cx="167693" cy="119062"/>
            </a:xfrm>
            <a:custGeom>
              <a:avLst/>
              <a:gdLst/>
              <a:ahLst/>
              <a:cxnLst/>
              <a:rect l="l" t="t" r="r" b="b"/>
              <a:pathLst>
                <a:path w="167693" h="119062" extrusionOk="0">
                  <a:moveTo>
                    <a:pt x="167694" y="59531"/>
                  </a:moveTo>
                  <a:cubicBezTo>
                    <a:pt x="167694" y="92409"/>
                    <a:pt x="130154" y="119063"/>
                    <a:pt x="83847" y="119063"/>
                  </a:cubicBezTo>
                  <a:cubicBezTo>
                    <a:pt x="37539" y="119063"/>
                    <a:pt x="0" y="92409"/>
                    <a:pt x="0" y="59531"/>
                  </a:cubicBezTo>
                  <a:cubicBezTo>
                    <a:pt x="0" y="26653"/>
                    <a:pt x="37539" y="0"/>
                    <a:pt x="83847" y="0"/>
                  </a:cubicBezTo>
                  <a:cubicBezTo>
                    <a:pt x="130154" y="0"/>
                    <a:pt x="167694" y="26653"/>
                    <a:pt x="167694" y="59531"/>
                  </a:cubicBezTo>
                  <a:close/>
                </a:path>
              </a:pathLst>
            </a:custGeom>
            <a:solidFill>
              <a:srgbClr val="003086"/>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183" name="Google Shape;763;p4">
              <a:extLst>
                <a:ext uri="{FF2B5EF4-FFF2-40B4-BE49-F238E27FC236}">
                  <a16:creationId xmlns:a16="http://schemas.microsoft.com/office/drawing/2014/main" id="{96C04386-20A4-4CEC-8483-62632253162B}"/>
                </a:ext>
              </a:extLst>
            </p:cNvPr>
            <p:cNvSpPr/>
            <p:nvPr/>
          </p:nvSpPr>
          <p:spPr>
            <a:xfrm>
              <a:off x="7932767" y="4539194"/>
              <a:ext cx="279484" cy="138903"/>
            </a:xfrm>
            <a:custGeom>
              <a:avLst/>
              <a:gdLst/>
              <a:ahLst/>
              <a:cxnLst/>
              <a:rect l="l" t="t" r="r" b="b"/>
              <a:pathLst>
                <a:path w="279484" h="138903" extrusionOk="0">
                  <a:moveTo>
                    <a:pt x="139749" y="0"/>
                  </a:moveTo>
                  <a:cubicBezTo>
                    <a:pt x="62556" y="0"/>
                    <a:pt x="0" y="44406"/>
                    <a:pt x="0" y="99212"/>
                  </a:cubicBezTo>
                  <a:lnTo>
                    <a:pt x="0" y="138903"/>
                  </a:lnTo>
                  <a:lnTo>
                    <a:pt x="279485" y="138903"/>
                  </a:lnTo>
                  <a:lnTo>
                    <a:pt x="279485" y="99212"/>
                  </a:lnTo>
                  <a:cubicBezTo>
                    <a:pt x="279485" y="44406"/>
                    <a:pt x="216929" y="0"/>
                    <a:pt x="139749" y="0"/>
                  </a:cubicBezTo>
                  <a:close/>
                </a:path>
              </a:pathLst>
            </a:custGeom>
            <a:solidFill>
              <a:srgbClr val="003086"/>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184" name="Google Shape;764;p4">
              <a:extLst>
                <a:ext uri="{FF2B5EF4-FFF2-40B4-BE49-F238E27FC236}">
                  <a16:creationId xmlns:a16="http://schemas.microsoft.com/office/drawing/2014/main" id="{1E67C88C-F257-4887-B72C-2889FA98EA37}"/>
                </a:ext>
              </a:extLst>
            </p:cNvPr>
            <p:cNvSpPr/>
            <p:nvPr/>
          </p:nvSpPr>
          <p:spPr>
            <a:xfrm>
              <a:off x="8324057" y="4400282"/>
              <a:ext cx="167693" cy="119062"/>
            </a:xfrm>
            <a:custGeom>
              <a:avLst/>
              <a:gdLst/>
              <a:ahLst/>
              <a:cxnLst/>
              <a:rect l="l" t="t" r="r" b="b"/>
              <a:pathLst>
                <a:path w="167693" h="119062" extrusionOk="0">
                  <a:moveTo>
                    <a:pt x="167694" y="59531"/>
                  </a:moveTo>
                  <a:cubicBezTo>
                    <a:pt x="167694" y="92409"/>
                    <a:pt x="130154" y="119063"/>
                    <a:pt x="83847" y="119063"/>
                  </a:cubicBezTo>
                  <a:cubicBezTo>
                    <a:pt x="37540" y="119063"/>
                    <a:pt x="0" y="92409"/>
                    <a:pt x="0" y="59531"/>
                  </a:cubicBezTo>
                  <a:cubicBezTo>
                    <a:pt x="0" y="26653"/>
                    <a:pt x="37540" y="0"/>
                    <a:pt x="83847" y="0"/>
                  </a:cubicBezTo>
                  <a:cubicBezTo>
                    <a:pt x="130154" y="0"/>
                    <a:pt x="167694" y="26653"/>
                    <a:pt x="167694" y="59531"/>
                  </a:cubicBezTo>
                  <a:close/>
                </a:path>
              </a:pathLst>
            </a:custGeom>
            <a:solidFill>
              <a:srgbClr val="003086"/>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185" name="Google Shape;765;p4">
              <a:extLst>
                <a:ext uri="{FF2B5EF4-FFF2-40B4-BE49-F238E27FC236}">
                  <a16:creationId xmlns:a16="http://schemas.microsoft.com/office/drawing/2014/main" id="{CC63E04B-CA77-4E1B-97EF-BA6BDFBD6842}"/>
                </a:ext>
              </a:extLst>
            </p:cNvPr>
            <p:cNvSpPr/>
            <p:nvPr/>
          </p:nvSpPr>
          <p:spPr>
            <a:xfrm>
              <a:off x="8268154" y="4539194"/>
              <a:ext cx="279471" cy="138903"/>
            </a:xfrm>
            <a:custGeom>
              <a:avLst/>
              <a:gdLst/>
              <a:ahLst/>
              <a:cxnLst/>
              <a:rect l="l" t="t" r="r" b="b"/>
              <a:pathLst>
                <a:path w="279471" h="138903" extrusionOk="0">
                  <a:moveTo>
                    <a:pt x="139749" y="0"/>
                  </a:moveTo>
                  <a:cubicBezTo>
                    <a:pt x="62556" y="0"/>
                    <a:pt x="0" y="44406"/>
                    <a:pt x="0" y="99212"/>
                  </a:cubicBezTo>
                  <a:lnTo>
                    <a:pt x="0" y="138903"/>
                  </a:lnTo>
                  <a:lnTo>
                    <a:pt x="279472" y="138903"/>
                  </a:lnTo>
                  <a:lnTo>
                    <a:pt x="279472" y="99212"/>
                  </a:lnTo>
                  <a:cubicBezTo>
                    <a:pt x="279485" y="44406"/>
                    <a:pt x="216929" y="0"/>
                    <a:pt x="139749" y="0"/>
                  </a:cubicBezTo>
                  <a:close/>
                </a:path>
              </a:pathLst>
            </a:custGeom>
            <a:solidFill>
              <a:srgbClr val="003086"/>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186" name="Google Shape;766;p4">
              <a:extLst>
                <a:ext uri="{FF2B5EF4-FFF2-40B4-BE49-F238E27FC236}">
                  <a16:creationId xmlns:a16="http://schemas.microsoft.com/office/drawing/2014/main" id="{393E6FEA-8B20-432A-B7F3-3A05BB2770EF}"/>
                </a:ext>
              </a:extLst>
            </p:cNvPr>
            <p:cNvSpPr/>
            <p:nvPr/>
          </p:nvSpPr>
          <p:spPr>
            <a:xfrm>
              <a:off x="7653282" y="3725598"/>
              <a:ext cx="838468" cy="635003"/>
            </a:xfrm>
            <a:custGeom>
              <a:avLst/>
              <a:gdLst/>
              <a:ahLst/>
              <a:cxnLst/>
              <a:rect l="l" t="t" r="r" b="b"/>
              <a:pathLst>
                <a:path w="838468" h="635003" extrusionOk="0">
                  <a:moveTo>
                    <a:pt x="726664" y="635003"/>
                  </a:moveTo>
                  <a:cubicBezTo>
                    <a:pt x="735236" y="635003"/>
                    <a:pt x="743513" y="632212"/>
                    <a:pt x="748880" y="627212"/>
                  </a:cubicBezTo>
                  <a:cubicBezTo>
                    <a:pt x="756137" y="620468"/>
                    <a:pt x="756540" y="611210"/>
                    <a:pt x="749926" y="604152"/>
                  </a:cubicBezTo>
                  <a:cubicBezTo>
                    <a:pt x="749483" y="603666"/>
                    <a:pt x="710632" y="561832"/>
                    <a:pt x="700919" y="515941"/>
                  </a:cubicBezTo>
                  <a:lnTo>
                    <a:pt x="754622" y="515941"/>
                  </a:lnTo>
                  <a:cubicBezTo>
                    <a:pt x="800851" y="515941"/>
                    <a:pt x="838468" y="489233"/>
                    <a:pt x="838468" y="456409"/>
                  </a:cubicBezTo>
                  <a:lnTo>
                    <a:pt x="838468" y="59531"/>
                  </a:lnTo>
                  <a:cubicBezTo>
                    <a:pt x="838468" y="26708"/>
                    <a:pt x="800851" y="0"/>
                    <a:pt x="754622" y="0"/>
                  </a:cubicBezTo>
                  <a:lnTo>
                    <a:pt x="83847" y="0"/>
                  </a:lnTo>
                  <a:cubicBezTo>
                    <a:pt x="37617" y="0"/>
                    <a:pt x="0" y="26708"/>
                    <a:pt x="0" y="59531"/>
                  </a:cubicBezTo>
                  <a:lnTo>
                    <a:pt x="0" y="456409"/>
                  </a:lnTo>
                  <a:cubicBezTo>
                    <a:pt x="0" y="489242"/>
                    <a:pt x="37617" y="515941"/>
                    <a:pt x="83847" y="515941"/>
                  </a:cubicBezTo>
                  <a:lnTo>
                    <a:pt x="137522" y="515941"/>
                  </a:lnTo>
                  <a:cubicBezTo>
                    <a:pt x="127769" y="561661"/>
                    <a:pt x="88958" y="603704"/>
                    <a:pt x="88515" y="604180"/>
                  </a:cubicBezTo>
                  <a:cubicBezTo>
                    <a:pt x="81928" y="611229"/>
                    <a:pt x="82344" y="620478"/>
                    <a:pt x="89616" y="627212"/>
                  </a:cubicBezTo>
                  <a:cubicBezTo>
                    <a:pt x="95022" y="632212"/>
                    <a:pt x="103286" y="635003"/>
                    <a:pt x="111805" y="635003"/>
                  </a:cubicBezTo>
                  <a:cubicBezTo>
                    <a:pt x="114756" y="635003"/>
                    <a:pt x="117721" y="634670"/>
                    <a:pt x="120632" y="633965"/>
                  </a:cubicBezTo>
                  <a:cubicBezTo>
                    <a:pt x="127689" y="632308"/>
                    <a:pt x="281578" y="594912"/>
                    <a:pt x="304491" y="515941"/>
                  </a:cubicBezTo>
                  <a:lnTo>
                    <a:pt x="343182" y="515941"/>
                  </a:lnTo>
                  <a:lnTo>
                    <a:pt x="392712" y="621440"/>
                  </a:lnTo>
                  <a:cubicBezTo>
                    <a:pt x="396508" y="629536"/>
                    <a:pt x="407174" y="635003"/>
                    <a:pt x="419221" y="635003"/>
                  </a:cubicBezTo>
                  <a:cubicBezTo>
                    <a:pt x="431268" y="635003"/>
                    <a:pt x="441933" y="629536"/>
                    <a:pt x="445743" y="621440"/>
                  </a:cubicBezTo>
                  <a:lnTo>
                    <a:pt x="495260" y="515941"/>
                  </a:lnTo>
                  <a:lnTo>
                    <a:pt x="533829" y="515941"/>
                  </a:lnTo>
                  <a:cubicBezTo>
                    <a:pt x="556703" y="594951"/>
                    <a:pt x="710753" y="632317"/>
                    <a:pt x="717823" y="633965"/>
                  </a:cubicBezTo>
                  <a:cubicBezTo>
                    <a:pt x="720734" y="634670"/>
                    <a:pt x="723726" y="635003"/>
                    <a:pt x="726664" y="635003"/>
                  </a:cubicBezTo>
                  <a:close/>
                  <a:moveTo>
                    <a:pt x="586928" y="496091"/>
                  </a:moveTo>
                  <a:cubicBezTo>
                    <a:pt x="586928" y="485127"/>
                    <a:pt x="574398" y="476250"/>
                    <a:pt x="558970" y="476250"/>
                  </a:cubicBezTo>
                  <a:lnTo>
                    <a:pt x="475123" y="476250"/>
                  </a:lnTo>
                  <a:cubicBezTo>
                    <a:pt x="463089" y="476250"/>
                    <a:pt x="452437" y="481717"/>
                    <a:pt x="448614" y="489823"/>
                  </a:cubicBezTo>
                  <a:lnTo>
                    <a:pt x="419234" y="552402"/>
                  </a:lnTo>
                  <a:lnTo>
                    <a:pt x="389854" y="489823"/>
                  </a:lnTo>
                  <a:cubicBezTo>
                    <a:pt x="385950" y="481508"/>
                    <a:pt x="375044" y="476336"/>
                    <a:pt x="363345" y="476345"/>
                  </a:cubicBezTo>
                  <a:lnTo>
                    <a:pt x="363345" y="476250"/>
                  </a:lnTo>
                  <a:lnTo>
                    <a:pt x="279485" y="476250"/>
                  </a:lnTo>
                  <a:cubicBezTo>
                    <a:pt x="264057" y="476250"/>
                    <a:pt x="251541" y="485127"/>
                    <a:pt x="251541" y="496091"/>
                  </a:cubicBezTo>
                  <a:cubicBezTo>
                    <a:pt x="251541" y="527847"/>
                    <a:pt x="213199" y="553945"/>
                    <a:pt x="173543" y="571900"/>
                  </a:cubicBezTo>
                  <a:cubicBezTo>
                    <a:pt x="185536" y="549821"/>
                    <a:pt x="195652" y="523142"/>
                    <a:pt x="195652" y="496091"/>
                  </a:cubicBezTo>
                  <a:cubicBezTo>
                    <a:pt x="195652" y="485127"/>
                    <a:pt x="183135" y="476250"/>
                    <a:pt x="167707" y="476250"/>
                  </a:cubicBezTo>
                  <a:lnTo>
                    <a:pt x="83860" y="476250"/>
                  </a:lnTo>
                  <a:cubicBezTo>
                    <a:pt x="68446" y="476250"/>
                    <a:pt x="55916" y="467363"/>
                    <a:pt x="55916" y="456409"/>
                  </a:cubicBezTo>
                  <a:lnTo>
                    <a:pt x="55916" y="59531"/>
                  </a:lnTo>
                  <a:cubicBezTo>
                    <a:pt x="55916" y="48578"/>
                    <a:pt x="68459" y="39691"/>
                    <a:pt x="83860" y="39691"/>
                  </a:cubicBezTo>
                  <a:lnTo>
                    <a:pt x="754635" y="39691"/>
                  </a:lnTo>
                  <a:cubicBezTo>
                    <a:pt x="770036" y="39691"/>
                    <a:pt x="782593" y="48578"/>
                    <a:pt x="782593" y="59531"/>
                  </a:cubicBezTo>
                  <a:lnTo>
                    <a:pt x="782593" y="456409"/>
                  </a:lnTo>
                  <a:cubicBezTo>
                    <a:pt x="782593" y="467363"/>
                    <a:pt x="770036" y="476250"/>
                    <a:pt x="754635" y="476250"/>
                  </a:cubicBezTo>
                  <a:lnTo>
                    <a:pt x="670788" y="476250"/>
                  </a:lnTo>
                  <a:cubicBezTo>
                    <a:pt x="655360" y="476250"/>
                    <a:pt x="642830" y="485127"/>
                    <a:pt x="642830" y="496091"/>
                  </a:cubicBezTo>
                  <a:cubicBezTo>
                    <a:pt x="642830" y="523065"/>
                    <a:pt x="652919" y="549650"/>
                    <a:pt x="664845" y="571710"/>
                  </a:cubicBezTo>
                  <a:cubicBezTo>
                    <a:pt x="626517" y="554584"/>
                    <a:pt x="586928" y="528933"/>
                    <a:pt x="586928" y="496091"/>
                  </a:cubicBezTo>
                  <a:close/>
                </a:path>
              </a:pathLst>
            </a:custGeom>
            <a:solidFill>
              <a:srgbClr val="003086"/>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187" name="Google Shape;767;p4">
              <a:extLst>
                <a:ext uri="{FF2B5EF4-FFF2-40B4-BE49-F238E27FC236}">
                  <a16:creationId xmlns:a16="http://schemas.microsoft.com/office/drawing/2014/main" id="{CCC9DCA4-EBB3-48C5-BC62-3823509B9FCF}"/>
                </a:ext>
              </a:extLst>
            </p:cNvPr>
            <p:cNvSpPr/>
            <p:nvPr/>
          </p:nvSpPr>
          <p:spPr>
            <a:xfrm>
              <a:off x="7960725" y="3884351"/>
              <a:ext cx="223609" cy="198434"/>
            </a:xfrm>
            <a:custGeom>
              <a:avLst/>
              <a:gdLst/>
              <a:ahLst/>
              <a:cxnLst/>
              <a:rect l="l" t="t" r="r" b="b"/>
              <a:pathLst>
                <a:path w="223609" h="198434" extrusionOk="0">
                  <a:moveTo>
                    <a:pt x="111791" y="0"/>
                  </a:moveTo>
                  <a:cubicBezTo>
                    <a:pt x="50053" y="0"/>
                    <a:pt x="0" y="35538"/>
                    <a:pt x="0" y="79372"/>
                  </a:cubicBezTo>
                  <a:cubicBezTo>
                    <a:pt x="0" y="108671"/>
                    <a:pt x="21586" y="125730"/>
                    <a:pt x="40783" y="149419"/>
                  </a:cubicBezTo>
                  <a:cubicBezTo>
                    <a:pt x="47934" y="158258"/>
                    <a:pt x="55902" y="178584"/>
                    <a:pt x="55902" y="188509"/>
                  </a:cubicBezTo>
                  <a:cubicBezTo>
                    <a:pt x="55902" y="193986"/>
                    <a:pt x="62154" y="198434"/>
                    <a:pt x="69881" y="198434"/>
                  </a:cubicBezTo>
                  <a:lnTo>
                    <a:pt x="153728" y="198434"/>
                  </a:lnTo>
                  <a:cubicBezTo>
                    <a:pt x="161442" y="198434"/>
                    <a:pt x="167694" y="193986"/>
                    <a:pt x="167694" y="188509"/>
                  </a:cubicBezTo>
                  <a:cubicBezTo>
                    <a:pt x="167694" y="178584"/>
                    <a:pt x="175676" y="158248"/>
                    <a:pt x="182826" y="149419"/>
                  </a:cubicBezTo>
                  <a:cubicBezTo>
                    <a:pt x="202024" y="125730"/>
                    <a:pt x="223609" y="108671"/>
                    <a:pt x="223609" y="79372"/>
                  </a:cubicBezTo>
                  <a:cubicBezTo>
                    <a:pt x="223583" y="35538"/>
                    <a:pt x="173516" y="0"/>
                    <a:pt x="111791" y="0"/>
                  </a:cubicBezTo>
                  <a:close/>
                </a:path>
              </a:pathLst>
            </a:custGeom>
            <a:solidFill>
              <a:srgbClr val="003086"/>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188" name="Google Shape;768;p4">
              <a:extLst>
                <a:ext uri="{FF2B5EF4-FFF2-40B4-BE49-F238E27FC236}">
                  <a16:creationId xmlns:a16="http://schemas.microsoft.com/office/drawing/2014/main" id="{FA8F67F1-C7A5-4ADB-8609-C0CCCE545C1F}"/>
                </a:ext>
              </a:extLst>
            </p:cNvPr>
            <p:cNvSpPr/>
            <p:nvPr/>
          </p:nvSpPr>
          <p:spPr>
            <a:xfrm>
              <a:off x="8016614" y="4102626"/>
              <a:ext cx="111791" cy="19850"/>
            </a:xfrm>
            <a:custGeom>
              <a:avLst/>
              <a:gdLst/>
              <a:ahLst/>
              <a:cxnLst/>
              <a:rect l="l" t="t" r="r" b="b"/>
              <a:pathLst>
                <a:path w="111791" h="19850" extrusionOk="0">
                  <a:moveTo>
                    <a:pt x="97826" y="0"/>
                  </a:moveTo>
                  <a:lnTo>
                    <a:pt x="13979" y="0"/>
                  </a:lnTo>
                  <a:cubicBezTo>
                    <a:pt x="6265" y="0"/>
                    <a:pt x="0" y="4439"/>
                    <a:pt x="0" y="9925"/>
                  </a:cubicBezTo>
                  <a:cubicBezTo>
                    <a:pt x="0" y="15411"/>
                    <a:pt x="6252" y="19850"/>
                    <a:pt x="13979" y="19850"/>
                  </a:cubicBezTo>
                  <a:lnTo>
                    <a:pt x="97826" y="19850"/>
                  </a:lnTo>
                  <a:cubicBezTo>
                    <a:pt x="105540" y="19850"/>
                    <a:pt x="111791" y="15411"/>
                    <a:pt x="111791" y="9925"/>
                  </a:cubicBezTo>
                  <a:cubicBezTo>
                    <a:pt x="111791" y="4439"/>
                    <a:pt x="105540" y="0"/>
                    <a:pt x="97826" y="0"/>
                  </a:cubicBezTo>
                  <a:close/>
                </a:path>
              </a:pathLst>
            </a:custGeom>
            <a:solidFill>
              <a:srgbClr val="003086"/>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189" name="Google Shape;769;p4">
              <a:extLst>
                <a:ext uri="{FF2B5EF4-FFF2-40B4-BE49-F238E27FC236}">
                  <a16:creationId xmlns:a16="http://schemas.microsoft.com/office/drawing/2014/main" id="{362FEF99-03F4-4517-BF28-6EFD6C654107}"/>
                </a:ext>
              </a:extLst>
            </p:cNvPr>
            <p:cNvSpPr/>
            <p:nvPr/>
          </p:nvSpPr>
          <p:spPr>
            <a:xfrm>
              <a:off x="8037569" y="4142316"/>
              <a:ext cx="69867" cy="19850"/>
            </a:xfrm>
            <a:custGeom>
              <a:avLst/>
              <a:gdLst/>
              <a:ahLst/>
              <a:cxnLst/>
              <a:rect l="l" t="t" r="r" b="b"/>
              <a:pathLst>
                <a:path w="69867" h="19850" extrusionOk="0">
                  <a:moveTo>
                    <a:pt x="55902" y="0"/>
                  </a:moveTo>
                  <a:lnTo>
                    <a:pt x="13979" y="0"/>
                  </a:lnTo>
                  <a:cubicBezTo>
                    <a:pt x="6265" y="0"/>
                    <a:pt x="0" y="4448"/>
                    <a:pt x="0" y="9925"/>
                  </a:cubicBezTo>
                  <a:cubicBezTo>
                    <a:pt x="0" y="15402"/>
                    <a:pt x="6252" y="19850"/>
                    <a:pt x="13979" y="19850"/>
                  </a:cubicBezTo>
                  <a:lnTo>
                    <a:pt x="55902" y="19850"/>
                  </a:lnTo>
                  <a:cubicBezTo>
                    <a:pt x="63616" y="19850"/>
                    <a:pt x="69868" y="15402"/>
                    <a:pt x="69868" y="9925"/>
                  </a:cubicBezTo>
                  <a:cubicBezTo>
                    <a:pt x="69868" y="4448"/>
                    <a:pt x="63616" y="0"/>
                    <a:pt x="55902" y="0"/>
                  </a:cubicBezTo>
                  <a:close/>
                </a:path>
              </a:pathLst>
            </a:custGeom>
            <a:solidFill>
              <a:srgbClr val="003086"/>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190" name="Google Shape;770;p4">
              <a:extLst>
                <a:ext uri="{FF2B5EF4-FFF2-40B4-BE49-F238E27FC236}">
                  <a16:creationId xmlns:a16="http://schemas.microsoft.com/office/drawing/2014/main" id="{6B6680B9-B722-48E1-8C01-37216422CBFB}"/>
                </a:ext>
              </a:extLst>
            </p:cNvPr>
            <p:cNvSpPr/>
            <p:nvPr/>
          </p:nvSpPr>
          <p:spPr>
            <a:xfrm>
              <a:off x="8058537" y="3804969"/>
              <a:ext cx="27957" cy="59531"/>
            </a:xfrm>
            <a:custGeom>
              <a:avLst/>
              <a:gdLst/>
              <a:ahLst/>
              <a:cxnLst/>
              <a:rect l="l" t="t" r="r" b="b"/>
              <a:pathLst>
                <a:path w="27957" h="59531" extrusionOk="0">
                  <a:moveTo>
                    <a:pt x="13979" y="59531"/>
                  </a:moveTo>
                  <a:cubicBezTo>
                    <a:pt x="21693" y="59531"/>
                    <a:pt x="27958" y="55083"/>
                    <a:pt x="27958" y="49606"/>
                  </a:cubicBezTo>
                  <a:lnTo>
                    <a:pt x="27958" y="9925"/>
                  </a:lnTo>
                  <a:cubicBezTo>
                    <a:pt x="27958" y="4448"/>
                    <a:pt x="21706" y="0"/>
                    <a:pt x="13979" y="0"/>
                  </a:cubicBezTo>
                  <a:cubicBezTo>
                    <a:pt x="6252" y="0"/>
                    <a:pt x="0" y="4448"/>
                    <a:pt x="0" y="9925"/>
                  </a:cubicBezTo>
                  <a:lnTo>
                    <a:pt x="0" y="49616"/>
                  </a:lnTo>
                  <a:cubicBezTo>
                    <a:pt x="0" y="55093"/>
                    <a:pt x="6252" y="59531"/>
                    <a:pt x="13979" y="59531"/>
                  </a:cubicBezTo>
                  <a:close/>
                </a:path>
              </a:pathLst>
            </a:custGeom>
            <a:solidFill>
              <a:srgbClr val="003086"/>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191" name="Google Shape;771;p4">
              <a:extLst>
                <a:ext uri="{FF2B5EF4-FFF2-40B4-BE49-F238E27FC236}">
                  <a16:creationId xmlns:a16="http://schemas.microsoft.com/office/drawing/2014/main" id="{71EBEA9E-4F86-47FB-9C06-0371B6DBC25F}"/>
                </a:ext>
              </a:extLst>
            </p:cNvPr>
            <p:cNvSpPr/>
            <p:nvPr/>
          </p:nvSpPr>
          <p:spPr>
            <a:xfrm>
              <a:off x="7848907" y="3953797"/>
              <a:ext cx="83860" cy="19850"/>
            </a:xfrm>
            <a:custGeom>
              <a:avLst/>
              <a:gdLst/>
              <a:ahLst/>
              <a:cxnLst/>
              <a:rect l="l" t="t" r="r" b="b"/>
              <a:pathLst>
                <a:path w="83860" h="19850" extrusionOk="0">
                  <a:moveTo>
                    <a:pt x="69881" y="0"/>
                  </a:moveTo>
                  <a:lnTo>
                    <a:pt x="13979" y="0"/>
                  </a:lnTo>
                  <a:cubicBezTo>
                    <a:pt x="6265" y="0"/>
                    <a:pt x="0" y="4439"/>
                    <a:pt x="0" y="9925"/>
                  </a:cubicBezTo>
                  <a:cubicBezTo>
                    <a:pt x="0" y="15411"/>
                    <a:pt x="6252" y="19850"/>
                    <a:pt x="13979" y="19850"/>
                  </a:cubicBezTo>
                  <a:lnTo>
                    <a:pt x="69881" y="19850"/>
                  </a:lnTo>
                  <a:cubicBezTo>
                    <a:pt x="77595" y="19850"/>
                    <a:pt x="83860" y="15402"/>
                    <a:pt x="83860" y="9925"/>
                  </a:cubicBezTo>
                  <a:cubicBezTo>
                    <a:pt x="83860" y="4448"/>
                    <a:pt x="77595" y="0"/>
                    <a:pt x="69881" y="0"/>
                  </a:cubicBezTo>
                  <a:close/>
                </a:path>
              </a:pathLst>
            </a:custGeom>
            <a:solidFill>
              <a:srgbClr val="003086"/>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192" name="Google Shape;772;p4">
              <a:extLst>
                <a:ext uri="{FF2B5EF4-FFF2-40B4-BE49-F238E27FC236}">
                  <a16:creationId xmlns:a16="http://schemas.microsoft.com/office/drawing/2014/main" id="{2D3636E0-FA74-4B19-BCDD-A240B392EA70}"/>
                </a:ext>
              </a:extLst>
            </p:cNvPr>
            <p:cNvSpPr/>
            <p:nvPr/>
          </p:nvSpPr>
          <p:spPr>
            <a:xfrm>
              <a:off x="7904819" y="3844658"/>
              <a:ext cx="67463" cy="47903"/>
            </a:xfrm>
            <a:custGeom>
              <a:avLst/>
              <a:gdLst/>
              <a:ahLst/>
              <a:cxnLst/>
              <a:rect l="l" t="t" r="r" b="b"/>
              <a:pathLst>
                <a:path w="67463" h="47903" extrusionOk="0">
                  <a:moveTo>
                    <a:pt x="63378" y="30968"/>
                  </a:moveTo>
                  <a:lnTo>
                    <a:pt x="23856" y="2908"/>
                  </a:lnTo>
                  <a:cubicBezTo>
                    <a:pt x="18396" y="-969"/>
                    <a:pt x="9555" y="-969"/>
                    <a:pt x="4095" y="2908"/>
                  </a:cubicBezTo>
                  <a:cubicBezTo>
                    <a:pt x="-1365" y="6784"/>
                    <a:pt x="-1365" y="13061"/>
                    <a:pt x="4095" y="16938"/>
                  </a:cubicBezTo>
                  <a:lnTo>
                    <a:pt x="43617" y="44998"/>
                  </a:lnTo>
                  <a:cubicBezTo>
                    <a:pt x="46354" y="46942"/>
                    <a:pt x="49936" y="47904"/>
                    <a:pt x="53504" y="47904"/>
                  </a:cubicBezTo>
                  <a:cubicBezTo>
                    <a:pt x="57073" y="47904"/>
                    <a:pt x="60655" y="46932"/>
                    <a:pt x="63378" y="44998"/>
                  </a:cubicBezTo>
                  <a:cubicBezTo>
                    <a:pt x="68825" y="41122"/>
                    <a:pt x="68825" y="34845"/>
                    <a:pt x="63378" y="30968"/>
                  </a:cubicBezTo>
                  <a:close/>
                </a:path>
              </a:pathLst>
            </a:custGeom>
            <a:solidFill>
              <a:srgbClr val="003086"/>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193" name="Google Shape;773;p4">
              <a:extLst>
                <a:ext uri="{FF2B5EF4-FFF2-40B4-BE49-F238E27FC236}">
                  <a16:creationId xmlns:a16="http://schemas.microsoft.com/office/drawing/2014/main" id="{0CD86293-6345-4E7C-BB8E-212846A6BA98}"/>
                </a:ext>
              </a:extLst>
            </p:cNvPr>
            <p:cNvSpPr/>
            <p:nvPr/>
          </p:nvSpPr>
          <p:spPr>
            <a:xfrm>
              <a:off x="8172736" y="3844658"/>
              <a:ext cx="67464" cy="47903"/>
            </a:xfrm>
            <a:custGeom>
              <a:avLst/>
              <a:gdLst/>
              <a:ahLst/>
              <a:cxnLst/>
              <a:rect l="l" t="t" r="r" b="b"/>
              <a:pathLst>
                <a:path w="67464" h="47903" extrusionOk="0">
                  <a:moveTo>
                    <a:pt x="63381" y="2908"/>
                  </a:moveTo>
                  <a:cubicBezTo>
                    <a:pt x="57921" y="-969"/>
                    <a:pt x="49081" y="-969"/>
                    <a:pt x="43607" y="2908"/>
                  </a:cubicBezTo>
                  <a:lnTo>
                    <a:pt x="4085" y="30968"/>
                  </a:lnTo>
                  <a:cubicBezTo>
                    <a:pt x="-1362" y="34845"/>
                    <a:pt x="-1362" y="41122"/>
                    <a:pt x="4085" y="44998"/>
                  </a:cubicBezTo>
                  <a:cubicBezTo>
                    <a:pt x="6822" y="46942"/>
                    <a:pt x="10404" y="47904"/>
                    <a:pt x="13959" y="47904"/>
                  </a:cubicBezTo>
                  <a:cubicBezTo>
                    <a:pt x="17541" y="47904"/>
                    <a:pt x="21109" y="46932"/>
                    <a:pt x="23846" y="44998"/>
                  </a:cubicBezTo>
                  <a:lnTo>
                    <a:pt x="63368" y="16938"/>
                  </a:lnTo>
                  <a:cubicBezTo>
                    <a:pt x="68828" y="13061"/>
                    <a:pt x="68828" y="6784"/>
                    <a:pt x="63381" y="2908"/>
                  </a:cubicBezTo>
                  <a:close/>
                </a:path>
              </a:pathLst>
            </a:custGeom>
            <a:solidFill>
              <a:srgbClr val="003086"/>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194" name="Google Shape;774;p4">
              <a:extLst>
                <a:ext uri="{FF2B5EF4-FFF2-40B4-BE49-F238E27FC236}">
                  <a16:creationId xmlns:a16="http://schemas.microsoft.com/office/drawing/2014/main" id="{4ADDA957-5A93-46BC-B608-185B0C37844A}"/>
                </a:ext>
              </a:extLst>
            </p:cNvPr>
            <p:cNvSpPr/>
            <p:nvPr/>
          </p:nvSpPr>
          <p:spPr>
            <a:xfrm>
              <a:off x="8212252" y="3953797"/>
              <a:ext cx="83846" cy="19850"/>
            </a:xfrm>
            <a:custGeom>
              <a:avLst/>
              <a:gdLst/>
              <a:ahLst/>
              <a:cxnLst/>
              <a:rect l="l" t="t" r="r" b="b"/>
              <a:pathLst>
                <a:path w="83846" h="19850" extrusionOk="0">
                  <a:moveTo>
                    <a:pt x="69881" y="0"/>
                  </a:moveTo>
                  <a:lnTo>
                    <a:pt x="13992" y="0"/>
                  </a:lnTo>
                  <a:cubicBezTo>
                    <a:pt x="6265" y="0"/>
                    <a:pt x="0" y="4439"/>
                    <a:pt x="0" y="9925"/>
                  </a:cubicBezTo>
                  <a:cubicBezTo>
                    <a:pt x="0" y="15411"/>
                    <a:pt x="6265" y="19850"/>
                    <a:pt x="13992" y="19850"/>
                  </a:cubicBezTo>
                  <a:lnTo>
                    <a:pt x="69881" y="19850"/>
                  </a:lnTo>
                  <a:cubicBezTo>
                    <a:pt x="77595" y="19850"/>
                    <a:pt x="83847" y="15411"/>
                    <a:pt x="83847" y="9925"/>
                  </a:cubicBezTo>
                  <a:cubicBezTo>
                    <a:pt x="83847" y="4439"/>
                    <a:pt x="77595" y="0"/>
                    <a:pt x="69881" y="0"/>
                  </a:cubicBezTo>
                  <a:close/>
                </a:path>
              </a:pathLst>
            </a:custGeom>
            <a:solidFill>
              <a:srgbClr val="003086"/>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grpSp>
      <p:sp>
        <p:nvSpPr>
          <p:cNvPr id="195" name="Google Shape;775;p4">
            <a:extLst>
              <a:ext uri="{FF2B5EF4-FFF2-40B4-BE49-F238E27FC236}">
                <a16:creationId xmlns:a16="http://schemas.microsoft.com/office/drawing/2014/main" id="{6C47FD71-640C-46C4-AE8C-5FC4E07D06E9}"/>
              </a:ext>
            </a:extLst>
          </p:cNvPr>
          <p:cNvSpPr txBox="1"/>
          <p:nvPr/>
        </p:nvSpPr>
        <p:spPr>
          <a:xfrm flipH="1">
            <a:off x="10634799" y="2369963"/>
            <a:ext cx="1211303" cy="461665"/>
          </a:xfrm>
          <a:prstGeom prst="rect">
            <a:avLst/>
          </a:prstGeom>
          <a:noFill/>
          <a:ln>
            <a:noFill/>
          </a:ln>
        </p:spPr>
        <p:txBody>
          <a:bodyPr spcFirstLastPara="1" wrap="square" lIns="91425" tIns="45700" rIns="91425" bIns="45700" anchor="ctr"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srgbClr val="3F3F3F"/>
                </a:solidFill>
                <a:effectLst/>
                <a:uLnTx/>
                <a:uFillTx/>
                <a:ea typeface="Arial"/>
                <a:cs typeface="Arial"/>
                <a:sym typeface="Arial"/>
              </a:rPr>
              <a:t>Openness to innovation</a:t>
            </a:r>
            <a:endParaRPr kumimoji="0" sz="1800" b="0" i="0" u="none" strike="noStrike" kern="0" cap="none" spc="0" normalizeH="0" baseline="0" noProof="0">
              <a:ln>
                <a:noFill/>
              </a:ln>
              <a:solidFill>
                <a:srgbClr val="000000"/>
              </a:solidFill>
              <a:effectLst/>
              <a:uLnTx/>
              <a:uFillTx/>
            </a:endParaRPr>
          </a:p>
        </p:txBody>
      </p:sp>
      <p:grpSp>
        <p:nvGrpSpPr>
          <p:cNvPr id="196" name="Google Shape;776;p4">
            <a:extLst>
              <a:ext uri="{FF2B5EF4-FFF2-40B4-BE49-F238E27FC236}">
                <a16:creationId xmlns:a16="http://schemas.microsoft.com/office/drawing/2014/main" id="{BBD9C804-3F4C-4FD6-884D-14D75D8887F0}"/>
              </a:ext>
            </a:extLst>
          </p:cNvPr>
          <p:cNvGrpSpPr/>
          <p:nvPr/>
        </p:nvGrpSpPr>
        <p:grpSpPr>
          <a:xfrm>
            <a:off x="8328390" y="2212406"/>
            <a:ext cx="590583" cy="459688"/>
            <a:chOff x="6690605" y="5526929"/>
            <a:chExt cx="234063" cy="182188"/>
          </a:xfrm>
        </p:grpSpPr>
        <p:sp>
          <p:nvSpPr>
            <p:cNvPr id="197" name="Google Shape;777;p4">
              <a:extLst>
                <a:ext uri="{FF2B5EF4-FFF2-40B4-BE49-F238E27FC236}">
                  <a16:creationId xmlns:a16="http://schemas.microsoft.com/office/drawing/2014/main" id="{3B3C0AB8-DF6E-4D7E-AAC8-A8459589109E}"/>
                </a:ext>
              </a:extLst>
            </p:cNvPr>
            <p:cNvSpPr/>
            <p:nvPr/>
          </p:nvSpPr>
          <p:spPr>
            <a:xfrm>
              <a:off x="6690605" y="5526929"/>
              <a:ext cx="234063" cy="130177"/>
            </a:xfrm>
            <a:custGeom>
              <a:avLst/>
              <a:gdLst/>
              <a:ahLst/>
              <a:cxnLst/>
              <a:rect l="l" t="t" r="r" b="b"/>
              <a:pathLst>
                <a:path w="234063" h="130177" extrusionOk="0">
                  <a:moveTo>
                    <a:pt x="78603" y="130177"/>
                  </a:moveTo>
                  <a:lnTo>
                    <a:pt x="73087" y="130177"/>
                  </a:lnTo>
                  <a:lnTo>
                    <a:pt x="30189" y="130177"/>
                  </a:lnTo>
                  <a:cubicBezTo>
                    <a:pt x="14989" y="130177"/>
                    <a:pt x="5988" y="121834"/>
                    <a:pt x="2130" y="110504"/>
                  </a:cubicBezTo>
                  <a:cubicBezTo>
                    <a:pt x="422" y="105490"/>
                    <a:pt x="-230" y="99897"/>
                    <a:pt x="71" y="94224"/>
                  </a:cubicBezTo>
                  <a:cubicBezTo>
                    <a:pt x="369" y="88618"/>
                    <a:pt x="1600" y="82912"/>
                    <a:pt x="3667" y="77601"/>
                  </a:cubicBezTo>
                  <a:cubicBezTo>
                    <a:pt x="8872" y="64219"/>
                    <a:pt x="19366" y="53264"/>
                    <a:pt x="33674" y="52225"/>
                  </a:cubicBezTo>
                  <a:cubicBezTo>
                    <a:pt x="34899" y="37204"/>
                    <a:pt x="40904" y="25258"/>
                    <a:pt x="49606" y="16589"/>
                  </a:cubicBezTo>
                  <a:cubicBezTo>
                    <a:pt x="57271" y="8954"/>
                    <a:pt x="67015" y="3892"/>
                    <a:pt x="77414" y="1532"/>
                  </a:cubicBezTo>
                  <a:cubicBezTo>
                    <a:pt x="87762" y="-816"/>
                    <a:pt x="98778" y="-483"/>
                    <a:pt x="109044" y="2656"/>
                  </a:cubicBezTo>
                  <a:cubicBezTo>
                    <a:pt x="121528" y="6474"/>
                    <a:pt x="132894" y="14422"/>
                    <a:pt x="140619" y="26723"/>
                  </a:cubicBezTo>
                  <a:cubicBezTo>
                    <a:pt x="151250" y="22775"/>
                    <a:pt x="186540" y="13359"/>
                    <a:pt x="198756" y="56488"/>
                  </a:cubicBezTo>
                  <a:cubicBezTo>
                    <a:pt x="206944" y="57079"/>
                    <a:pt x="229284" y="61835"/>
                    <a:pt x="234010" y="95823"/>
                  </a:cubicBezTo>
                  <a:cubicBezTo>
                    <a:pt x="234039" y="96029"/>
                    <a:pt x="234049" y="96233"/>
                    <a:pt x="234043" y="96434"/>
                  </a:cubicBezTo>
                  <a:cubicBezTo>
                    <a:pt x="234341" y="108799"/>
                    <a:pt x="231315" y="117190"/>
                    <a:pt x="225308" y="122615"/>
                  </a:cubicBezTo>
                  <a:cubicBezTo>
                    <a:pt x="219328" y="128017"/>
                    <a:pt x="210691" y="130177"/>
                    <a:pt x="199666" y="130177"/>
                  </a:cubicBezTo>
                  <a:lnTo>
                    <a:pt x="175719" y="130177"/>
                  </a:lnTo>
                  <a:lnTo>
                    <a:pt x="155465" y="130177"/>
                  </a:lnTo>
                  <a:lnTo>
                    <a:pt x="155465" y="81824"/>
                  </a:lnTo>
                  <a:cubicBezTo>
                    <a:pt x="155465" y="77785"/>
                    <a:pt x="152189" y="74508"/>
                    <a:pt x="148151" y="74508"/>
                  </a:cubicBezTo>
                  <a:lnTo>
                    <a:pt x="85918" y="74508"/>
                  </a:lnTo>
                  <a:cubicBezTo>
                    <a:pt x="81879" y="74508"/>
                    <a:pt x="78603" y="77785"/>
                    <a:pt x="78603" y="81824"/>
                  </a:cubicBezTo>
                  <a:lnTo>
                    <a:pt x="78603" y="130177"/>
                  </a:lnTo>
                  <a:close/>
                </a:path>
              </a:pathLst>
            </a:custGeom>
            <a:solidFill>
              <a:srgbClr val="003086"/>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198" name="Google Shape;778;p4">
              <a:extLst>
                <a:ext uri="{FF2B5EF4-FFF2-40B4-BE49-F238E27FC236}">
                  <a16:creationId xmlns:a16="http://schemas.microsoft.com/office/drawing/2014/main" id="{1DDC2E44-FDE2-470C-9C1B-2921E8898989}"/>
                </a:ext>
              </a:extLst>
            </p:cNvPr>
            <p:cNvSpPr/>
            <p:nvPr/>
          </p:nvSpPr>
          <p:spPr>
            <a:xfrm>
              <a:off x="6772864" y="5605095"/>
              <a:ext cx="69547" cy="104022"/>
            </a:xfrm>
            <a:custGeom>
              <a:avLst/>
              <a:gdLst/>
              <a:ahLst/>
              <a:cxnLst/>
              <a:rect l="l" t="t" r="r" b="b"/>
              <a:pathLst>
                <a:path w="69547" h="104022" extrusionOk="0">
                  <a:moveTo>
                    <a:pt x="3658" y="0"/>
                  </a:moveTo>
                  <a:lnTo>
                    <a:pt x="65890" y="0"/>
                  </a:lnTo>
                  <a:cubicBezTo>
                    <a:pt x="67910" y="0"/>
                    <a:pt x="69548" y="1638"/>
                    <a:pt x="69548" y="3658"/>
                  </a:cubicBezTo>
                  <a:lnTo>
                    <a:pt x="69548" y="34064"/>
                  </a:lnTo>
                  <a:lnTo>
                    <a:pt x="0" y="34064"/>
                  </a:lnTo>
                  <a:lnTo>
                    <a:pt x="0" y="3658"/>
                  </a:lnTo>
                  <a:cubicBezTo>
                    <a:pt x="0" y="1638"/>
                    <a:pt x="1638" y="0"/>
                    <a:pt x="3658" y="0"/>
                  </a:cubicBezTo>
                  <a:close/>
                  <a:moveTo>
                    <a:pt x="69548" y="37722"/>
                  </a:moveTo>
                  <a:lnTo>
                    <a:pt x="69548" y="66300"/>
                  </a:lnTo>
                  <a:lnTo>
                    <a:pt x="0" y="66300"/>
                  </a:lnTo>
                  <a:lnTo>
                    <a:pt x="0" y="37722"/>
                  </a:lnTo>
                  <a:lnTo>
                    <a:pt x="69548" y="37722"/>
                  </a:lnTo>
                  <a:close/>
                  <a:moveTo>
                    <a:pt x="69548" y="69958"/>
                  </a:moveTo>
                  <a:lnTo>
                    <a:pt x="69548" y="100365"/>
                  </a:lnTo>
                  <a:cubicBezTo>
                    <a:pt x="69548" y="102384"/>
                    <a:pt x="67910" y="104022"/>
                    <a:pt x="65890" y="104022"/>
                  </a:cubicBezTo>
                  <a:lnTo>
                    <a:pt x="3658" y="104022"/>
                  </a:lnTo>
                  <a:cubicBezTo>
                    <a:pt x="1638" y="104022"/>
                    <a:pt x="0" y="102384"/>
                    <a:pt x="0" y="100365"/>
                  </a:cubicBezTo>
                  <a:lnTo>
                    <a:pt x="0" y="69958"/>
                  </a:lnTo>
                  <a:lnTo>
                    <a:pt x="69548" y="69958"/>
                  </a:lnTo>
                  <a:close/>
                </a:path>
              </a:pathLst>
            </a:custGeom>
            <a:solidFill>
              <a:srgbClr val="003086"/>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grpSp>
      <p:sp>
        <p:nvSpPr>
          <p:cNvPr id="199" name="Google Shape;779;p4">
            <a:extLst>
              <a:ext uri="{FF2B5EF4-FFF2-40B4-BE49-F238E27FC236}">
                <a16:creationId xmlns:a16="http://schemas.microsoft.com/office/drawing/2014/main" id="{E00080AE-A821-4197-9034-DB9A42B9A64B}"/>
              </a:ext>
            </a:extLst>
          </p:cNvPr>
          <p:cNvSpPr/>
          <p:nvPr/>
        </p:nvSpPr>
        <p:spPr>
          <a:xfrm flipH="1">
            <a:off x="9451347" y="4893086"/>
            <a:ext cx="816215" cy="816215"/>
          </a:xfrm>
          <a:prstGeom prst="ellipse">
            <a:avLst/>
          </a:prstGeom>
          <a:solidFill>
            <a:srgbClr val="FFFFFF"/>
          </a:solidFill>
          <a:ln w="12700" cap="flat" cmpd="sng">
            <a:solidFill>
              <a:srgbClr val="00308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nvGrpSpPr>
          <p:cNvPr id="200" name="Google Shape;780;p4">
            <a:extLst>
              <a:ext uri="{FF2B5EF4-FFF2-40B4-BE49-F238E27FC236}">
                <a16:creationId xmlns:a16="http://schemas.microsoft.com/office/drawing/2014/main" id="{7DCFA3C6-3E6D-48C9-A8EE-E34AD05ECE5A}"/>
              </a:ext>
            </a:extLst>
          </p:cNvPr>
          <p:cNvGrpSpPr/>
          <p:nvPr/>
        </p:nvGrpSpPr>
        <p:grpSpPr>
          <a:xfrm>
            <a:off x="9586745" y="5026294"/>
            <a:ext cx="545420" cy="549800"/>
            <a:chOff x="7618726" y="4969765"/>
            <a:chExt cx="604743" cy="609600"/>
          </a:xfrm>
        </p:grpSpPr>
        <p:sp>
          <p:nvSpPr>
            <p:cNvPr id="201" name="Google Shape;781;p4">
              <a:extLst>
                <a:ext uri="{FF2B5EF4-FFF2-40B4-BE49-F238E27FC236}">
                  <a16:creationId xmlns:a16="http://schemas.microsoft.com/office/drawing/2014/main" id="{A435C0C5-FEBD-45CF-A768-F05C0EF621DC}"/>
                </a:ext>
              </a:extLst>
            </p:cNvPr>
            <p:cNvSpPr/>
            <p:nvPr/>
          </p:nvSpPr>
          <p:spPr>
            <a:xfrm>
              <a:off x="7799320" y="5331144"/>
              <a:ext cx="348614" cy="42481"/>
            </a:xfrm>
            <a:custGeom>
              <a:avLst/>
              <a:gdLst/>
              <a:ahLst/>
              <a:cxnLst/>
              <a:rect l="l" t="t" r="r" b="b"/>
              <a:pathLst>
                <a:path w="348614" h="42481" extrusionOk="0">
                  <a:moveTo>
                    <a:pt x="21241" y="0"/>
                  </a:moveTo>
                  <a:cubicBezTo>
                    <a:pt x="9525" y="0"/>
                    <a:pt x="0" y="9525"/>
                    <a:pt x="0" y="21241"/>
                  </a:cubicBezTo>
                  <a:cubicBezTo>
                    <a:pt x="0" y="32957"/>
                    <a:pt x="9525" y="42482"/>
                    <a:pt x="21241" y="42482"/>
                  </a:cubicBezTo>
                  <a:lnTo>
                    <a:pt x="327374" y="42482"/>
                  </a:lnTo>
                  <a:cubicBezTo>
                    <a:pt x="339090" y="42482"/>
                    <a:pt x="348615" y="32957"/>
                    <a:pt x="348615" y="21241"/>
                  </a:cubicBezTo>
                  <a:cubicBezTo>
                    <a:pt x="348615" y="9525"/>
                    <a:pt x="339090" y="0"/>
                    <a:pt x="327374" y="0"/>
                  </a:cubicBezTo>
                  <a:lnTo>
                    <a:pt x="21241" y="0"/>
                  </a:lnTo>
                  <a:close/>
                </a:path>
              </a:pathLst>
            </a:custGeom>
            <a:solidFill>
              <a:srgbClr val="003086"/>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02" name="Google Shape;782;p4">
              <a:extLst>
                <a:ext uri="{FF2B5EF4-FFF2-40B4-BE49-F238E27FC236}">
                  <a16:creationId xmlns:a16="http://schemas.microsoft.com/office/drawing/2014/main" id="{9393C24A-3C6A-416E-8037-692920DBE8BE}"/>
                </a:ext>
              </a:extLst>
            </p:cNvPr>
            <p:cNvSpPr/>
            <p:nvPr/>
          </p:nvSpPr>
          <p:spPr>
            <a:xfrm>
              <a:off x="7808655" y="4969765"/>
              <a:ext cx="329945" cy="93154"/>
            </a:xfrm>
            <a:custGeom>
              <a:avLst/>
              <a:gdLst/>
              <a:ahLst/>
              <a:cxnLst/>
              <a:rect l="l" t="t" r="r" b="b"/>
              <a:pathLst>
                <a:path w="329945" h="93154" extrusionOk="0">
                  <a:moveTo>
                    <a:pt x="19526" y="93155"/>
                  </a:moveTo>
                  <a:lnTo>
                    <a:pt x="310420" y="93155"/>
                  </a:lnTo>
                  <a:cubicBezTo>
                    <a:pt x="321183" y="93155"/>
                    <a:pt x="329946" y="84392"/>
                    <a:pt x="329946" y="73628"/>
                  </a:cubicBezTo>
                  <a:lnTo>
                    <a:pt x="329946" y="47816"/>
                  </a:lnTo>
                  <a:cubicBezTo>
                    <a:pt x="329946" y="37052"/>
                    <a:pt x="321183" y="28385"/>
                    <a:pt x="310420" y="28385"/>
                  </a:cubicBezTo>
                  <a:lnTo>
                    <a:pt x="215646" y="28385"/>
                  </a:lnTo>
                  <a:lnTo>
                    <a:pt x="171355" y="1714"/>
                  </a:lnTo>
                  <a:cubicBezTo>
                    <a:pt x="167545" y="-571"/>
                    <a:pt x="162306" y="-571"/>
                    <a:pt x="158591" y="1714"/>
                  </a:cubicBezTo>
                  <a:lnTo>
                    <a:pt x="114300" y="28385"/>
                  </a:lnTo>
                  <a:lnTo>
                    <a:pt x="19526" y="28385"/>
                  </a:lnTo>
                  <a:cubicBezTo>
                    <a:pt x="8763" y="28385"/>
                    <a:pt x="0" y="37052"/>
                    <a:pt x="0" y="47816"/>
                  </a:cubicBezTo>
                  <a:lnTo>
                    <a:pt x="0" y="73628"/>
                  </a:lnTo>
                  <a:cubicBezTo>
                    <a:pt x="0" y="84392"/>
                    <a:pt x="8763" y="93155"/>
                    <a:pt x="19526" y="93155"/>
                  </a:cubicBezTo>
                  <a:close/>
                </a:path>
              </a:pathLst>
            </a:custGeom>
            <a:solidFill>
              <a:srgbClr val="003086"/>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03" name="Google Shape;783;p4">
              <a:extLst>
                <a:ext uri="{FF2B5EF4-FFF2-40B4-BE49-F238E27FC236}">
                  <a16:creationId xmlns:a16="http://schemas.microsoft.com/office/drawing/2014/main" id="{CDB0C613-3E4B-4225-9AB4-EC4195E0EA4B}"/>
                </a:ext>
              </a:extLst>
            </p:cNvPr>
            <p:cNvSpPr/>
            <p:nvPr/>
          </p:nvSpPr>
          <p:spPr>
            <a:xfrm>
              <a:off x="7647206" y="5010437"/>
              <a:ext cx="110585" cy="110490"/>
            </a:xfrm>
            <a:custGeom>
              <a:avLst/>
              <a:gdLst/>
              <a:ahLst/>
              <a:cxnLst/>
              <a:rect l="l" t="t" r="r" b="b"/>
              <a:pathLst>
                <a:path w="110585" h="110490" extrusionOk="0">
                  <a:moveTo>
                    <a:pt x="55340" y="110490"/>
                  </a:moveTo>
                  <a:cubicBezTo>
                    <a:pt x="85725" y="110490"/>
                    <a:pt x="110585" y="85725"/>
                    <a:pt x="110585" y="55245"/>
                  </a:cubicBezTo>
                  <a:cubicBezTo>
                    <a:pt x="110585" y="24765"/>
                    <a:pt x="85725" y="0"/>
                    <a:pt x="55340" y="0"/>
                  </a:cubicBezTo>
                  <a:cubicBezTo>
                    <a:pt x="24860" y="0"/>
                    <a:pt x="0" y="24765"/>
                    <a:pt x="0" y="55245"/>
                  </a:cubicBezTo>
                  <a:cubicBezTo>
                    <a:pt x="0" y="85725"/>
                    <a:pt x="24860" y="110490"/>
                    <a:pt x="55340" y="110490"/>
                  </a:cubicBezTo>
                  <a:close/>
                </a:path>
              </a:pathLst>
            </a:custGeom>
            <a:solidFill>
              <a:srgbClr val="003086"/>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04" name="Google Shape;784;p4">
              <a:extLst>
                <a:ext uri="{FF2B5EF4-FFF2-40B4-BE49-F238E27FC236}">
                  <a16:creationId xmlns:a16="http://schemas.microsoft.com/office/drawing/2014/main" id="{2763E043-B161-4D2F-8959-D1C2CE977019}"/>
                </a:ext>
              </a:extLst>
            </p:cNvPr>
            <p:cNvSpPr/>
            <p:nvPr/>
          </p:nvSpPr>
          <p:spPr>
            <a:xfrm>
              <a:off x="7618726" y="5124620"/>
              <a:ext cx="269748" cy="352256"/>
            </a:xfrm>
            <a:custGeom>
              <a:avLst/>
              <a:gdLst/>
              <a:ahLst/>
              <a:cxnLst/>
              <a:rect l="l" t="t" r="r" b="b"/>
              <a:pathLst>
                <a:path w="269748" h="352256" extrusionOk="0">
                  <a:moveTo>
                    <a:pt x="167545" y="215382"/>
                  </a:moveTo>
                  <a:lnTo>
                    <a:pt x="167545" y="67173"/>
                  </a:lnTo>
                  <a:lnTo>
                    <a:pt x="236125" y="67173"/>
                  </a:lnTo>
                  <a:cubicBezTo>
                    <a:pt x="254603" y="67173"/>
                    <a:pt x="269748" y="52123"/>
                    <a:pt x="269748" y="33645"/>
                  </a:cubicBezTo>
                  <a:cubicBezTo>
                    <a:pt x="269748" y="15071"/>
                    <a:pt x="254603" y="22"/>
                    <a:pt x="236125" y="22"/>
                  </a:cubicBezTo>
                  <a:lnTo>
                    <a:pt x="133541" y="22"/>
                  </a:lnTo>
                  <a:cubicBezTo>
                    <a:pt x="124777" y="22"/>
                    <a:pt x="116586" y="3451"/>
                    <a:pt x="110395" y="9642"/>
                  </a:cubicBezTo>
                  <a:lnTo>
                    <a:pt x="83725" y="36217"/>
                  </a:lnTo>
                  <a:lnTo>
                    <a:pt x="49625" y="2117"/>
                  </a:lnTo>
                  <a:cubicBezTo>
                    <a:pt x="47435" y="-74"/>
                    <a:pt x="44006" y="-645"/>
                    <a:pt x="41339" y="784"/>
                  </a:cubicBezTo>
                  <a:cubicBezTo>
                    <a:pt x="15812" y="13928"/>
                    <a:pt x="0" y="39931"/>
                    <a:pt x="0" y="68602"/>
                  </a:cubicBezTo>
                  <a:lnTo>
                    <a:pt x="0" y="215382"/>
                  </a:lnTo>
                  <a:cubicBezTo>
                    <a:pt x="0" y="219382"/>
                    <a:pt x="3239" y="222526"/>
                    <a:pt x="7144" y="222526"/>
                  </a:cubicBezTo>
                  <a:lnTo>
                    <a:pt x="33147" y="222526"/>
                  </a:lnTo>
                  <a:lnTo>
                    <a:pt x="33147" y="345112"/>
                  </a:lnTo>
                  <a:cubicBezTo>
                    <a:pt x="33147" y="349018"/>
                    <a:pt x="36290" y="352256"/>
                    <a:pt x="40291" y="352256"/>
                  </a:cubicBezTo>
                  <a:lnTo>
                    <a:pt x="76676" y="352256"/>
                  </a:lnTo>
                  <a:lnTo>
                    <a:pt x="76676" y="218906"/>
                  </a:lnTo>
                  <a:cubicBezTo>
                    <a:pt x="76676" y="215001"/>
                    <a:pt x="79820" y="211762"/>
                    <a:pt x="83820" y="211762"/>
                  </a:cubicBezTo>
                  <a:cubicBezTo>
                    <a:pt x="87725" y="211762"/>
                    <a:pt x="90964" y="215001"/>
                    <a:pt x="90964" y="218906"/>
                  </a:cubicBezTo>
                  <a:lnTo>
                    <a:pt x="90964" y="352256"/>
                  </a:lnTo>
                  <a:lnTo>
                    <a:pt x="127349" y="352256"/>
                  </a:lnTo>
                  <a:cubicBezTo>
                    <a:pt x="131255" y="352256"/>
                    <a:pt x="134493" y="349018"/>
                    <a:pt x="134493" y="345112"/>
                  </a:cubicBezTo>
                  <a:lnTo>
                    <a:pt x="134493" y="222526"/>
                  </a:lnTo>
                  <a:lnTo>
                    <a:pt x="160401" y="222526"/>
                  </a:lnTo>
                  <a:cubicBezTo>
                    <a:pt x="164402" y="222526"/>
                    <a:pt x="167545" y="219382"/>
                    <a:pt x="167545" y="215382"/>
                  </a:cubicBezTo>
                  <a:close/>
                  <a:moveTo>
                    <a:pt x="90964" y="178044"/>
                  </a:moveTo>
                  <a:cubicBezTo>
                    <a:pt x="90964" y="181949"/>
                    <a:pt x="87725" y="185188"/>
                    <a:pt x="83820" y="185188"/>
                  </a:cubicBezTo>
                  <a:cubicBezTo>
                    <a:pt x="79820" y="185188"/>
                    <a:pt x="76676" y="181949"/>
                    <a:pt x="76676" y="178044"/>
                  </a:cubicBezTo>
                  <a:lnTo>
                    <a:pt x="76676" y="172805"/>
                  </a:lnTo>
                  <a:cubicBezTo>
                    <a:pt x="76676" y="168900"/>
                    <a:pt x="79820" y="165661"/>
                    <a:pt x="83820" y="165661"/>
                  </a:cubicBezTo>
                  <a:cubicBezTo>
                    <a:pt x="87725" y="165661"/>
                    <a:pt x="90964" y="168900"/>
                    <a:pt x="90964" y="172805"/>
                  </a:cubicBezTo>
                  <a:lnTo>
                    <a:pt x="90964" y="178044"/>
                  </a:lnTo>
                  <a:close/>
                  <a:moveTo>
                    <a:pt x="90964" y="146421"/>
                  </a:moveTo>
                  <a:cubicBezTo>
                    <a:pt x="90964" y="150326"/>
                    <a:pt x="87725" y="153565"/>
                    <a:pt x="83820" y="153565"/>
                  </a:cubicBezTo>
                  <a:cubicBezTo>
                    <a:pt x="79820" y="153565"/>
                    <a:pt x="76676" y="150326"/>
                    <a:pt x="76676" y="146421"/>
                  </a:cubicBezTo>
                  <a:lnTo>
                    <a:pt x="76676" y="141182"/>
                  </a:lnTo>
                  <a:cubicBezTo>
                    <a:pt x="76676" y="137277"/>
                    <a:pt x="79820" y="134038"/>
                    <a:pt x="83820" y="134038"/>
                  </a:cubicBezTo>
                  <a:cubicBezTo>
                    <a:pt x="87725" y="134038"/>
                    <a:pt x="90964" y="137277"/>
                    <a:pt x="90964" y="141182"/>
                  </a:cubicBezTo>
                  <a:lnTo>
                    <a:pt x="90964" y="146421"/>
                  </a:lnTo>
                  <a:close/>
                  <a:moveTo>
                    <a:pt x="90964" y="114703"/>
                  </a:moveTo>
                  <a:cubicBezTo>
                    <a:pt x="90964" y="118703"/>
                    <a:pt x="87725" y="121846"/>
                    <a:pt x="83820" y="121846"/>
                  </a:cubicBezTo>
                  <a:cubicBezTo>
                    <a:pt x="79820" y="121846"/>
                    <a:pt x="76676" y="118703"/>
                    <a:pt x="76676" y="114703"/>
                  </a:cubicBezTo>
                  <a:lnTo>
                    <a:pt x="76676" y="109559"/>
                  </a:lnTo>
                  <a:cubicBezTo>
                    <a:pt x="76676" y="105654"/>
                    <a:pt x="79820" y="102415"/>
                    <a:pt x="83820" y="102415"/>
                  </a:cubicBezTo>
                  <a:cubicBezTo>
                    <a:pt x="87725" y="102415"/>
                    <a:pt x="90964" y="105654"/>
                    <a:pt x="90964" y="109559"/>
                  </a:cubicBezTo>
                  <a:lnTo>
                    <a:pt x="90964" y="114703"/>
                  </a:lnTo>
                  <a:close/>
                  <a:moveTo>
                    <a:pt x="90964" y="83080"/>
                  </a:moveTo>
                  <a:cubicBezTo>
                    <a:pt x="90964" y="87080"/>
                    <a:pt x="87725" y="90223"/>
                    <a:pt x="83820" y="90223"/>
                  </a:cubicBezTo>
                  <a:cubicBezTo>
                    <a:pt x="79820" y="90223"/>
                    <a:pt x="76676" y="87080"/>
                    <a:pt x="76676" y="83080"/>
                  </a:cubicBezTo>
                  <a:lnTo>
                    <a:pt x="76676" y="77936"/>
                  </a:lnTo>
                  <a:cubicBezTo>
                    <a:pt x="76676" y="73936"/>
                    <a:pt x="79820" y="70792"/>
                    <a:pt x="83820" y="70792"/>
                  </a:cubicBezTo>
                  <a:cubicBezTo>
                    <a:pt x="87725" y="70792"/>
                    <a:pt x="90964" y="73936"/>
                    <a:pt x="90964" y="77936"/>
                  </a:cubicBezTo>
                  <a:lnTo>
                    <a:pt x="90964" y="83080"/>
                  </a:lnTo>
                  <a:close/>
                </a:path>
              </a:pathLst>
            </a:custGeom>
            <a:solidFill>
              <a:srgbClr val="003086"/>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05" name="Google Shape;785;p4">
              <a:extLst>
                <a:ext uri="{FF2B5EF4-FFF2-40B4-BE49-F238E27FC236}">
                  <a16:creationId xmlns:a16="http://schemas.microsoft.com/office/drawing/2014/main" id="{145533E5-17C4-41F1-A860-3F4D520C5EEB}"/>
                </a:ext>
              </a:extLst>
            </p:cNvPr>
            <p:cNvSpPr/>
            <p:nvPr/>
          </p:nvSpPr>
          <p:spPr>
            <a:xfrm>
              <a:off x="7975628" y="5104925"/>
              <a:ext cx="24098" cy="24098"/>
            </a:xfrm>
            <a:custGeom>
              <a:avLst/>
              <a:gdLst/>
              <a:ahLst/>
              <a:cxnLst/>
              <a:rect l="l" t="t" r="r" b="b"/>
              <a:pathLst>
                <a:path w="24098" h="24098" extrusionOk="0">
                  <a:moveTo>
                    <a:pt x="12097" y="24098"/>
                  </a:moveTo>
                  <a:cubicBezTo>
                    <a:pt x="18564" y="24098"/>
                    <a:pt x="24098" y="18488"/>
                    <a:pt x="24098" y="12002"/>
                  </a:cubicBezTo>
                  <a:cubicBezTo>
                    <a:pt x="24098" y="5391"/>
                    <a:pt x="18717" y="0"/>
                    <a:pt x="12097" y="0"/>
                  </a:cubicBezTo>
                  <a:cubicBezTo>
                    <a:pt x="5429" y="0"/>
                    <a:pt x="0" y="5382"/>
                    <a:pt x="0" y="12002"/>
                  </a:cubicBezTo>
                  <a:cubicBezTo>
                    <a:pt x="0" y="18945"/>
                    <a:pt x="5572" y="24098"/>
                    <a:pt x="12097" y="24098"/>
                  </a:cubicBezTo>
                  <a:close/>
                </a:path>
              </a:pathLst>
            </a:custGeom>
            <a:solidFill>
              <a:srgbClr val="003086"/>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06" name="Google Shape;786;p4">
              <a:extLst>
                <a:ext uri="{FF2B5EF4-FFF2-40B4-BE49-F238E27FC236}">
                  <a16:creationId xmlns:a16="http://schemas.microsoft.com/office/drawing/2014/main" id="{08AF4815-4375-4738-B738-DA3C6BA7A25E}"/>
                </a:ext>
              </a:extLst>
            </p:cNvPr>
            <p:cNvSpPr/>
            <p:nvPr/>
          </p:nvSpPr>
          <p:spPr>
            <a:xfrm>
              <a:off x="7907782" y="5154379"/>
              <a:ext cx="24098" cy="24098"/>
            </a:xfrm>
            <a:custGeom>
              <a:avLst/>
              <a:gdLst/>
              <a:ahLst/>
              <a:cxnLst/>
              <a:rect l="l" t="t" r="r" b="b"/>
              <a:pathLst>
                <a:path w="24098" h="24098" extrusionOk="0">
                  <a:moveTo>
                    <a:pt x="24098" y="12097"/>
                  </a:moveTo>
                  <a:cubicBezTo>
                    <a:pt x="24098" y="5829"/>
                    <a:pt x="19079" y="0"/>
                    <a:pt x="12011" y="0"/>
                  </a:cubicBezTo>
                  <a:cubicBezTo>
                    <a:pt x="5391" y="0"/>
                    <a:pt x="0" y="5420"/>
                    <a:pt x="0" y="12097"/>
                  </a:cubicBezTo>
                  <a:cubicBezTo>
                    <a:pt x="0" y="18707"/>
                    <a:pt x="5382" y="24098"/>
                    <a:pt x="12011" y="24098"/>
                  </a:cubicBezTo>
                  <a:cubicBezTo>
                    <a:pt x="18679" y="24098"/>
                    <a:pt x="24098" y="18717"/>
                    <a:pt x="24098" y="12097"/>
                  </a:cubicBezTo>
                  <a:close/>
                </a:path>
              </a:pathLst>
            </a:custGeom>
            <a:solidFill>
              <a:srgbClr val="003086"/>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07" name="Google Shape;787;p4">
              <a:extLst>
                <a:ext uri="{FF2B5EF4-FFF2-40B4-BE49-F238E27FC236}">
                  <a16:creationId xmlns:a16="http://schemas.microsoft.com/office/drawing/2014/main" id="{A90D1D46-82C8-4477-93D1-1A1169F925A6}"/>
                </a:ext>
              </a:extLst>
            </p:cNvPr>
            <p:cNvSpPr/>
            <p:nvPr/>
          </p:nvSpPr>
          <p:spPr>
            <a:xfrm>
              <a:off x="8043360" y="5143311"/>
              <a:ext cx="24136" cy="24136"/>
            </a:xfrm>
            <a:custGeom>
              <a:avLst/>
              <a:gdLst/>
              <a:ahLst/>
              <a:cxnLst/>
              <a:rect l="l" t="t" r="r" b="b"/>
              <a:pathLst>
                <a:path w="24136" h="24136" extrusionOk="0">
                  <a:moveTo>
                    <a:pt x="24136" y="12068"/>
                  </a:moveTo>
                  <a:cubicBezTo>
                    <a:pt x="24136" y="18733"/>
                    <a:pt x="18733" y="24136"/>
                    <a:pt x="12068" y="24136"/>
                  </a:cubicBezTo>
                  <a:cubicBezTo>
                    <a:pt x="5403" y="24136"/>
                    <a:pt x="0" y="18733"/>
                    <a:pt x="0" y="12068"/>
                  </a:cubicBezTo>
                  <a:cubicBezTo>
                    <a:pt x="0" y="5403"/>
                    <a:pt x="5403" y="0"/>
                    <a:pt x="12068" y="0"/>
                  </a:cubicBezTo>
                  <a:cubicBezTo>
                    <a:pt x="18733" y="0"/>
                    <a:pt x="24136" y="5403"/>
                    <a:pt x="24136" y="12068"/>
                  </a:cubicBezTo>
                  <a:close/>
                </a:path>
              </a:pathLst>
            </a:custGeom>
            <a:solidFill>
              <a:srgbClr val="003086"/>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08" name="Google Shape;788;p4">
              <a:extLst>
                <a:ext uri="{FF2B5EF4-FFF2-40B4-BE49-F238E27FC236}">
                  <a16:creationId xmlns:a16="http://schemas.microsoft.com/office/drawing/2014/main" id="{39E9811D-65A4-4CFE-82C8-57027B0B4D1F}"/>
                </a:ext>
              </a:extLst>
            </p:cNvPr>
            <p:cNvSpPr/>
            <p:nvPr/>
          </p:nvSpPr>
          <p:spPr>
            <a:xfrm>
              <a:off x="7833801" y="5077207"/>
              <a:ext cx="279654" cy="239648"/>
            </a:xfrm>
            <a:custGeom>
              <a:avLst/>
              <a:gdLst/>
              <a:ahLst/>
              <a:cxnLst/>
              <a:rect l="l" t="t" r="r" b="b"/>
              <a:pathLst>
                <a:path w="279654" h="239648" extrusionOk="0">
                  <a:moveTo>
                    <a:pt x="63627" y="102870"/>
                  </a:moveTo>
                  <a:cubicBezTo>
                    <a:pt x="55721" y="118301"/>
                    <a:pt x="39624" y="128873"/>
                    <a:pt x="21050" y="128873"/>
                  </a:cubicBezTo>
                  <a:lnTo>
                    <a:pt x="0" y="128873"/>
                  </a:lnTo>
                  <a:lnTo>
                    <a:pt x="0" y="239649"/>
                  </a:lnTo>
                  <a:lnTo>
                    <a:pt x="279654" y="239649"/>
                  </a:lnTo>
                  <a:lnTo>
                    <a:pt x="279654" y="0"/>
                  </a:lnTo>
                  <a:lnTo>
                    <a:pt x="0" y="0"/>
                  </a:lnTo>
                  <a:lnTo>
                    <a:pt x="0" y="33147"/>
                  </a:lnTo>
                  <a:lnTo>
                    <a:pt x="21050" y="33147"/>
                  </a:lnTo>
                  <a:cubicBezTo>
                    <a:pt x="43720" y="33147"/>
                    <a:pt x="62865" y="49054"/>
                    <a:pt x="67723" y="70295"/>
                  </a:cubicBezTo>
                  <a:cubicBezTo>
                    <a:pt x="72485" y="65723"/>
                    <a:pt x="78867" y="62865"/>
                    <a:pt x="86011" y="62865"/>
                  </a:cubicBezTo>
                  <a:cubicBezTo>
                    <a:pt x="92964" y="62865"/>
                    <a:pt x="99441" y="65723"/>
                    <a:pt x="104204" y="70295"/>
                  </a:cubicBezTo>
                  <a:lnTo>
                    <a:pt x="129064" y="48101"/>
                  </a:lnTo>
                  <a:cubicBezTo>
                    <a:pt x="128111" y="45434"/>
                    <a:pt x="127540" y="42672"/>
                    <a:pt x="127540" y="39719"/>
                  </a:cubicBezTo>
                  <a:cubicBezTo>
                    <a:pt x="127540" y="25241"/>
                    <a:pt x="139351" y="13430"/>
                    <a:pt x="153924" y="13430"/>
                  </a:cubicBezTo>
                  <a:cubicBezTo>
                    <a:pt x="168402" y="13430"/>
                    <a:pt x="180213" y="25241"/>
                    <a:pt x="180213" y="39719"/>
                  </a:cubicBezTo>
                  <a:cubicBezTo>
                    <a:pt x="180213" y="41624"/>
                    <a:pt x="179927" y="43529"/>
                    <a:pt x="179546" y="45339"/>
                  </a:cubicBezTo>
                  <a:lnTo>
                    <a:pt x="203930" y="58769"/>
                  </a:lnTo>
                  <a:cubicBezTo>
                    <a:pt x="208598" y="54483"/>
                    <a:pt x="214789" y="51816"/>
                    <a:pt x="221647" y="51816"/>
                  </a:cubicBezTo>
                  <a:cubicBezTo>
                    <a:pt x="236125" y="51816"/>
                    <a:pt x="248031" y="63627"/>
                    <a:pt x="248031" y="78200"/>
                  </a:cubicBezTo>
                  <a:cubicBezTo>
                    <a:pt x="248031" y="92678"/>
                    <a:pt x="236125" y="104489"/>
                    <a:pt x="221647" y="104489"/>
                  </a:cubicBezTo>
                  <a:cubicBezTo>
                    <a:pt x="207074" y="104489"/>
                    <a:pt x="195263" y="92678"/>
                    <a:pt x="195263" y="78200"/>
                  </a:cubicBezTo>
                  <a:cubicBezTo>
                    <a:pt x="195263" y="75628"/>
                    <a:pt x="195739" y="73247"/>
                    <a:pt x="196406" y="70961"/>
                  </a:cubicBezTo>
                  <a:lnTo>
                    <a:pt x="172879" y="58007"/>
                  </a:lnTo>
                  <a:cubicBezTo>
                    <a:pt x="168021" y="63056"/>
                    <a:pt x="161163" y="66103"/>
                    <a:pt x="153924" y="66103"/>
                  </a:cubicBezTo>
                  <a:cubicBezTo>
                    <a:pt x="147638" y="66103"/>
                    <a:pt x="141827" y="63818"/>
                    <a:pt x="137160" y="60008"/>
                  </a:cubicBezTo>
                  <a:lnTo>
                    <a:pt x="111538" y="82868"/>
                  </a:lnTo>
                  <a:cubicBezTo>
                    <a:pt x="112109" y="84963"/>
                    <a:pt x="112395" y="87154"/>
                    <a:pt x="112395" y="89249"/>
                  </a:cubicBezTo>
                  <a:cubicBezTo>
                    <a:pt x="112395" y="103727"/>
                    <a:pt x="100584" y="115538"/>
                    <a:pt x="86011" y="115538"/>
                  </a:cubicBezTo>
                  <a:cubicBezTo>
                    <a:pt x="76486" y="115538"/>
                    <a:pt x="68199" y="110490"/>
                    <a:pt x="63627" y="102870"/>
                  </a:cubicBezTo>
                  <a:close/>
                  <a:moveTo>
                    <a:pt x="233077" y="220694"/>
                  </a:moveTo>
                  <a:lnTo>
                    <a:pt x="46577" y="220694"/>
                  </a:lnTo>
                  <a:cubicBezTo>
                    <a:pt x="42672" y="220694"/>
                    <a:pt x="39434" y="217551"/>
                    <a:pt x="39434" y="213551"/>
                  </a:cubicBezTo>
                  <a:cubicBezTo>
                    <a:pt x="39434" y="209645"/>
                    <a:pt x="42672" y="206407"/>
                    <a:pt x="46577" y="206407"/>
                  </a:cubicBezTo>
                  <a:lnTo>
                    <a:pt x="233077" y="206407"/>
                  </a:lnTo>
                  <a:cubicBezTo>
                    <a:pt x="236982" y="206407"/>
                    <a:pt x="240221" y="209645"/>
                    <a:pt x="240221" y="213551"/>
                  </a:cubicBezTo>
                  <a:cubicBezTo>
                    <a:pt x="240221" y="217551"/>
                    <a:pt x="236982" y="220694"/>
                    <a:pt x="233077" y="220694"/>
                  </a:cubicBezTo>
                  <a:close/>
                  <a:moveTo>
                    <a:pt x="233077" y="152305"/>
                  </a:moveTo>
                  <a:cubicBezTo>
                    <a:pt x="236982" y="152305"/>
                    <a:pt x="240221" y="155543"/>
                    <a:pt x="240221" y="159449"/>
                  </a:cubicBezTo>
                  <a:cubicBezTo>
                    <a:pt x="240221" y="163449"/>
                    <a:pt x="236982" y="166592"/>
                    <a:pt x="233077" y="166592"/>
                  </a:cubicBezTo>
                  <a:lnTo>
                    <a:pt x="46577" y="166592"/>
                  </a:lnTo>
                  <a:cubicBezTo>
                    <a:pt x="42672" y="166592"/>
                    <a:pt x="39434" y="163449"/>
                    <a:pt x="39434" y="159449"/>
                  </a:cubicBezTo>
                  <a:cubicBezTo>
                    <a:pt x="39434" y="155543"/>
                    <a:pt x="42672" y="152305"/>
                    <a:pt x="46577" y="152305"/>
                  </a:cubicBezTo>
                  <a:lnTo>
                    <a:pt x="233077" y="152305"/>
                  </a:lnTo>
                  <a:close/>
                </a:path>
              </a:pathLst>
            </a:custGeom>
            <a:solidFill>
              <a:srgbClr val="003086"/>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09" name="Google Shape;789;p4">
              <a:extLst>
                <a:ext uri="{FF2B5EF4-FFF2-40B4-BE49-F238E27FC236}">
                  <a16:creationId xmlns:a16="http://schemas.microsoft.com/office/drawing/2014/main" id="{9BE9481D-41EF-4BF1-B806-70D41028C4D6}"/>
                </a:ext>
              </a:extLst>
            </p:cNvPr>
            <p:cNvSpPr/>
            <p:nvPr/>
          </p:nvSpPr>
          <p:spPr>
            <a:xfrm>
              <a:off x="7764173" y="5496403"/>
              <a:ext cx="141732" cy="82962"/>
            </a:xfrm>
            <a:custGeom>
              <a:avLst/>
              <a:gdLst/>
              <a:ahLst/>
              <a:cxnLst/>
              <a:rect l="l" t="t" r="r" b="b"/>
              <a:pathLst>
                <a:path w="141732" h="82962" extrusionOk="0">
                  <a:moveTo>
                    <a:pt x="112871" y="0"/>
                  </a:moveTo>
                  <a:lnTo>
                    <a:pt x="95059" y="0"/>
                  </a:lnTo>
                  <a:cubicBezTo>
                    <a:pt x="87821" y="3810"/>
                    <a:pt x="79629" y="5905"/>
                    <a:pt x="70866" y="5905"/>
                  </a:cubicBezTo>
                  <a:cubicBezTo>
                    <a:pt x="62103" y="5905"/>
                    <a:pt x="53912" y="3810"/>
                    <a:pt x="46672" y="0"/>
                  </a:cubicBezTo>
                  <a:lnTo>
                    <a:pt x="28861" y="0"/>
                  </a:lnTo>
                  <a:cubicBezTo>
                    <a:pt x="12954" y="0"/>
                    <a:pt x="0" y="12954"/>
                    <a:pt x="0" y="28861"/>
                  </a:cubicBezTo>
                  <a:lnTo>
                    <a:pt x="0" y="75819"/>
                  </a:lnTo>
                  <a:cubicBezTo>
                    <a:pt x="0" y="79724"/>
                    <a:pt x="3239" y="82963"/>
                    <a:pt x="7144" y="82963"/>
                  </a:cubicBezTo>
                  <a:lnTo>
                    <a:pt x="134588" y="82963"/>
                  </a:lnTo>
                  <a:cubicBezTo>
                    <a:pt x="138494" y="82963"/>
                    <a:pt x="141732" y="79724"/>
                    <a:pt x="141732" y="75819"/>
                  </a:cubicBezTo>
                  <a:lnTo>
                    <a:pt x="141732" y="28861"/>
                  </a:lnTo>
                  <a:cubicBezTo>
                    <a:pt x="141732" y="12954"/>
                    <a:pt x="128778" y="0"/>
                    <a:pt x="112871" y="0"/>
                  </a:cubicBezTo>
                  <a:close/>
                </a:path>
              </a:pathLst>
            </a:custGeom>
            <a:solidFill>
              <a:srgbClr val="003086"/>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10" name="Google Shape;790;p4">
              <a:extLst>
                <a:ext uri="{FF2B5EF4-FFF2-40B4-BE49-F238E27FC236}">
                  <a16:creationId xmlns:a16="http://schemas.microsoft.com/office/drawing/2014/main" id="{83362273-C4EA-4DB2-B03B-0C933ECAC5EE}"/>
                </a:ext>
              </a:extLst>
            </p:cNvPr>
            <p:cNvSpPr/>
            <p:nvPr/>
          </p:nvSpPr>
          <p:spPr>
            <a:xfrm>
              <a:off x="7955435" y="5411249"/>
              <a:ext cx="76771" cy="76771"/>
            </a:xfrm>
            <a:custGeom>
              <a:avLst/>
              <a:gdLst/>
              <a:ahLst/>
              <a:cxnLst/>
              <a:rect l="l" t="t" r="r" b="b"/>
              <a:pathLst>
                <a:path w="76771" h="76771" extrusionOk="0">
                  <a:moveTo>
                    <a:pt x="76772" y="38386"/>
                  </a:moveTo>
                  <a:cubicBezTo>
                    <a:pt x="76772" y="59586"/>
                    <a:pt x="59586" y="76772"/>
                    <a:pt x="38386" y="76772"/>
                  </a:cubicBezTo>
                  <a:cubicBezTo>
                    <a:pt x="17186" y="76772"/>
                    <a:pt x="0" y="59586"/>
                    <a:pt x="0" y="38386"/>
                  </a:cubicBezTo>
                  <a:cubicBezTo>
                    <a:pt x="0" y="17186"/>
                    <a:pt x="17186" y="0"/>
                    <a:pt x="38386" y="0"/>
                  </a:cubicBezTo>
                  <a:cubicBezTo>
                    <a:pt x="59586" y="0"/>
                    <a:pt x="76772" y="17186"/>
                    <a:pt x="76772" y="38386"/>
                  </a:cubicBezTo>
                  <a:close/>
                </a:path>
              </a:pathLst>
            </a:custGeom>
            <a:solidFill>
              <a:srgbClr val="003086"/>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11" name="Google Shape;791;p4">
              <a:extLst>
                <a:ext uri="{FF2B5EF4-FFF2-40B4-BE49-F238E27FC236}">
                  <a16:creationId xmlns:a16="http://schemas.microsoft.com/office/drawing/2014/main" id="{C4FD689F-1F31-41CE-9391-CE5870C40DA6}"/>
                </a:ext>
              </a:extLst>
            </p:cNvPr>
            <p:cNvSpPr/>
            <p:nvPr/>
          </p:nvSpPr>
          <p:spPr>
            <a:xfrm>
              <a:off x="7922955" y="5496403"/>
              <a:ext cx="141732" cy="82962"/>
            </a:xfrm>
            <a:custGeom>
              <a:avLst/>
              <a:gdLst/>
              <a:ahLst/>
              <a:cxnLst/>
              <a:rect l="l" t="t" r="r" b="b"/>
              <a:pathLst>
                <a:path w="141732" h="82962" extrusionOk="0">
                  <a:moveTo>
                    <a:pt x="112871" y="0"/>
                  </a:moveTo>
                  <a:lnTo>
                    <a:pt x="94964" y="0"/>
                  </a:lnTo>
                  <a:cubicBezTo>
                    <a:pt x="87725" y="3810"/>
                    <a:pt x="79534" y="5905"/>
                    <a:pt x="70866" y="5905"/>
                  </a:cubicBezTo>
                  <a:cubicBezTo>
                    <a:pt x="62198" y="5905"/>
                    <a:pt x="54007" y="3810"/>
                    <a:pt x="46768" y="0"/>
                  </a:cubicBezTo>
                  <a:lnTo>
                    <a:pt x="28861" y="0"/>
                  </a:lnTo>
                  <a:cubicBezTo>
                    <a:pt x="12954" y="0"/>
                    <a:pt x="0" y="12954"/>
                    <a:pt x="0" y="28861"/>
                  </a:cubicBezTo>
                  <a:lnTo>
                    <a:pt x="0" y="75819"/>
                  </a:lnTo>
                  <a:cubicBezTo>
                    <a:pt x="0" y="79724"/>
                    <a:pt x="3239" y="82963"/>
                    <a:pt x="7144" y="82963"/>
                  </a:cubicBezTo>
                  <a:lnTo>
                    <a:pt x="134588" y="82963"/>
                  </a:lnTo>
                  <a:cubicBezTo>
                    <a:pt x="138494" y="82963"/>
                    <a:pt x="141732" y="79724"/>
                    <a:pt x="141732" y="75819"/>
                  </a:cubicBezTo>
                  <a:lnTo>
                    <a:pt x="141732" y="28861"/>
                  </a:lnTo>
                  <a:cubicBezTo>
                    <a:pt x="141732" y="12954"/>
                    <a:pt x="128778" y="0"/>
                    <a:pt x="112871" y="0"/>
                  </a:cubicBezTo>
                  <a:close/>
                </a:path>
              </a:pathLst>
            </a:custGeom>
            <a:solidFill>
              <a:srgbClr val="003086"/>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12" name="Google Shape;792;p4">
              <a:extLst>
                <a:ext uri="{FF2B5EF4-FFF2-40B4-BE49-F238E27FC236}">
                  <a16:creationId xmlns:a16="http://schemas.microsoft.com/office/drawing/2014/main" id="{3180FB5A-9FD7-4C09-BACB-D754199F0D9A}"/>
                </a:ext>
              </a:extLst>
            </p:cNvPr>
            <p:cNvSpPr/>
            <p:nvPr/>
          </p:nvSpPr>
          <p:spPr>
            <a:xfrm>
              <a:off x="8081737" y="5496403"/>
              <a:ext cx="141732" cy="82962"/>
            </a:xfrm>
            <a:custGeom>
              <a:avLst/>
              <a:gdLst/>
              <a:ahLst/>
              <a:cxnLst/>
              <a:rect l="l" t="t" r="r" b="b"/>
              <a:pathLst>
                <a:path w="141732" h="82962" extrusionOk="0">
                  <a:moveTo>
                    <a:pt x="112871" y="0"/>
                  </a:moveTo>
                  <a:lnTo>
                    <a:pt x="95059" y="0"/>
                  </a:lnTo>
                  <a:cubicBezTo>
                    <a:pt x="87820" y="3810"/>
                    <a:pt x="79629" y="5905"/>
                    <a:pt x="70866" y="5905"/>
                  </a:cubicBezTo>
                  <a:cubicBezTo>
                    <a:pt x="62103" y="5905"/>
                    <a:pt x="53912" y="3810"/>
                    <a:pt x="46672" y="0"/>
                  </a:cubicBezTo>
                  <a:lnTo>
                    <a:pt x="28861" y="0"/>
                  </a:lnTo>
                  <a:cubicBezTo>
                    <a:pt x="12954" y="0"/>
                    <a:pt x="0" y="12954"/>
                    <a:pt x="0" y="28861"/>
                  </a:cubicBezTo>
                  <a:lnTo>
                    <a:pt x="0" y="75819"/>
                  </a:lnTo>
                  <a:cubicBezTo>
                    <a:pt x="0" y="79724"/>
                    <a:pt x="3239" y="82963"/>
                    <a:pt x="7144" y="82963"/>
                  </a:cubicBezTo>
                  <a:lnTo>
                    <a:pt x="134588" y="82963"/>
                  </a:lnTo>
                  <a:cubicBezTo>
                    <a:pt x="138493" y="82963"/>
                    <a:pt x="141732" y="79724"/>
                    <a:pt x="141732" y="75819"/>
                  </a:cubicBezTo>
                  <a:lnTo>
                    <a:pt x="141732" y="28861"/>
                  </a:lnTo>
                  <a:cubicBezTo>
                    <a:pt x="141732" y="12954"/>
                    <a:pt x="128778" y="0"/>
                    <a:pt x="112871" y="0"/>
                  </a:cubicBezTo>
                  <a:close/>
                </a:path>
              </a:pathLst>
            </a:custGeom>
            <a:solidFill>
              <a:srgbClr val="003086"/>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13" name="Google Shape;793;p4">
              <a:extLst>
                <a:ext uri="{FF2B5EF4-FFF2-40B4-BE49-F238E27FC236}">
                  <a16:creationId xmlns:a16="http://schemas.microsoft.com/office/drawing/2014/main" id="{4F5258D9-48CE-4E56-9FEE-AAE66D8870FD}"/>
                </a:ext>
              </a:extLst>
            </p:cNvPr>
            <p:cNvSpPr/>
            <p:nvPr/>
          </p:nvSpPr>
          <p:spPr>
            <a:xfrm>
              <a:off x="8114217" y="5411249"/>
              <a:ext cx="76771" cy="76771"/>
            </a:xfrm>
            <a:custGeom>
              <a:avLst/>
              <a:gdLst/>
              <a:ahLst/>
              <a:cxnLst/>
              <a:rect l="l" t="t" r="r" b="b"/>
              <a:pathLst>
                <a:path w="76771" h="76771" extrusionOk="0">
                  <a:moveTo>
                    <a:pt x="76771" y="38386"/>
                  </a:moveTo>
                  <a:cubicBezTo>
                    <a:pt x="76771" y="59586"/>
                    <a:pt x="59586" y="76772"/>
                    <a:pt x="38386" y="76772"/>
                  </a:cubicBezTo>
                  <a:cubicBezTo>
                    <a:pt x="17186" y="76772"/>
                    <a:pt x="0" y="59586"/>
                    <a:pt x="0" y="38386"/>
                  </a:cubicBezTo>
                  <a:cubicBezTo>
                    <a:pt x="0" y="17186"/>
                    <a:pt x="17186" y="0"/>
                    <a:pt x="38386" y="0"/>
                  </a:cubicBezTo>
                  <a:cubicBezTo>
                    <a:pt x="59586" y="0"/>
                    <a:pt x="76771" y="17186"/>
                    <a:pt x="76771" y="38386"/>
                  </a:cubicBezTo>
                  <a:close/>
                </a:path>
              </a:pathLst>
            </a:custGeom>
            <a:solidFill>
              <a:srgbClr val="003086"/>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14" name="Google Shape;794;p4">
              <a:extLst>
                <a:ext uri="{FF2B5EF4-FFF2-40B4-BE49-F238E27FC236}">
                  <a16:creationId xmlns:a16="http://schemas.microsoft.com/office/drawing/2014/main" id="{988FEC65-B691-4257-9B98-3A8710EF5EF8}"/>
                </a:ext>
              </a:extLst>
            </p:cNvPr>
            <p:cNvSpPr/>
            <p:nvPr/>
          </p:nvSpPr>
          <p:spPr>
            <a:xfrm>
              <a:off x="7796653" y="5411249"/>
              <a:ext cx="76771" cy="76771"/>
            </a:xfrm>
            <a:custGeom>
              <a:avLst/>
              <a:gdLst/>
              <a:ahLst/>
              <a:cxnLst/>
              <a:rect l="l" t="t" r="r" b="b"/>
              <a:pathLst>
                <a:path w="76771" h="76771" extrusionOk="0">
                  <a:moveTo>
                    <a:pt x="76772" y="38386"/>
                  </a:moveTo>
                  <a:cubicBezTo>
                    <a:pt x="76772" y="59586"/>
                    <a:pt x="59586" y="76772"/>
                    <a:pt x="38386" y="76772"/>
                  </a:cubicBezTo>
                  <a:cubicBezTo>
                    <a:pt x="17186" y="76772"/>
                    <a:pt x="0" y="59586"/>
                    <a:pt x="0" y="38386"/>
                  </a:cubicBezTo>
                  <a:cubicBezTo>
                    <a:pt x="0" y="17186"/>
                    <a:pt x="17186" y="0"/>
                    <a:pt x="38386" y="0"/>
                  </a:cubicBezTo>
                  <a:cubicBezTo>
                    <a:pt x="59586" y="0"/>
                    <a:pt x="76772" y="17186"/>
                    <a:pt x="76772" y="38386"/>
                  </a:cubicBezTo>
                  <a:close/>
                </a:path>
              </a:pathLst>
            </a:custGeom>
            <a:solidFill>
              <a:srgbClr val="003086"/>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grpSp>
      <p:sp>
        <p:nvSpPr>
          <p:cNvPr id="215" name="Google Shape;795;p4">
            <a:extLst>
              <a:ext uri="{FF2B5EF4-FFF2-40B4-BE49-F238E27FC236}">
                <a16:creationId xmlns:a16="http://schemas.microsoft.com/office/drawing/2014/main" id="{1237FCDC-737E-4847-965A-97CC4DAD14AD}"/>
              </a:ext>
            </a:extLst>
          </p:cNvPr>
          <p:cNvSpPr txBox="1"/>
          <p:nvPr/>
        </p:nvSpPr>
        <p:spPr>
          <a:xfrm flipH="1">
            <a:off x="10329730" y="5244529"/>
            <a:ext cx="1997951" cy="276999"/>
          </a:xfrm>
          <a:prstGeom prst="rect">
            <a:avLst/>
          </a:prstGeom>
          <a:noFill/>
          <a:ln>
            <a:noFill/>
          </a:ln>
        </p:spPr>
        <p:txBody>
          <a:bodyPr spcFirstLastPara="1" wrap="square" lIns="91425" tIns="45700" rIns="91425" bIns="45700" anchor="ctr"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srgbClr val="3F3F3F"/>
                </a:solidFill>
                <a:effectLst/>
                <a:uLnTx/>
                <a:uFillTx/>
                <a:ea typeface="Arial"/>
                <a:cs typeface="Arial"/>
                <a:sym typeface="Arial"/>
              </a:rPr>
              <a:t>Learning Culture</a:t>
            </a:r>
            <a:endParaRPr kumimoji="0" sz="1800" b="0" i="0" u="none" strike="noStrike" kern="0" cap="none" spc="0" normalizeH="0" baseline="0" noProof="0">
              <a:ln>
                <a:noFill/>
              </a:ln>
              <a:solidFill>
                <a:srgbClr val="000000"/>
              </a:solidFill>
              <a:effectLst/>
              <a:uLnTx/>
              <a:uFillTx/>
            </a:endParaRPr>
          </a:p>
        </p:txBody>
      </p:sp>
      <p:grpSp>
        <p:nvGrpSpPr>
          <p:cNvPr id="216" name="Google Shape;796;p4">
            <a:extLst>
              <a:ext uri="{FF2B5EF4-FFF2-40B4-BE49-F238E27FC236}">
                <a16:creationId xmlns:a16="http://schemas.microsoft.com/office/drawing/2014/main" id="{24E04DB1-959D-46F0-9E86-4EBB7DC2436C}"/>
              </a:ext>
            </a:extLst>
          </p:cNvPr>
          <p:cNvGrpSpPr/>
          <p:nvPr/>
        </p:nvGrpSpPr>
        <p:grpSpPr>
          <a:xfrm>
            <a:off x="8199587" y="5011908"/>
            <a:ext cx="585623" cy="585619"/>
            <a:chOff x="7524709" y="5023610"/>
            <a:chExt cx="552450" cy="552450"/>
          </a:xfrm>
        </p:grpSpPr>
        <p:sp>
          <p:nvSpPr>
            <p:cNvPr id="217" name="Google Shape;797;p4">
              <a:extLst>
                <a:ext uri="{FF2B5EF4-FFF2-40B4-BE49-F238E27FC236}">
                  <a16:creationId xmlns:a16="http://schemas.microsoft.com/office/drawing/2014/main" id="{B9E9D760-C5B2-46A4-844A-39B81230B70E}"/>
                </a:ext>
              </a:extLst>
            </p:cNvPr>
            <p:cNvSpPr/>
            <p:nvPr/>
          </p:nvSpPr>
          <p:spPr>
            <a:xfrm>
              <a:off x="7686634" y="5328410"/>
              <a:ext cx="19059" cy="76069"/>
            </a:xfrm>
            <a:custGeom>
              <a:avLst/>
              <a:gdLst/>
              <a:ahLst/>
              <a:cxnLst/>
              <a:rect l="l" t="t" r="r" b="b"/>
              <a:pathLst>
                <a:path w="19059" h="76069" extrusionOk="0">
                  <a:moveTo>
                    <a:pt x="11306" y="0"/>
                  </a:moveTo>
                  <a:lnTo>
                    <a:pt x="7734" y="0"/>
                  </a:lnTo>
                  <a:cubicBezTo>
                    <a:pt x="3553" y="0"/>
                    <a:pt x="124" y="3343"/>
                    <a:pt x="0" y="7496"/>
                  </a:cubicBezTo>
                  <a:lnTo>
                    <a:pt x="238" y="11287"/>
                  </a:lnTo>
                  <a:lnTo>
                    <a:pt x="8334" y="75057"/>
                  </a:lnTo>
                  <a:cubicBezTo>
                    <a:pt x="8496" y="76438"/>
                    <a:pt x="10554" y="76343"/>
                    <a:pt x="10697" y="75152"/>
                  </a:cubicBezTo>
                  <a:lnTo>
                    <a:pt x="19060" y="7153"/>
                  </a:lnTo>
                  <a:cubicBezTo>
                    <a:pt x="19050" y="3467"/>
                    <a:pt x="15583" y="0"/>
                    <a:pt x="11306" y="0"/>
                  </a:cubicBezTo>
                  <a:close/>
                </a:path>
              </a:pathLst>
            </a:custGeom>
            <a:solidFill>
              <a:srgbClr val="003086"/>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18" name="Google Shape;798;p4">
              <a:extLst>
                <a:ext uri="{FF2B5EF4-FFF2-40B4-BE49-F238E27FC236}">
                  <a16:creationId xmlns:a16="http://schemas.microsoft.com/office/drawing/2014/main" id="{C3656FDD-5EBA-492C-B44D-768E65B19C0D}"/>
                </a:ext>
              </a:extLst>
            </p:cNvPr>
            <p:cNvSpPr/>
            <p:nvPr/>
          </p:nvSpPr>
          <p:spPr>
            <a:xfrm>
              <a:off x="7524709" y="5233160"/>
              <a:ext cx="342900" cy="342900"/>
            </a:xfrm>
            <a:custGeom>
              <a:avLst/>
              <a:gdLst/>
              <a:ahLst/>
              <a:cxnLst/>
              <a:rect l="l" t="t" r="r" b="b"/>
              <a:pathLst>
                <a:path w="342900" h="342900" extrusionOk="0">
                  <a:moveTo>
                    <a:pt x="342900" y="149743"/>
                  </a:moveTo>
                  <a:lnTo>
                    <a:pt x="321050" y="142456"/>
                  </a:lnTo>
                  <a:lnTo>
                    <a:pt x="319859" y="137236"/>
                  </a:lnTo>
                  <a:cubicBezTo>
                    <a:pt x="316087" y="120806"/>
                    <a:pt x="309591" y="105166"/>
                    <a:pt x="300561" y="90745"/>
                  </a:cubicBezTo>
                  <a:lnTo>
                    <a:pt x="297723" y="86201"/>
                  </a:lnTo>
                  <a:lnTo>
                    <a:pt x="308039" y="65561"/>
                  </a:lnTo>
                  <a:lnTo>
                    <a:pt x="277339" y="34852"/>
                  </a:lnTo>
                  <a:lnTo>
                    <a:pt x="256689" y="45177"/>
                  </a:lnTo>
                  <a:lnTo>
                    <a:pt x="252155" y="42339"/>
                  </a:lnTo>
                  <a:cubicBezTo>
                    <a:pt x="237734" y="33309"/>
                    <a:pt x="222094" y="26813"/>
                    <a:pt x="205664" y="23041"/>
                  </a:cubicBezTo>
                  <a:lnTo>
                    <a:pt x="200454" y="21841"/>
                  </a:lnTo>
                  <a:lnTo>
                    <a:pt x="193157" y="0"/>
                  </a:lnTo>
                  <a:lnTo>
                    <a:pt x="149733" y="0"/>
                  </a:lnTo>
                  <a:lnTo>
                    <a:pt x="142446" y="21850"/>
                  </a:lnTo>
                  <a:lnTo>
                    <a:pt x="137236" y="23051"/>
                  </a:lnTo>
                  <a:cubicBezTo>
                    <a:pt x="120806" y="26822"/>
                    <a:pt x="105166" y="33318"/>
                    <a:pt x="90745" y="42348"/>
                  </a:cubicBezTo>
                  <a:lnTo>
                    <a:pt x="86211" y="45187"/>
                  </a:lnTo>
                  <a:lnTo>
                    <a:pt x="65570" y="34862"/>
                  </a:lnTo>
                  <a:lnTo>
                    <a:pt x="34871" y="65570"/>
                  </a:lnTo>
                  <a:lnTo>
                    <a:pt x="45187" y="86211"/>
                  </a:lnTo>
                  <a:lnTo>
                    <a:pt x="42348" y="90754"/>
                  </a:lnTo>
                  <a:cubicBezTo>
                    <a:pt x="33309" y="105175"/>
                    <a:pt x="26822" y="120815"/>
                    <a:pt x="23051" y="137246"/>
                  </a:cubicBezTo>
                  <a:lnTo>
                    <a:pt x="21860" y="142465"/>
                  </a:lnTo>
                  <a:lnTo>
                    <a:pt x="0" y="149743"/>
                  </a:lnTo>
                  <a:lnTo>
                    <a:pt x="0" y="193167"/>
                  </a:lnTo>
                  <a:lnTo>
                    <a:pt x="21850" y="200454"/>
                  </a:lnTo>
                  <a:lnTo>
                    <a:pt x="23041" y="205673"/>
                  </a:lnTo>
                  <a:cubicBezTo>
                    <a:pt x="26813" y="222104"/>
                    <a:pt x="33309" y="237744"/>
                    <a:pt x="42339" y="252165"/>
                  </a:cubicBezTo>
                  <a:lnTo>
                    <a:pt x="45177" y="256708"/>
                  </a:lnTo>
                  <a:lnTo>
                    <a:pt x="34862" y="277349"/>
                  </a:lnTo>
                  <a:lnTo>
                    <a:pt x="65561" y="308058"/>
                  </a:lnTo>
                  <a:lnTo>
                    <a:pt x="86211" y="297732"/>
                  </a:lnTo>
                  <a:lnTo>
                    <a:pt x="90745" y="300571"/>
                  </a:lnTo>
                  <a:cubicBezTo>
                    <a:pt x="105166" y="309601"/>
                    <a:pt x="120806" y="316097"/>
                    <a:pt x="137236" y="319869"/>
                  </a:cubicBezTo>
                  <a:lnTo>
                    <a:pt x="142446" y="321069"/>
                  </a:lnTo>
                  <a:lnTo>
                    <a:pt x="149743" y="342900"/>
                  </a:lnTo>
                  <a:lnTo>
                    <a:pt x="193167" y="342900"/>
                  </a:lnTo>
                  <a:lnTo>
                    <a:pt x="200454" y="321050"/>
                  </a:lnTo>
                  <a:lnTo>
                    <a:pt x="205664" y="319850"/>
                  </a:lnTo>
                  <a:cubicBezTo>
                    <a:pt x="222094" y="316078"/>
                    <a:pt x="237734" y="309582"/>
                    <a:pt x="252155" y="300552"/>
                  </a:cubicBezTo>
                  <a:lnTo>
                    <a:pt x="256689" y="297713"/>
                  </a:lnTo>
                  <a:lnTo>
                    <a:pt x="277339" y="308039"/>
                  </a:lnTo>
                  <a:lnTo>
                    <a:pt x="308039" y="277330"/>
                  </a:lnTo>
                  <a:lnTo>
                    <a:pt x="297723" y="256689"/>
                  </a:lnTo>
                  <a:lnTo>
                    <a:pt x="300561" y="252146"/>
                  </a:lnTo>
                  <a:cubicBezTo>
                    <a:pt x="309601" y="237725"/>
                    <a:pt x="316087" y="222085"/>
                    <a:pt x="319859" y="205654"/>
                  </a:cubicBezTo>
                  <a:lnTo>
                    <a:pt x="321050" y="200435"/>
                  </a:lnTo>
                  <a:lnTo>
                    <a:pt x="342900" y="193157"/>
                  </a:lnTo>
                  <a:lnTo>
                    <a:pt x="342900" y="149743"/>
                  </a:lnTo>
                  <a:close/>
                  <a:moveTo>
                    <a:pt x="171450" y="304800"/>
                  </a:moveTo>
                  <a:cubicBezTo>
                    <a:pt x="97917" y="304800"/>
                    <a:pt x="38100" y="244983"/>
                    <a:pt x="38100" y="171450"/>
                  </a:cubicBezTo>
                  <a:cubicBezTo>
                    <a:pt x="38100" y="97917"/>
                    <a:pt x="97917" y="38100"/>
                    <a:pt x="171450" y="38100"/>
                  </a:cubicBezTo>
                  <a:cubicBezTo>
                    <a:pt x="244983" y="38100"/>
                    <a:pt x="304800" y="97917"/>
                    <a:pt x="304800" y="171450"/>
                  </a:cubicBezTo>
                  <a:cubicBezTo>
                    <a:pt x="304800" y="244983"/>
                    <a:pt x="244983" y="304800"/>
                    <a:pt x="171450" y="304800"/>
                  </a:cubicBezTo>
                  <a:close/>
                </a:path>
              </a:pathLst>
            </a:custGeom>
            <a:solidFill>
              <a:srgbClr val="003086"/>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19" name="Google Shape;799;p4">
              <a:extLst>
                <a:ext uri="{FF2B5EF4-FFF2-40B4-BE49-F238E27FC236}">
                  <a16:creationId xmlns:a16="http://schemas.microsoft.com/office/drawing/2014/main" id="{B9BD2AC5-948A-47E7-B5F3-C430E8081F23}"/>
                </a:ext>
              </a:extLst>
            </p:cNvPr>
            <p:cNvSpPr/>
            <p:nvPr/>
          </p:nvSpPr>
          <p:spPr>
            <a:xfrm>
              <a:off x="7686634" y="5461760"/>
              <a:ext cx="19050" cy="19050"/>
            </a:xfrm>
            <a:custGeom>
              <a:avLst/>
              <a:gdLst/>
              <a:ahLst/>
              <a:cxnLst/>
              <a:rect l="l" t="t" r="r" b="b"/>
              <a:pathLst>
                <a:path w="19050" h="19050" extrusionOk="0">
                  <a:moveTo>
                    <a:pt x="19050" y="9525"/>
                  </a:moveTo>
                  <a:cubicBezTo>
                    <a:pt x="19050" y="14786"/>
                    <a:pt x="14786" y="19050"/>
                    <a:pt x="9525" y="19050"/>
                  </a:cubicBezTo>
                  <a:cubicBezTo>
                    <a:pt x="4264" y="19050"/>
                    <a:pt x="0" y="14786"/>
                    <a:pt x="0" y="9525"/>
                  </a:cubicBezTo>
                  <a:cubicBezTo>
                    <a:pt x="0" y="4264"/>
                    <a:pt x="4264" y="0"/>
                    <a:pt x="9525" y="0"/>
                  </a:cubicBezTo>
                  <a:cubicBezTo>
                    <a:pt x="14786" y="0"/>
                    <a:pt x="19050" y="4264"/>
                    <a:pt x="19050" y="9525"/>
                  </a:cubicBezTo>
                  <a:close/>
                </a:path>
              </a:pathLst>
            </a:custGeom>
            <a:solidFill>
              <a:srgbClr val="003086"/>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20" name="Google Shape;800;p4">
              <a:extLst>
                <a:ext uri="{FF2B5EF4-FFF2-40B4-BE49-F238E27FC236}">
                  <a16:creationId xmlns:a16="http://schemas.microsoft.com/office/drawing/2014/main" id="{3172B67B-01CE-47CF-BB3D-B430EF8E0A78}"/>
                </a:ext>
              </a:extLst>
            </p:cNvPr>
            <p:cNvSpPr/>
            <p:nvPr/>
          </p:nvSpPr>
          <p:spPr>
            <a:xfrm>
              <a:off x="7715209" y="5099810"/>
              <a:ext cx="285750" cy="380990"/>
            </a:xfrm>
            <a:custGeom>
              <a:avLst/>
              <a:gdLst/>
              <a:ahLst/>
              <a:cxnLst/>
              <a:rect l="l" t="t" r="r" b="b"/>
              <a:pathLst>
                <a:path w="285750" h="380990" extrusionOk="0">
                  <a:moveTo>
                    <a:pt x="0" y="114300"/>
                  </a:moveTo>
                  <a:lnTo>
                    <a:pt x="16393" y="114300"/>
                  </a:lnTo>
                  <a:lnTo>
                    <a:pt x="24670" y="139122"/>
                  </a:lnTo>
                  <a:cubicBezTo>
                    <a:pt x="39538" y="143037"/>
                    <a:pt x="53788" y="148952"/>
                    <a:pt x="67151" y="156762"/>
                  </a:cubicBezTo>
                  <a:lnTo>
                    <a:pt x="90592" y="145037"/>
                  </a:lnTo>
                  <a:lnTo>
                    <a:pt x="140713" y="195167"/>
                  </a:lnTo>
                  <a:lnTo>
                    <a:pt x="128997" y="218608"/>
                  </a:lnTo>
                  <a:cubicBezTo>
                    <a:pt x="136798" y="231972"/>
                    <a:pt x="142713" y="246221"/>
                    <a:pt x="146628" y="261090"/>
                  </a:cubicBezTo>
                  <a:lnTo>
                    <a:pt x="171450" y="269357"/>
                  </a:lnTo>
                  <a:lnTo>
                    <a:pt x="171450" y="340233"/>
                  </a:lnTo>
                  <a:lnTo>
                    <a:pt x="146628" y="348510"/>
                  </a:lnTo>
                  <a:cubicBezTo>
                    <a:pt x="143675" y="359731"/>
                    <a:pt x="139579" y="370589"/>
                    <a:pt x="134388" y="380990"/>
                  </a:cubicBezTo>
                  <a:lnTo>
                    <a:pt x="285750" y="380990"/>
                  </a:lnTo>
                  <a:lnTo>
                    <a:pt x="285750" y="0"/>
                  </a:lnTo>
                  <a:lnTo>
                    <a:pt x="0" y="0"/>
                  </a:lnTo>
                  <a:lnTo>
                    <a:pt x="0" y="114300"/>
                  </a:lnTo>
                  <a:close/>
                  <a:moveTo>
                    <a:pt x="266700" y="314325"/>
                  </a:moveTo>
                  <a:lnTo>
                    <a:pt x="261938" y="314325"/>
                  </a:lnTo>
                  <a:cubicBezTo>
                    <a:pt x="254060" y="314325"/>
                    <a:pt x="247650" y="320735"/>
                    <a:pt x="247650" y="328613"/>
                  </a:cubicBezTo>
                  <a:cubicBezTo>
                    <a:pt x="247650" y="346996"/>
                    <a:pt x="232696" y="361950"/>
                    <a:pt x="214313" y="361950"/>
                  </a:cubicBezTo>
                  <a:lnTo>
                    <a:pt x="209550" y="361950"/>
                  </a:lnTo>
                  <a:lnTo>
                    <a:pt x="209550" y="342900"/>
                  </a:lnTo>
                  <a:lnTo>
                    <a:pt x="214313" y="342900"/>
                  </a:lnTo>
                  <a:cubicBezTo>
                    <a:pt x="222190" y="342900"/>
                    <a:pt x="228600" y="336490"/>
                    <a:pt x="228600" y="328613"/>
                  </a:cubicBezTo>
                  <a:cubicBezTo>
                    <a:pt x="228600" y="319278"/>
                    <a:pt x="232477" y="310858"/>
                    <a:pt x="238677" y="304800"/>
                  </a:cubicBezTo>
                  <a:cubicBezTo>
                    <a:pt x="232477" y="298742"/>
                    <a:pt x="228600" y="290322"/>
                    <a:pt x="228600" y="280988"/>
                  </a:cubicBezTo>
                  <a:cubicBezTo>
                    <a:pt x="228600" y="273110"/>
                    <a:pt x="222190" y="266700"/>
                    <a:pt x="214313" y="266700"/>
                  </a:cubicBezTo>
                  <a:lnTo>
                    <a:pt x="209550" y="266700"/>
                  </a:lnTo>
                  <a:lnTo>
                    <a:pt x="209550" y="247650"/>
                  </a:lnTo>
                  <a:lnTo>
                    <a:pt x="214313" y="247650"/>
                  </a:lnTo>
                  <a:cubicBezTo>
                    <a:pt x="232696" y="247650"/>
                    <a:pt x="247650" y="262604"/>
                    <a:pt x="247650" y="280988"/>
                  </a:cubicBezTo>
                  <a:cubicBezTo>
                    <a:pt x="247650" y="288865"/>
                    <a:pt x="254060" y="295275"/>
                    <a:pt x="261938" y="295275"/>
                  </a:cubicBezTo>
                  <a:lnTo>
                    <a:pt x="266700" y="295275"/>
                  </a:lnTo>
                  <a:lnTo>
                    <a:pt x="266700" y="314325"/>
                  </a:lnTo>
                  <a:close/>
                  <a:moveTo>
                    <a:pt x="266700" y="228600"/>
                  </a:moveTo>
                  <a:lnTo>
                    <a:pt x="171450" y="228600"/>
                  </a:lnTo>
                  <a:lnTo>
                    <a:pt x="171450" y="209550"/>
                  </a:lnTo>
                  <a:lnTo>
                    <a:pt x="266700" y="209550"/>
                  </a:lnTo>
                  <a:lnTo>
                    <a:pt x="266700" y="228600"/>
                  </a:lnTo>
                  <a:close/>
                  <a:moveTo>
                    <a:pt x="266700" y="190500"/>
                  </a:moveTo>
                  <a:lnTo>
                    <a:pt x="171450" y="190500"/>
                  </a:lnTo>
                  <a:lnTo>
                    <a:pt x="171450" y="171450"/>
                  </a:lnTo>
                  <a:lnTo>
                    <a:pt x="266700" y="171450"/>
                  </a:lnTo>
                  <a:lnTo>
                    <a:pt x="266700" y="190500"/>
                  </a:lnTo>
                  <a:close/>
                  <a:moveTo>
                    <a:pt x="266700" y="152400"/>
                  </a:moveTo>
                  <a:lnTo>
                    <a:pt x="171450" y="152400"/>
                  </a:lnTo>
                  <a:lnTo>
                    <a:pt x="171450" y="133350"/>
                  </a:lnTo>
                  <a:lnTo>
                    <a:pt x="266700" y="133350"/>
                  </a:lnTo>
                  <a:lnTo>
                    <a:pt x="266700" y="152400"/>
                  </a:lnTo>
                  <a:close/>
                  <a:moveTo>
                    <a:pt x="266700" y="76200"/>
                  </a:moveTo>
                  <a:lnTo>
                    <a:pt x="247650" y="76200"/>
                  </a:lnTo>
                  <a:lnTo>
                    <a:pt x="247650" y="57150"/>
                  </a:lnTo>
                  <a:lnTo>
                    <a:pt x="266700" y="57150"/>
                  </a:lnTo>
                  <a:lnTo>
                    <a:pt x="266700" y="76200"/>
                  </a:lnTo>
                  <a:close/>
                  <a:moveTo>
                    <a:pt x="95250" y="19050"/>
                  </a:moveTo>
                  <a:lnTo>
                    <a:pt x="266700" y="19050"/>
                  </a:lnTo>
                  <a:lnTo>
                    <a:pt x="266700" y="38100"/>
                  </a:lnTo>
                  <a:lnTo>
                    <a:pt x="95250" y="38100"/>
                  </a:lnTo>
                  <a:lnTo>
                    <a:pt x="95250" y="19050"/>
                  </a:lnTo>
                  <a:close/>
                  <a:moveTo>
                    <a:pt x="95250" y="57150"/>
                  </a:moveTo>
                  <a:lnTo>
                    <a:pt x="228600" y="57150"/>
                  </a:lnTo>
                  <a:lnTo>
                    <a:pt x="228600" y="76200"/>
                  </a:lnTo>
                  <a:lnTo>
                    <a:pt x="95250" y="76200"/>
                  </a:lnTo>
                  <a:lnTo>
                    <a:pt x="95250" y="57150"/>
                  </a:lnTo>
                  <a:close/>
                  <a:moveTo>
                    <a:pt x="95250" y="95250"/>
                  </a:moveTo>
                  <a:lnTo>
                    <a:pt x="266700" y="95250"/>
                  </a:lnTo>
                  <a:lnTo>
                    <a:pt x="266700" y="114300"/>
                  </a:lnTo>
                  <a:lnTo>
                    <a:pt x="95250" y="114300"/>
                  </a:lnTo>
                  <a:lnTo>
                    <a:pt x="95250" y="95250"/>
                  </a:lnTo>
                  <a:close/>
                  <a:moveTo>
                    <a:pt x="19050" y="66675"/>
                  </a:moveTo>
                  <a:lnTo>
                    <a:pt x="23813" y="66675"/>
                  </a:lnTo>
                  <a:cubicBezTo>
                    <a:pt x="31690" y="66675"/>
                    <a:pt x="38100" y="60265"/>
                    <a:pt x="38100" y="52388"/>
                  </a:cubicBezTo>
                  <a:cubicBezTo>
                    <a:pt x="38100" y="34004"/>
                    <a:pt x="53054" y="19050"/>
                    <a:pt x="71438" y="19050"/>
                  </a:cubicBezTo>
                  <a:lnTo>
                    <a:pt x="76200" y="19050"/>
                  </a:lnTo>
                  <a:lnTo>
                    <a:pt x="76200" y="38100"/>
                  </a:lnTo>
                  <a:lnTo>
                    <a:pt x="71438" y="38100"/>
                  </a:lnTo>
                  <a:cubicBezTo>
                    <a:pt x="63560" y="38100"/>
                    <a:pt x="57150" y="44510"/>
                    <a:pt x="57150" y="52388"/>
                  </a:cubicBezTo>
                  <a:cubicBezTo>
                    <a:pt x="57150" y="61722"/>
                    <a:pt x="53273" y="70142"/>
                    <a:pt x="47073" y="76200"/>
                  </a:cubicBezTo>
                  <a:cubicBezTo>
                    <a:pt x="53273" y="82258"/>
                    <a:pt x="57150" y="90678"/>
                    <a:pt x="57150" y="100013"/>
                  </a:cubicBezTo>
                  <a:cubicBezTo>
                    <a:pt x="57150" y="107890"/>
                    <a:pt x="63560" y="114300"/>
                    <a:pt x="71438" y="114300"/>
                  </a:cubicBezTo>
                  <a:lnTo>
                    <a:pt x="76200" y="114300"/>
                  </a:lnTo>
                  <a:lnTo>
                    <a:pt x="76200" y="133350"/>
                  </a:lnTo>
                  <a:lnTo>
                    <a:pt x="71438" y="133350"/>
                  </a:lnTo>
                  <a:cubicBezTo>
                    <a:pt x="53054" y="133350"/>
                    <a:pt x="38100" y="118396"/>
                    <a:pt x="38100" y="100013"/>
                  </a:cubicBezTo>
                  <a:cubicBezTo>
                    <a:pt x="38100" y="92135"/>
                    <a:pt x="31690" y="85725"/>
                    <a:pt x="23813" y="85725"/>
                  </a:cubicBezTo>
                  <a:lnTo>
                    <a:pt x="19050" y="85725"/>
                  </a:lnTo>
                  <a:lnTo>
                    <a:pt x="19050" y="66675"/>
                  </a:lnTo>
                  <a:close/>
                </a:path>
              </a:pathLst>
            </a:custGeom>
            <a:solidFill>
              <a:srgbClr val="003086"/>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21" name="Google Shape;801;p4">
              <a:extLst>
                <a:ext uri="{FF2B5EF4-FFF2-40B4-BE49-F238E27FC236}">
                  <a16:creationId xmlns:a16="http://schemas.microsoft.com/office/drawing/2014/main" id="{EFD7ADCC-5CF8-4EF9-9F6F-4512A2148007}"/>
                </a:ext>
              </a:extLst>
            </p:cNvPr>
            <p:cNvSpPr/>
            <p:nvPr/>
          </p:nvSpPr>
          <p:spPr>
            <a:xfrm>
              <a:off x="7791409" y="5023610"/>
              <a:ext cx="285750" cy="381000"/>
            </a:xfrm>
            <a:custGeom>
              <a:avLst/>
              <a:gdLst/>
              <a:ahLst/>
              <a:cxnLst/>
              <a:rect l="l" t="t" r="r" b="b"/>
              <a:pathLst>
                <a:path w="285750" h="381000" extrusionOk="0">
                  <a:moveTo>
                    <a:pt x="0" y="0"/>
                  </a:moveTo>
                  <a:lnTo>
                    <a:pt x="0" y="57150"/>
                  </a:lnTo>
                  <a:lnTo>
                    <a:pt x="228600" y="57150"/>
                  </a:lnTo>
                  <a:lnTo>
                    <a:pt x="228600" y="381000"/>
                  </a:lnTo>
                  <a:lnTo>
                    <a:pt x="285750" y="381000"/>
                  </a:lnTo>
                  <a:lnTo>
                    <a:pt x="285750" y="0"/>
                  </a:lnTo>
                  <a:close/>
                </a:path>
              </a:pathLst>
            </a:custGeom>
            <a:solidFill>
              <a:srgbClr val="003086"/>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22" name="Google Shape;802;p4">
              <a:extLst>
                <a:ext uri="{FF2B5EF4-FFF2-40B4-BE49-F238E27FC236}">
                  <a16:creationId xmlns:a16="http://schemas.microsoft.com/office/drawing/2014/main" id="{E913D75B-94E6-48CB-AB00-3BFBE3752C51}"/>
                </a:ext>
              </a:extLst>
            </p:cNvPr>
            <p:cNvSpPr/>
            <p:nvPr/>
          </p:nvSpPr>
          <p:spPr>
            <a:xfrm>
              <a:off x="7581859" y="5290310"/>
              <a:ext cx="228600" cy="228600"/>
            </a:xfrm>
            <a:custGeom>
              <a:avLst/>
              <a:gdLst/>
              <a:ahLst/>
              <a:cxnLst/>
              <a:rect l="l" t="t" r="r" b="b"/>
              <a:pathLst>
                <a:path w="228600" h="228600" extrusionOk="0">
                  <a:moveTo>
                    <a:pt x="114300" y="0"/>
                  </a:moveTo>
                  <a:cubicBezTo>
                    <a:pt x="51273" y="0"/>
                    <a:pt x="0" y="51273"/>
                    <a:pt x="0" y="114300"/>
                  </a:cubicBezTo>
                  <a:cubicBezTo>
                    <a:pt x="0" y="177327"/>
                    <a:pt x="51273" y="228600"/>
                    <a:pt x="114300" y="228600"/>
                  </a:cubicBezTo>
                  <a:cubicBezTo>
                    <a:pt x="177327" y="228600"/>
                    <a:pt x="228600" y="177327"/>
                    <a:pt x="228600" y="114300"/>
                  </a:cubicBezTo>
                  <a:cubicBezTo>
                    <a:pt x="228600" y="51273"/>
                    <a:pt x="177327" y="0"/>
                    <a:pt x="114300" y="0"/>
                  </a:cubicBezTo>
                  <a:close/>
                  <a:moveTo>
                    <a:pt x="25860" y="78857"/>
                  </a:moveTo>
                  <a:lnTo>
                    <a:pt x="43539" y="85944"/>
                  </a:lnTo>
                  <a:cubicBezTo>
                    <a:pt x="41443" y="91173"/>
                    <a:pt x="39929" y="96650"/>
                    <a:pt x="39043" y="102222"/>
                  </a:cubicBezTo>
                  <a:lnTo>
                    <a:pt x="20222" y="99231"/>
                  </a:lnTo>
                  <a:cubicBezTo>
                    <a:pt x="21346" y="92269"/>
                    <a:pt x="23241" y="85411"/>
                    <a:pt x="25860" y="78857"/>
                  </a:cubicBezTo>
                  <a:close/>
                  <a:moveTo>
                    <a:pt x="19241" y="120310"/>
                  </a:moveTo>
                  <a:lnTo>
                    <a:pt x="38252" y="119120"/>
                  </a:lnTo>
                  <a:cubicBezTo>
                    <a:pt x="38605" y="124777"/>
                    <a:pt x="39586" y="130378"/>
                    <a:pt x="41167" y="135760"/>
                  </a:cubicBezTo>
                  <a:lnTo>
                    <a:pt x="22879" y="141113"/>
                  </a:lnTo>
                  <a:cubicBezTo>
                    <a:pt x="20907" y="134369"/>
                    <a:pt x="19679" y="127378"/>
                    <a:pt x="19241" y="120310"/>
                  </a:cubicBezTo>
                  <a:close/>
                  <a:moveTo>
                    <a:pt x="43310" y="177803"/>
                  </a:moveTo>
                  <a:cubicBezTo>
                    <a:pt x="38614" y="172555"/>
                    <a:pt x="34490" y="166783"/>
                    <a:pt x="31052" y="160611"/>
                  </a:cubicBezTo>
                  <a:lnTo>
                    <a:pt x="47682" y="151324"/>
                  </a:lnTo>
                  <a:cubicBezTo>
                    <a:pt x="50444" y="156267"/>
                    <a:pt x="53740" y="160896"/>
                    <a:pt x="57502" y="165087"/>
                  </a:cubicBezTo>
                  <a:lnTo>
                    <a:pt x="43310" y="177803"/>
                  </a:lnTo>
                  <a:close/>
                  <a:moveTo>
                    <a:pt x="114300" y="209550"/>
                  </a:moveTo>
                  <a:cubicBezTo>
                    <a:pt x="98546" y="209550"/>
                    <a:pt x="85725" y="196729"/>
                    <a:pt x="85725" y="180975"/>
                  </a:cubicBezTo>
                  <a:cubicBezTo>
                    <a:pt x="85725" y="165221"/>
                    <a:pt x="98546" y="152400"/>
                    <a:pt x="114300" y="152400"/>
                  </a:cubicBezTo>
                  <a:cubicBezTo>
                    <a:pt x="130054" y="152400"/>
                    <a:pt x="142875" y="165221"/>
                    <a:pt x="142875" y="180975"/>
                  </a:cubicBezTo>
                  <a:cubicBezTo>
                    <a:pt x="142875" y="196729"/>
                    <a:pt x="130054" y="209550"/>
                    <a:pt x="114300" y="209550"/>
                  </a:cubicBezTo>
                  <a:close/>
                  <a:moveTo>
                    <a:pt x="142599" y="50568"/>
                  </a:moveTo>
                  <a:lnTo>
                    <a:pt x="134388" y="115567"/>
                  </a:lnTo>
                  <a:cubicBezTo>
                    <a:pt x="133198" y="125663"/>
                    <a:pt x="124568" y="133350"/>
                    <a:pt x="114300" y="133350"/>
                  </a:cubicBezTo>
                  <a:cubicBezTo>
                    <a:pt x="104032" y="133350"/>
                    <a:pt x="95402" y="125663"/>
                    <a:pt x="94202" y="115472"/>
                  </a:cubicBezTo>
                  <a:lnTo>
                    <a:pt x="85725" y="45834"/>
                  </a:lnTo>
                  <a:cubicBezTo>
                    <a:pt x="85725" y="31071"/>
                    <a:pt x="97746" y="19050"/>
                    <a:pt x="112509" y="19050"/>
                  </a:cubicBezTo>
                  <a:lnTo>
                    <a:pt x="116081" y="19050"/>
                  </a:lnTo>
                  <a:cubicBezTo>
                    <a:pt x="130854" y="19050"/>
                    <a:pt x="142875" y="31071"/>
                    <a:pt x="142875" y="45834"/>
                  </a:cubicBezTo>
                  <a:lnTo>
                    <a:pt x="142599" y="50568"/>
                  </a:lnTo>
                  <a:close/>
                </a:path>
              </a:pathLst>
            </a:custGeom>
            <a:solidFill>
              <a:srgbClr val="003086"/>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grpSp>
      <p:sp>
        <p:nvSpPr>
          <p:cNvPr id="223" name="Google Shape;803;p4">
            <a:extLst>
              <a:ext uri="{FF2B5EF4-FFF2-40B4-BE49-F238E27FC236}">
                <a16:creationId xmlns:a16="http://schemas.microsoft.com/office/drawing/2014/main" id="{8A6165C2-F069-4A4A-BC9F-5260EE86ACDB}"/>
              </a:ext>
            </a:extLst>
          </p:cNvPr>
          <p:cNvSpPr txBox="1"/>
          <p:nvPr/>
        </p:nvSpPr>
        <p:spPr>
          <a:xfrm flipH="1">
            <a:off x="8188069" y="5734115"/>
            <a:ext cx="1461805" cy="461665"/>
          </a:xfrm>
          <a:prstGeom prst="rect">
            <a:avLst/>
          </a:prstGeom>
          <a:noFill/>
          <a:ln>
            <a:noFill/>
          </a:ln>
        </p:spPr>
        <p:txBody>
          <a:bodyPr spcFirstLastPara="1" wrap="square" lIns="91425" tIns="45700" rIns="91425" bIns="45700" anchor="ctr"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srgbClr val="3F3F3F"/>
                </a:solidFill>
                <a:effectLst/>
                <a:uLnTx/>
                <a:uFillTx/>
                <a:ea typeface="Arial"/>
                <a:cs typeface="Arial"/>
                <a:sym typeface="Arial"/>
              </a:rPr>
              <a:t>Recognise the value of mistakes</a:t>
            </a:r>
            <a:endParaRPr kumimoji="0" sz="1800" b="0" i="0" u="none" strike="noStrike" kern="0" cap="none" spc="0" normalizeH="0" baseline="0" noProof="0">
              <a:ln>
                <a:noFill/>
              </a:ln>
              <a:solidFill>
                <a:srgbClr val="000000"/>
              </a:solidFill>
              <a:effectLst/>
              <a:uLnTx/>
              <a:uFillTx/>
            </a:endParaRPr>
          </a:p>
        </p:txBody>
      </p:sp>
      <p:sp>
        <p:nvSpPr>
          <p:cNvPr id="224" name="Google Shape;804;p4">
            <a:extLst>
              <a:ext uri="{FF2B5EF4-FFF2-40B4-BE49-F238E27FC236}">
                <a16:creationId xmlns:a16="http://schemas.microsoft.com/office/drawing/2014/main" id="{1E224D86-A8B7-402D-9E0E-4BFCBB8F3FF0}"/>
              </a:ext>
            </a:extLst>
          </p:cNvPr>
          <p:cNvSpPr/>
          <p:nvPr/>
        </p:nvSpPr>
        <p:spPr>
          <a:xfrm flipH="1">
            <a:off x="3317427" y="1710457"/>
            <a:ext cx="816215" cy="816215"/>
          </a:xfrm>
          <a:prstGeom prst="ellipse">
            <a:avLst/>
          </a:prstGeom>
          <a:solidFill>
            <a:srgbClr val="FFFFFF"/>
          </a:solidFill>
          <a:ln w="12700" cap="flat" cmpd="sng">
            <a:solidFill>
              <a:srgbClr val="189DE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25" name="Google Shape;805;p4">
            <a:extLst>
              <a:ext uri="{FF2B5EF4-FFF2-40B4-BE49-F238E27FC236}">
                <a16:creationId xmlns:a16="http://schemas.microsoft.com/office/drawing/2014/main" id="{7DDBDFC6-0782-425D-B5A7-5115098A44B9}"/>
              </a:ext>
            </a:extLst>
          </p:cNvPr>
          <p:cNvSpPr txBox="1"/>
          <p:nvPr/>
        </p:nvSpPr>
        <p:spPr>
          <a:xfrm>
            <a:off x="1350592" y="1795421"/>
            <a:ext cx="1760564" cy="646290"/>
          </a:xfrm>
          <a:prstGeom prst="rect">
            <a:avLst/>
          </a:prstGeom>
          <a:noFill/>
          <a:ln>
            <a:noFill/>
          </a:ln>
        </p:spPr>
        <p:txBody>
          <a:bodyPr spcFirstLastPara="1" wrap="square" lIns="91425" tIns="45700" rIns="91425" bIns="45700" anchor="ctr" anchorCtr="0">
            <a:spAutoFit/>
          </a:bodyPr>
          <a:lstStyle/>
          <a:p>
            <a:pPr algn="r"/>
            <a:r>
              <a:rPr lang="en-US" sz="1200" b="1">
                <a:solidFill>
                  <a:srgbClr val="3F3F3F"/>
                </a:solidFill>
                <a:ea typeface="Arial"/>
                <a:cs typeface="Arial"/>
                <a:sym typeface="Arial"/>
              </a:rPr>
              <a:t>Confidence in Systems and Processes</a:t>
            </a:r>
            <a:endParaRPr sz="1200" b="1">
              <a:solidFill>
                <a:srgbClr val="3F3F3F"/>
              </a:solidFill>
              <a:ea typeface="Arial"/>
              <a:cs typeface="Arial"/>
              <a:sym typeface="Arial"/>
            </a:endParaRPr>
          </a:p>
        </p:txBody>
      </p:sp>
      <p:grpSp>
        <p:nvGrpSpPr>
          <p:cNvPr id="226" name="Google Shape;806;p4">
            <a:extLst>
              <a:ext uri="{FF2B5EF4-FFF2-40B4-BE49-F238E27FC236}">
                <a16:creationId xmlns:a16="http://schemas.microsoft.com/office/drawing/2014/main" id="{AEAB09F4-A1C7-418A-8B48-C557D02BB4B2}"/>
              </a:ext>
            </a:extLst>
          </p:cNvPr>
          <p:cNvGrpSpPr/>
          <p:nvPr/>
        </p:nvGrpSpPr>
        <p:grpSpPr>
          <a:xfrm>
            <a:off x="3496407" y="1936370"/>
            <a:ext cx="458255" cy="364389"/>
            <a:chOff x="2465405" y="2771930"/>
            <a:chExt cx="458255" cy="364389"/>
          </a:xfrm>
        </p:grpSpPr>
        <p:grpSp>
          <p:nvGrpSpPr>
            <p:cNvPr id="227" name="Google Shape;807;p4">
              <a:extLst>
                <a:ext uri="{FF2B5EF4-FFF2-40B4-BE49-F238E27FC236}">
                  <a16:creationId xmlns:a16="http://schemas.microsoft.com/office/drawing/2014/main" id="{779B8E0F-409B-4F45-B4D3-6B9A6ABB2D40}"/>
                </a:ext>
              </a:extLst>
            </p:cNvPr>
            <p:cNvGrpSpPr/>
            <p:nvPr/>
          </p:nvGrpSpPr>
          <p:grpSpPr>
            <a:xfrm flipH="1">
              <a:off x="2541024" y="2978730"/>
              <a:ext cx="382636" cy="157589"/>
              <a:chOff x="2465405" y="3032280"/>
              <a:chExt cx="382636" cy="157589"/>
            </a:xfrm>
          </p:grpSpPr>
          <p:sp>
            <p:nvSpPr>
              <p:cNvPr id="231" name="Google Shape;808;p4">
                <a:extLst>
                  <a:ext uri="{FF2B5EF4-FFF2-40B4-BE49-F238E27FC236}">
                    <a16:creationId xmlns:a16="http://schemas.microsoft.com/office/drawing/2014/main" id="{F7AA476C-25D6-4AB4-B2BA-A9F7AA3DDC2F}"/>
                  </a:ext>
                </a:extLst>
              </p:cNvPr>
              <p:cNvSpPr/>
              <p:nvPr/>
            </p:nvSpPr>
            <p:spPr>
              <a:xfrm>
                <a:off x="2465405" y="3032280"/>
                <a:ext cx="39397" cy="118192"/>
              </a:xfrm>
              <a:custGeom>
                <a:avLst/>
                <a:gdLst/>
                <a:ahLst/>
                <a:cxnLst/>
                <a:rect l="l" t="t" r="r" b="b"/>
                <a:pathLst>
                  <a:path w="38100" h="114300" extrusionOk="0">
                    <a:moveTo>
                      <a:pt x="0" y="0"/>
                    </a:moveTo>
                    <a:lnTo>
                      <a:pt x="38100" y="0"/>
                    </a:lnTo>
                    <a:lnTo>
                      <a:pt x="38100" y="114300"/>
                    </a:lnTo>
                    <a:lnTo>
                      <a:pt x="0" y="114300"/>
                    </a:lnTo>
                    <a:close/>
                  </a:path>
                </a:pathLst>
              </a:custGeom>
              <a:solidFill>
                <a:srgbClr val="189DE4"/>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32" name="Google Shape;809;p4">
                <a:extLst>
                  <a:ext uri="{FF2B5EF4-FFF2-40B4-BE49-F238E27FC236}">
                    <a16:creationId xmlns:a16="http://schemas.microsoft.com/office/drawing/2014/main" id="{1CC89825-26FA-4B4C-9CBB-D0F6EE7F6794}"/>
                  </a:ext>
                </a:extLst>
              </p:cNvPr>
              <p:cNvSpPr/>
              <p:nvPr/>
            </p:nvSpPr>
            <p:spPr>
              <a:xfrm>
                <a:off x="2514652" y="3042130"/>
                <a:ext cx="333389" cy="147739"/>
              </a:xfrm>
              <a:custGeom>
                <a:avLst/>
                <a:gdLst/>
                <a:ahLst/>
                <a:cxnLst/>
                <a:rect l="l" t="t" r="r" b="b"/>
                <a:pathLst>
                  <a:path w="322412" h="142875" extrusionOk="0">
                    <a:moveTo>
                      <a:pt x="307753" y="0"/>
                    </a:moveTo>
                    <a:lnTo>
                      <a:pt x="131045" y="25889"/>
                    </a:lnTo>
                    <a:cubicBezTo>
                      <a:pt x="136246" y="30175"/>
                      <a:pt x="139827" y="36004"/>
                      <a:pt x="141008" y="42767"/>
                    </a:cubicBezTo>
                    <a:cubicBezTo>
                      <a:pt x="142370" y="50578"/>
                      <a:pt x="140494" y="58398"/>
                      <a:pt x="135731" y="64770"/>
                    </a:cubicBezTo>
                    <a:cubicBezTo>
                      <a:pt x="130321" y="71933"/>
                      <a:pt x="121777" y="76200"/>
                      <a:pt x="112862" y="76200"/>
                    </a:cubicBezTo>
                    <a:cubicBezTo>
                      <a:pt x="107290" y="76200"/>
                      <a:pt x="101813" y="74552"/>
                      <a:pt x="97022" y="71428"/>
                    </a:cubicBezTo>
                    <a:lnTo>
                      <a:pt x="58588" y="45777"/>
                    </a:lnTo>
                    <a:lnTo>
                      <a:pt x="63875" y="37852"/>
                    </a:lnTo>
                    <a:lnTo>
                      <a:pt x="102260" y="63475"/>
                    </a:lnTo>
                    <a:cubicBezTo>
                      <a:pt x="110557" y="68885"/>
                      <a:pt x="122253" y="66808"/>
                      <a:pt x="128102" y="59045"/>
                    </a:cubicBezTo>
                    <a:cubicBezTo>
                      <a:pt x="131274" y="54807"/>
                      <a:pt x="132521" y="49606"/>
                      <a:pt x="131616" y="44406"/>
                    </a:cubicBezTo>
                    <a:cubicBezTo>
                      <a:pt x="130712" y="39233"/>
                      <a:pt x="127797" y="34785"/>
                      <a:pt x="123387" y="31890"/>
                    </a:cubicBezTo>
                    <a:lnTo>
                      <a:pt x="76200" y="0"/>
                    </a:lnTo>
                    <a:lnTo>
                      <a:pt x="0" y="0"/>
                    </a:lnTo>
                    <a:lnTo>
                      <a:pt x="0" y="95250"/>
                    </a:lnTo>
                    <a:lnTo>
                      <a:pt x="28575" y="95250"/>
                    </a:lnTo>
                    <a:lnTo>
                      <a:pt x="133350" y="142875"/>
                    </a:lnTo>
                    <a:lnTo>
                      <a:pt x="315087" y="27337"/>
                    </a:lnTo>
                    <a:cubicBezTo>
                      <a:pt x="328041" y="19812"/>
                      <a:pt x="322707" y="0"/>
                      <a:pt x="307753" y="0"/>
                    </a:cubicBezTo>
                    <a:close/>
                  </a:path>
                </a:pathLst>
              </a:custGeom>
              <a:solidFill>
                <a:srgbClr val="189DE4"/>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grpSp>
        <p:grpSp>
          <p:nvGrpSpPr>
            <p:cNvPr id="228" name="Google Shape;810;p4">
              <a:extLst>
                <a:ext uri="{FF2B5EF4-FFF2-40B4-BE49-F238E27FC236}">
                  <a16:creationId xmlns:a16="http://schemas.microsoft.com/office/drawing/2014/main" id="{CA5F363B-C08D-4339-AA8F-1B5CC90FB01A}"/>
                </a:ext>
              </a:extLst>
            </p:cNvPr>
            <p:cNvGrpSpPr/>
            <p:nvPr/>
          </p:nvGrpSpPr>
          <p:grpSpPr>
            <a:xfrm rot="10800000" flipH="1">
              <a:off x="2465405" y="2771930"/>
              <a:ext cx="382636" cy="157589"/>
              <a:chOff x="2465405" y="3032280"/>
              <a:chExt cx="382636" cy="157589"/>
            </a:xfrm>
          </p:grpSpPr>
          <p:sp>
            <p:nvSpPr>
              <p:cNvPr id="229" name="Google Shape;811;p4">
                <a:extLst>
                  <a:ext uri="{FF2B5EF4-FFF2-40B4-BE49-F238E27FC236}">
                    <a16:creationId xmlns:a16="http://schemas.microsoft.com/office/drawing/2014/main" id="{43D35992-A1D6-477E-A598-E16B95DB62C2}"/>
                  </a:ext>
                </a:extLst>
              </p:cNvPr>
              <p:cNvSpPr/>
              <p:nvPr/>
            </p:nvSpPr>
            <p:spPr>
              <a:xfrm>
                <a:off x="2465405" y="3032280"/>
                <a:ext cx="39397" cy="118192"/>
              </a:xfrm>
              <a:custGeom>
                <a:avLst/>
                <a:gdLst/>
                <a:ahLst/>
                <a:cxnLst/>
                <a:rect l="l" t="t" r="r" b="b"/>
                <a:pathLst>
                  <a:path w="38100" h="114300" extrusionOk="0">
                    <a:moveTo>
                      <a:pt x="0" y="0"/>
                    </a:moveTo>
                    <a:lnTo>
                      <a:pt x="38100" y="0"/>
                    </a:lnTo>
                    <a:lnTo>
                      <a:pt x="38100" y="114300"/>
                    </a:lnTo>
                    <a:lnTo>
                      <a:pt x="0" y="114300"/>
                    </a:lnTo>
                    <a:close/>
                  </a:path>
                </a:pathLst>
              </a:custGeom>
              <a:solidFill>
                <a:srgbClr val="189DE4"/>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30" name="Google Shape;812;p4">
                <a:extLst>
                  <a:ext uri="{FF2B5EF4-FFF2-40B4-BE49-F238E27FC236}">
                    <a16:creationId xmlns:a16="http://schemas.microsoft.com/office/drawing/2014/main" id="{EA110BD3-CB12-4A66-BD28-989606F521E9}"/>
                  </a:ext>
                </a:extLst>
              </p:cNvPr>
              <p:cNvSpPr/>
              <p:nvPr/>
            </p:nvSpPr>
            <p:spPr>
              <a:xfrm>
                <a:off x="2514652" y="3042130"/>
                <a:ext cx="333389" cy="147739"/>
              </a:xfrm>
              <a:custGeom>
                <a:avLst/>
                <a:gdLst/>
                <a:ahLst/>
                <a:cxnLst/>
                <a:rect l="l" t="t" r="r" b="b"/>
                <a:pathLst>
                  <a:path w="322412" h="142875" extrusionOk="0">
                    <a:moveTo>
                      <a:pt x="307753" y="0"/>
                    </a:moveTo>
                    <a:lnTo>
                      <a:pt x="131045" y="25889"/>
                    </a:lnTo>
                    <a:cubicBezTo>
                      <a:pt x="136246" y="30175"/>
                      <a:pt x="139827" y="36004"/>
                      <a:pt x="141008" y="42767"/>
                    </a:cubicBezTo>
                    <a:cubicBezTo>
                      <a:pt x="142370" y="50578"/>
                      <a:pt x="140494" y="58398"/>
                      <a:pt x="135731" y="64770"/>
                    </a:cubicBezTo>
                    <a:cubicBezTo>
                      <a:pt x="130321" y="71933"/>
                      <a:pt x="121777" y="76200"/>
                      <a:pt x="112862" y="76200"/>
                    </a:cubicBezTo>
                    <a:cubicBezTo>
                      <a:pt x="107290" y="76200"/>
                      <a:pt x="101813" y="74552"/>
                      <a:pt x="97022" y="71428"/>
                    </a:cubicBezTo>
                    <a:lnTo>
                      <a:pt x="58588" y="45777"/>
                    </a:lnTo>
                    <a:lnTo>
                      <a:pt x="63875" y="37852"/>
                    </a:lnTo>
                    <a:lnTo>
                      <a:pt x="102260" y="63475"/>
                    </a:lnTo>
                    <a:cubicBezTo>
                      <a:pt x="110557" y="68885"/>
                      <a:pt x="122253" y="66808"/>
                      <a:pt x="128102" y="59045"/>
                    </a:cubicBezTo>
                    <a:cubicBezTo>
                      <a:pt x="131274" y="54807"/>
                      <a:pt x="132521" y="49606"/>
                      <a:pt x="131616" y="44406"/>
                    </a:cubicBezTo>
                    <a:cubicBezTo>
                      <a:pt x="130712" y="39233"/>
                      <a:pt x="127797" y="34785"/>
                      <a:pt x="123387" y="31890"/>
                    </a:cubicBezTo>
                    <a:lnTo>
                      <a:pt x="76200" y="0"/>
                    </a:lnTo>
                    <a:lnTo>
                      <a:pt x="0" y="0"/>
                    </a:lnTo>
                    <a:lnTo>
                      <a:pt x="0" y="95250"/>
                    </a:lnTo>
                    <a:lnTo>
                      <a:pt x="28575" y="95250"/>
                    </a:lnTo>
                    <a:lnTo>
                      <a:pt x="133350" y="142875"/>
                    </a:lnTo>
                    <a:lnTo>
                      <a:pt x="315087" y="27337"/>
                    </a:lnTo>
                    <a:cubicBezTo>
                      <a:pt x="328041" y="19812"/>
                      <a:pt x="322707" y="0"/>
                      <a:pt x="307753" y="0"/>
                    </a:cubicBezTo>
                    <a:close/>
                  </a:path>
                </a:pathLst>
              </a:custGeom>
              <a:solidFill>
                <a:srgbClr val="189DE4"/>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grpSp>
      </p:grpSp>
      <p:sp>
        <p:nvSpPr>
          <p:cNvPr id="233" name="Google Shape;813;p4">
            <a:extLst>
              <a:ext uri="{FF2B5EF4-FFF2-40B4-BE49-F238E27FC236}">
                <a16:creationId xmlns:a16="http://schemas.microsoft.com/office/drawing/2014/main" id="{E884DCC2-AAC0-44BE-962F-B842FADAA37B}"/>
              </a:ext>
            </a:extLst>
          </p:cNvPr>
          <p:cNvSpPr/>
          <p:nvPr/>
        </p:nvSpPr>
        <p:spPr>
          <a:xfrm flipH="1">
            <a:off x="2303295" y="3441873"/>
            <a:ext cx="816215" cy="816215"/>
          </a:xfrm>
          <a:prstGeom prst="ellipse">
            <a:avLst/>
          </a:prstGeom>
          <a:solidFill>
            <a:srgbClr val="FFFFFF"/>
          </a:solidFill>
          <a:ln w="12700" cap="flat" cmpd="sng">
            <a:solidFill>
              <a:srgbClr val="189DE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34" name="Google Shape;814;p4">
            <a:extLst>
              <a:ext uri="{FF2B5EF4-FFF2-40B4-BE49-F238E27FC236}">
                <a16:creationId xmlns:a16="http://schemas.microsoft.com/office/drawing/2014/main" id="{30B490D9-7183-4B00-A5ED-C766F843F754}"/>
              </a:ext>
            </a:extLst>
          </p:cNvPr>
          <p:cNvSpPr txBox="1"/>
          <p:nvPr/>
        </p:nvSpPr>
        <p:spPr>
          <a:xfrm>
            <a:off x="1008952" y="3526836"/>
            <a:ext cx="1256614" cy="646290"/>
          </a:xfrm>
          <a:prstGeom prst="rect">
            <a:avLst/>
          </a:prstGeom>
          <a:noFill/>
          <a:ln>
            <a:noFill/>
          </a:ln>
        </p:spPr>
        <p:txBody>
          <a:bodyPr spcFirstLastPara="1" wrap="square" lIns="91425" tIns="45700" rIns="91425" bIns="45700" anchor="ctr" anchorCtr="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3F3F3F"/>
                </a:solidFill>
                <a:effectLst/>
                <a:uLnTx/>
                <a:uFillTx/>
                <a:ea typeface="Arial"/>
                <a:cs typeface="Arial"/>
                <a:sym typeface="Arial"/>
              </a:rPr>
              <a:t>Democratic Leadership Style</a:t>
            </a:r>
            <a:endParaRPr kumimoji="0" sz="1800" b="0" i="0" u="none" strike="noStrike" kern="0" cap="none" spc="0" normalizeH="0" baseline="0" noProof="0" dirty="0">
              <a:ln>
                <a:noFill/>
              </a:ln>
              <a:solidFill>
                <a:srgbClr val="000000"/>
              </a:solidFill>
              <a:effectLst/>
              <a:uLnTx/>
              <a:uFillTx/>
            </a:endParaRPr>
          </a:p>
        </p:txBody>
      </p:sp>
      <p:sp>
        <p:nvSpPr>
          <p:cNvPr id="235" name="Google Shape;815;p4">
            <a:extLst>
              <a:ext uri="{FF2B5EF4-FFF2-40B4-BE49-F238E27FC236}">
                <a16:creationId xmlns:a16="http://schemas.microsoft.com/office/drawing/2014/main" id="{B09DD82D-04BB-4B8B-8285-0D7497986E8F}"/>
              </a:ext>
            </a:extLst>
          </p:cNvPr>
          <p:cNvSpPr/>
          <p:nvPr/>
        </p:nvSpPr>
        <p:spPr>
          <a:xfrm>
            <a:off x="2411497" y="3627012"/>
            <a:ext cx="599811" cy="503089"/>
          </a:xfrm>
          <a:custGeom>
            <a:avLst/>
            <a:gdLst/>
            <a:ahLst/>
            <a:cxnLst/>
            <a:rect l="l" t="t" r="r" b="b"/>
            <a:pathLst>
              <a:path w="865850" h="726228" extrusionOk="0">
                <a:moveTo>
                  <a:pt x="271019" y="152823"/>
                </a:moveTo>
                <a:cubicBezTo>
                  <a:pt x="263399" y="180446"/>
                  <a:pt x="255779" y="182351"/>
                  <a:pt x="251969" y="179493"/>
                </a:cubicBezTo>
                <a:cubicBezTo>
                  <a:pt x="246254" y="209973"/>
                  <a:pt x="230061" y="248073"/>
                  <a:pt x="178626" y="250931"/>
                </a:cubicBezTo>
                <a:cubicBezTo>
                  <a:pt x="125286" y="247121"/>
                  <a:pt x="109094" y="207116"/>
                  <a:pt x="104331" y="176636"/>
                </a:cubicBezTo>
                <a:cubicBezTo>
                  <a:pt x="100521" y="176636"/>
                  <a:pt x="94806" y="169968"/>
                  <a:pt x="88139" y="149013"/>
                </a:cubicBezTo>
                <a:cubicBezTo>
                  <a:pt x="79566" y="119486"/>
                  <a:pt x="89091" y="115676"/>
                  <a:pt x="95759" y="116628"/>
                </a:cubicBezTo>
                <a:cubicBezTo>
                  <a:pt x="90044" y="101388"/>
                  <a:pt x="90044" y="86148"/>
                  <a:pt x="93854" y="72813"/>
                </a:cubicBezTo>
                <a:cubicBezTo>
                  <a:pt x="97664" y="56621"/>
                  <a:pt x="106236" y="43286"/>
                  <a:pt x="116714" y="32808"/>
                </a:cubicBezTo>
                <a:cubicBezTo>
                  <a:pt x="123381" y="26141"/>
                  <a:pt x="130049" y="20426"/>
                  <a:pt x="137669" y="15663"/>
                </a:cubicBezTo>
                <a:cubicBezTo>
                  <a:pt x="143384" y="11853"/>
                  <a:pt x="151004" y="8043"/>
                  <a:pt x="157671" y="5186"/>
                </a:cubicBezTo>
                <a:lnTo>
                  <a:pt x="157671" y="5186"/>
                </a:lnTo>
                <a:lnTo>
                  <a:pt x="157671" y="5186"/>
                </a:lnTo>
                <a:cubicBezTo>
                  <a:pt x="163386" y="3281"/>
                  <a:pt x="170054" y="2328"/>
                  <a:pt x="175769" y="1376"/>
                </a:cubicBezTo>
                <a:cubicBezTo>
                  <a:pt x="195771" y="-529"/>
                  <a:pt x="211011" y="4233"/>
                  <a:pt x="222441" y="10901"/>
                </a:cubicBezTo>
                <a:cubicBezTo>
                  <a:pt x="238634" y="19473"/>
                  <a:pt x="245301" y="31856"/>
                  <a:pt x="245301" y="31856"/>
                </a:cubicBezTo>
                <a:cubicBezTo>
                  <a:pt x="245301" y="31856"/>
                  <a:pt x="286259" y="34713"/>
                  <a:pt x="268161" y="121391"/>
                </a:cubicBezTo>
                <a:lnTo>
                  <a:pt x="268161" y="121391"/>
                </a:lnTo>
                <a:cubicBezTo>
                  <a:pt x="273876" y="122343"/>
                  <a:pt x="277686" y="129963"/>
                  <a:pt x="271019" y="152823"/>
                </a:cubicBezTo>
                <a:close/>
                <a:moveTo>
                  <a:pt x="532956" y="163301"/>
                </a:moveTo>
                <a:lnTo>
                  <a:pt x="532956" y="163301"/>
                </a:lnTo>
                <a:cubicBezTo>
                  <a:pt x="552959" y="67098"/>
                  <a:pt x="507239" y="64241"/>
                  <a:pt x="507239" y="64241"/>
                </a:cubicBezTo>
                <a:cubicBezTo>
                  <a:pt x="507239" y="64241"/>
                  <a:pt x="500571" y="50906"/>
                  <a:pt x="482474" y="40428"/>
                </a:cubicBezTo>
                <a:cubicBezTo>
                  <a:pt x="470091" y="32808"/>
                  <a:pt x="452946" y="28046"/>
                  <a:pt x="431039" y="29951"/>
                </a:cubicBezTo>
                <a:cubicBezTo>
                  <a:pt x="423419" y="29951"/>
                  <a:pt x="416751" y="31856"/>
                  <a:pt x="410084" y="33761"/>
                </a:cubicBezTo>
                <a:lnTo>
                  <a:pt x="410084" y="33761"/>
                </a:lnTo>
                <a:lnTo>
                  <a:pt x="410084" y="33761"/>
                </a:lnTo>
                <a:cubicBezTo>
                  <a:pt x="401511" y="36618"/>
                  <a:pt x="393891" y="40428"/>
                  <a:pt x="387224" y="45191"/>
                </a:cubicBezTo>
                <a:cubicBezTo>
                  <a:pt x="378651" y="50906"/>
                  <a:pt x="371031" y="56621"/>
                  <a:pt x="364364" y="64241"/>
                </a:cubicBezTo>
                <a:cubicBezTo>
                  <a:pt x="352934" y="75671"/>
                  <a:pt x="343409" y="89958"/>
                  <a:pt x="339599" y="108056"/>
                </a:cubicBezTo>
                <a:cubicBezTo>
                  <a:pt x="335789" y="123296"/>
                  <a:pt x="335789" y="140441"/>
                  <a:pt x="341504" y="157586"/>
                </a:cubicBezTo>
                <a:cubicBezTo>
                  <a:pt x="332931" y="156633"/>
                  <a:pt x="323406" y="161396"/>
                  <a:pt x="332931" y="193781"/>
                </a:cubicBezTo>
                <a:cubicBezTo>
                  <a:pt x="339599" y="217593"/>
                  <a:pt x="346266" y="224261"/>
                  <a:pt x="351029" y="224261"/>
                </a:cubicBezTo>
                <a:cubicBezTo>
                  <a:pt x="356744" y="258551"/>
                  <a:pt x="374841" y="302366"/>
                  <a:pt x="433896" y="307128"/>
                </a:cubicBezTo>
                <a:cubicBezTo>
                  <a:pt x="491999" y="305223"/>
                  <a:pt x="510096" y="261408"/>
                  <a:pt x="515811" y="228071"/>
                </a:cubicBezTo>
                <a:cubicBezTo>
                  <a:pt x="520574" y="230928"/>
                  <a:pt x="528194" y="229976"/>
                  <a:pt x="537719" y="198543"/>
                </a:cubicBezTo>
                <a:cubicBezTo>
                  <a:pt x="543434" y="173778"/>
                  <a:pt x="538671" y="165206"/>
                  <a:pt x="532956" y="163301"/>
                </a:cubicBezTo>
                <a:close/>
                <a:moveTo>
                  <a:pt x="562484" y="585258"/>
                </a:moveTo>
                <a:lnTo>
                  <a:pt x="562484" y="597641"/>
                </a:lnTo>
                <a:lnTo>
                  <a:pt x="562484" y="610023"/>
                </a:lnTo>
                <a:cubicBezTo>
                  <a:pt x="562484" y="614786"/>
                  <a:pt x="559626" y="618596"/>
                  <a:pt x="554864" y="619548"/>
                </a:cubicBezTo>
                <a:lnTo>
                  <a:pt x="531051" y="623358"/>
                </a:lnTo>
                <a:cubicBezTo>
                  <a:pt x="528194" y="632883"/>
                  <a:pt x="525336" y="641456"/>
                  <a:pt x="520574" y="649076"/>
                </a:cubicBezTo>
                <a:lnTo>
                  <a:pt x="534861" y="669078"/>
                </a:lnTo>
                <a:cubicBezTo>
                  <a:pt x="537719" y="672888"/>
                  <a:pt x="536766" y="677651"/>
                  <a:pt x="533909" y="680508"/>
                </a:cubicBezTo>
                <a:lnTo>
                  <a:pt x="525336" y="689081"/>
                </a:lnTo>
                <a:lnTo>
                  <a:pt x="516764" y="697653"/>
                </a:lnTo>
                <a:cubicBezTo>
                  <a:pt x="513906" y="700511"/>
                  <a:pt x="508191" y="701463"/>
                  <a:pt x="505334" y="698606"/>
                </a:cubicBezTo>
                <a:lnTo>
                  <a:pt x="485331" y="684318"/>
                </a:lnTo>
                <a:cubicBezTo>
                  <a:pt x="477711" y="689081"/>
                  <a:pt x="468186" y="692891"/>
                  <a:pt x="459614" y="694796"/>
                </a:cubicBezTo>
                <a:lnTo>
                  <a:pt x="455804" y="718608"/>
                </a:lnTo>
                <a:cubicBezTo>
                  <a:pt x="454851" y="723371"/>
                  <a:pt x="451041" y="726228"/>
                  <a:pt x="446279" y="726228"/>
                </a:cubicBezTo>
                <a:lnTo>
                  <a:pt x="433896" y="726228"/>
                </a:lnTo>
                <a:lnTo>
                  <a:pt x="421514" y="726228"/>
                </a:lnTo>
                <a:cubicBezTo>
                  <a:pt x="416751" y="726228"/>
                  <a:pt x="412941" y="723371"/>
                  <a:pt x="411989" y="718608"/>
                </a:cubicBezTo>
                <a:lnTo>
                  <a:pt x="408179" y="694796"/>
                </a:lnTo>
                <a:cubicBezTo>
                  <a:pt x="399606" y="692891"/>
                  <a:pt x="391034" y="689081"/>
                  <a:pt x="382461" y="684318"/>
                </a:cubicBezTo>
                <a:lnTo>
                  <a:pt x="362459" y="698606"/>
                </a:lnTo>
                <a:cubicBezTo>
                  <a:pt x="358649" y="701463"/>
                  <a:pt x="353886" y="700511"/>
                  <a:pt x="351029" y="697653"/>
                </a:cubicBezTo>
                <a:lnTo>
                  <a:pt x="342456" y="689081"/>
                </a:lnTo>
                <a:lnTo>
                  <a:pt x="333884" y="680508"/>
                </a:lnTo>
                <a:cubicBezTo>
                  <a:pt x="331026" y="677651"/>
                  <a:pt x="330074" y="671936"/>
                  <a:pt x="332931" y="669078"/>
                </a:cubicBezTo>
                <a:lnTo>
                  <a:pt x="347219" y="649076"/>
                </a:lnTo>
                <a:cubicBezTo>
                  <a:pt x="342456" y="641456"/>
                  <a:pt x="338646" y="631931"/>
                  <a:pt x="336741" y="623358"/>
                </a:cubicBezTo>
                <a:lnTo>
                  <a:pt x="311976" y="619548"/>
                </a:lnTo>
                <a:cubicBezTo>
                  <a:pt x="307214" y="618596"/>
                  <a:pt x="304356" y="614786"/>
                  <a:pt x="304356" y="610023"/>
                </a:cubicBezTo>
                <a:lnTo>
                  <a:pt x="304356" y="597641"/>
                </a:lnTo>
                <a:lnTo>
                  <a:pt x="304356" y="585258"/>
                </a:lnTo>
                <a:cubicBezTo>
                  <a:pt x="304356" y="580496"/>
                  <a:pt x="307214" y="576686"/>
                  <a:pt x="311976" y="575733"/>
                </a:cubicBezTo>
                <a:lnTo>
                  <a:pt x="335789" y="571923"/>
                </a:lnTo>
                <a:cubicBezTo>
                  <a:pt x="337694" y="562398"/>
                  <a:pt x="341504" y="553826"/>
                  <a:pt x="346266" y="546206"/>
                </a:cubicBezTo>
                <a:lnTo>
                  <a:pt x="331979" y="526203"/>
                </a:lnTo>
                <a:cubicBezTo>
                  <a:pt x="329121" y="522393"/>
                  <a:pt x="330074" y="517631"/>
                  <a:pt x="332931" y="514773"/>
                </a:cubicBezTo>
                <a:lnTo>
                  <a:pt x="341504" y="506201"/>
                </a:lnTo>
                <a:lnTo>
                  <a:pt x="350076" y="497628"/>
                </a:lnTo>
                <a:cubicBezTo>
                  <a:pt x="352934" y="494771"/>
                  <a:pt x="358649" y="493818"/>
                  <a:pt x="361506" y="496676"/>
                </a:cubicBezTo>
                <a:lnTo>
                  <a:pt x="381509" y="510963"/>
                </a:lnTo>
                <a:cubicBezTo>
                  <a:pt x="389129" y="506201"/>
                  <a:pt x="398654" y="502391"/>
                  <a:pt x="407226" y="500486"/>
                </a:cubicBezTo>
                <a:lnTo>
                  <a:pt x="411036" y="475721"/>
                </a:lnTo>
                <a:cubicBezTo>
                  <a:pt x="411989" y="470958"/>
                  <a:pt x="415799" y="468101"/>
                  <a:pt x="420561" y="468101"/>
                </a:cubicBezTo>
                <a:lnTo>
                  <a:pt x="432944" y="468101"/>
                </a:lnTo>
                <a:lnTo>
                  <a:pt x="445326" y="468101"/>
                </a:lnTo>
                <a:cubicBezTo>
                  <a:pt x="450089" y="468101"/>
                  <a:pt x="453899" y="470958"/>
                  <a:pt x="454851" y="475721"/>
                </a:cubicBezTo>
                <a:lnTo>
                  <a:pt x="458661" y="499533"/>
                </a:lnTo>
                <a:cubicBezTo>
                  <a:pt x="468186" y="501438"/>
                  <a:pt x="476759" y="505248"/>
                  <a:pt x="485331" y="510963"/>
                </a:cubicBezTo>
                <a:lnTo>
                  <a:pt x="505334" y="496676"/>
                </a:lnTo>
                <a:cubicBezTo>
                  <a:pt x="509144" y="493818"/>
                  <a:pt x="513906" y="494771"/>
                  <a:pt x="516764" y="497628"/>
                </a:cubicBezTo>
                <a:lnTo>
                  <a:pt x="525336" y="506201"/>
                </a:lnTo>
                <a:lnTo>
                  <a:pt x="533909" y="514773"/>
                </a:lnTo>
                <a:cubicBezTo>
                  <a:pt x="536766" y="517631"/>
                  <a:pt x="537719" y="523346"/>
                  <a:pt x="534861" y="526203"/>
                </a:cubicBezTo>
                <a:lnTo>
                  <a:pt x="520574" y="546206"/>
                </a:lnTo>
                <a:cubicBezTo>
                  <a:pt x="525336" y="553826"/>
                  <a:pt x="529146" y="563351"/>
                  <a:pt x="531051" y="571923"/>
                </a:cubicBezTo>
                <a:lnTo>
                  <a:pt x="554864" y="575733"/>
                </a:lnTo>
                <a:cubicBezTo>
                  <a:pt x="559626" y="577638"/>
                  <a:pt x="562484" y="581448"/>
                  <a:pt x="562484" y="585258"/>
                </a:cubicBezTo>
                <a:close/>
                <a:moveTo>
                  <a:pt x="493904" y="583353"/>
                </a:moveTo>
                <a:cubicBezTo>
                  <a:pt x="486284" y="550016"/>
                  <a:pt x="452946" y="529061"/>
                  <a:pt x="418656" y="536681"/>
                </a:cubicBezTo>
                <a:cubicBezTo>
                  <a:pt x="385319" y="544301"/>
                  <a:pt x="364364" y="577638"/>
                  <a:pt x="371984" y="611928"/>
                </a:cubicBezTo>
                <a:cubicBezTo>
                  <a:pt x="379604" y="645266"/>
                  <a:pt x="412941" y="666221"/>
                  <a:pt x="447231" y="658601"/>
                </a:cubicBezTo>
                <a:cubicBezTo>
                  <a:pt x="480569" y="650981"/>
                  <a:pt x="501524" y="616691"/>
                  <a:pt x="493904" y="583353"/>
                </a:cubicBezTo>
                <a:close/>
                <a:moveTo>
                  <a:pt x="777749" y="120438"/>
                </a:moveTo>
                <a:lnTo>
                  <a:pt x="777749" y="120438"/>
                </a:lnTo>
                <a:cubicBezTo>
                  <a:pt x="795846" y="33761"/>
                  <a:pt x="754889" y="30903"/>
                  <a:pt x="754889" y="30903"/>
                </a:cubicBezTo>
                <a:cubicBezTo>
                  <a:pt x="754889" y="30903"/>
                  <a:pt x="748221" y="18521"/>
                  <a:pt x="732029" y="9948"/>
                </a:cubicBezTo>
                <a:cubicBezTo>
                  <a:pt x="720599" y="3281"/>
                  <a:pt x="705359" y="-1482"/>
                  <a:pt x="685356" y="423"/>
                </a:cubicBezTo>
                <a:cubicBezTo>
                  <a:pt x="678689" y="423"/>
                  <a:pt x="672974" y="2328"/>
                  <a:pt x="667259" y="4233"/>
                </a:cubicBezTo>
                <a:lnTo>
                  <a:pt x="667259" y="4233"/>
                </a:lnTo>
                <a:lnTo>
                  <a:pt x="667259" y="4233"/>
                </a:lnTo>
                <a:cubicBezTo>
                  <a:pt x="659639" y="7091"/>
                  <a:pt x="652971" y="9948"/>
                  <a:pt x="647256" y="14711"/>
                </a:cubicBezTo>
                <a:cubicBezTo>
                  <a:pt x="639636" y="19473"/>
                  <a:pt x="632969" y="25188"/>
                  <a:pt x="626301" y="31856"/>
                </a:cubicBezTo>
                <a:cubicBezTo>
                  <a:pt x="616776" y="42333"/>
                  <a:pt x="607251" y="54716"/>
                  <a:pt x="603441" y="71861"/>
                </a:cubicBezTo>
                <a:cubicBezTo>
                  <a:pt x="599631" y="86148"/>
                  <a:pt x="599631" y="100436"/>
                  <a:pt x="605346" y="115676"/>
                </a:cubicBezTo>
                <a:cubicBezTo>
                  <a:pt x="597726" y="114723"/>
                  <a:pt x="589154" y="119486"/>
                  <a:pt x="597726" y="148061"/>
                </a:cubicBezTo>
                <a:cubicBezTo>
                  <a:pt x="603441" y="169016"/>
                  <a:pt x="609156" y="175683"/>
                  <a:pt x="613919" y="175683"/>
                </a:cubicBezTo>
                <a:cubicBezTo>
                  <a:pt x="618681" y="206163"/>
                  <a:pt x="635826" y="246168"/>
                  <a:pt x="688214" y="249978"/>
                </a:cubicBezTo>
                <a:cubicBezTo>
                  <a:pt x="740601" y="248073"/>
                  <a:pt x="756794" y="209021"/>
                  <a:pt x="761556" y="178541"/>
                </a:cubicBezTo>
                <a:cubicBezTo>
                  <a:pt x="766319" y="181398"/>
                  <a:pt x="772986" y="179493"/>
                  <a:pt x="780606" y="151871"/>
                </a:cubicBezTo>
                <a:cubicBezTo>
                  <a:pt x="787274" y="129963"/>
                  <a:pt x="783464" y="122343"/>
                  <a:pt x="777749" y="120438"/>
                </a:cubicBezTo>
                <a:close/>
                <a:moveTo>
                  <a:pt x="593916" y="336656"/>
                </a:moveTo>
                <a:cubicBezTo>
                  <a:pt x="544386" y="324273"/>
                  <a:pt x="504381" y="295698"/>
                  <a:pt x="504381" y="295698"/>
                </a:cubicBezTo>
                <a:lnTo>
                  <a:pt x="472949" y="394758"/>
                </a:lnTo>
                <a:lnTo>
                  <a:pt x="467234" y="413808"/>
                </a:lnTo>
                <a:lnTo>
                  <a:pt x="467234" y="413808"/>
                </a:lnTo>
                <a:lnTo>
                  <a:pt x="462471" y="430001"/>
                </a:lnTo>
                <a:lnTo>
                  <a:pt x="446279" y="383328"/>
                </a:lnTo>
                <a:cubicBezTo>
                  <a:pt x="485331" y="329036"/>
                  <a:pt x="442469" y="327131"/>
                  <a:pt x="435801" y="327131"/>
                </a:cubicBezTo>
                <a:cubicBezTo>
                  <a:pt x="434849" y="327131"/>
                  <a:pt x="434849" y="327131"/>
                  <a:pt x="434849" y="327131"/>
                </a:cubicBezTo>
                <a:cubicBezTo>
                  <a:pt x="434849" y="327131"/>
                  <a:pt x="434849" y="327131"/>
                  <a:pt x="433896" y="327131"/>
                </a:cubicBezTo>
                <a:cubicBezTo>
                  <a:pt x="427229" y="327131"/>
                  <a:pt x="384366" y="329036"/>
                  <a:pt x="423419" y="383328"/>
                </a:cubicBezTo>
                <a:lnTo>
                  <a:pt x="406274" y="430953"/>
                </a:lnTo>
                <a:lnTo>
                  <a:pt x="401511" y="414761"/>
                </a:lnTo>
                <a:lnTo>
                  <a:pt x="364364" y="296651"/>
                </a:lnTo>
                <a:cubicBezTo>
                  <a:pt x="364364" y="296651"/>
                  <a:pt x="324359" y="325226"/>
                  <a:pt x="274829" y="337608"/>
                </a:cubicBezTo>
                <a:cubicBezTo>
                  <a:pt x="237681" y="347133"/>
                  <a:pt x="235776" y="389996"/>
                  <a:pt x="237681" y="410951"/>
                </a:cubicBezTo>
                <a:lnTo>
                  <a:pt x="237681" y="410951"/>
                </a:lnTo>
                <a:cubicBezTo>
                  <a:pt x="237681" y="410951"/>
                  <a:pt x="237681" y="440478"/>
                  <a:pt x="242444" y="451908"/>
                </a:cubicBezTo>
                <a:cubicBezTo>
                  <a:pt x="242444" y="451908"/>
                  <a:pt x="271971" y="470958"/>
                  <a:pt x="324359" y="485246"/>
                </a:cubicBezTo>
                <a:lnTo>
                  <a:pt x="331026" y="478578"/>
                </a:lnTo>
                <a:cubicBezTo>
                  <a:pt x="337694" y="471911"/>
                  <a:pt x="347219" y="468101"/>
                  <a:pt x="357696" y="468101"/>
                </a:cubicBezTo>
                <a:cubicBezTo>
                  <a:pt x="365316" y="468101"/>
                  <a:pt x="372936" y="470958"/>
                  <a:pt x="379604" y="474768"/>
                </a:cubicBezTo>
                <a:lnTo>
                  <a:pt x="379604" y="474768"/>
                </a:lnTo>
                <a:lnTo>
                  <a:pt x="379604" y="474768"/>
                </a:lnTo>
                <a:lnTo>
                  <a:pt x="383414" y="477626"/>
                </a:lnTo>
                <a:lnTo>
                  <a:pt x="384366" y="471911"/>
                </a:lnTo>
                <a:cubicBezTo>
                  <a:pt x="387224" y="453813"/>
                  <a:pt x="403416" y="440478"/>
                  <a:pt x="421514" y="440478"/>
                </a:cubicBezTo>
                <a:lnTo>
                  <a:pt x="421514" y="440478"/>
                </a:lnTo>
                <a:lnTo>
                  <a:pt x="421514" y="440478"/>
                </a:lnTo>
                <a:lnTo>
                  <a:pt x="421514" y="440478"/>
                </a:lnTo>
                <a:lnTo>
                  <a:pt x="421514" y="440478"/>
                </a:lnTo>
                <a:lnTo>
                  <a:pt x="433896" y="440478"/>
                </a:lnTo>
                <a:lnTo>
                  <a:pt x="446279" y="440478"/>
                </a:lnTo>
                <a:cubicBezTo>
                  <a:pt x="464376" y="440478"/>
                  <a:pt x="480569" y="453813"/>
                  <a:pt x="483426" y="471911"/>
                </a:cubicBezTo>
                <a:lnTo>
                  <a:pt x="484379" y="477626"/>
                </a:lnTo>
                <a:lnTo>
                  <a:pt x="490094" y="473816"/>
                </a:lnTo>
                <a:lnTo>
                  <a:pt x="490094" y="473816"/>
                </a:lnTo>
                <a:lnTo>
                  <a:pt x="490094" y="473816"/>
                </a:lnTo>
                <a:cubicBezTo>
                  <a:pt x="496761" y="469053"/>
                  <a:pt x="504381" y="467148"/>
                  <a:pt x="512001" y="467148"/>
                </a:cubicBezTo>
                <a:cubicBezTo>
                  <a:pt x="522479" y="467148"/>
                  <a:pt x="532004" y="470958"/>
                  <a:pt x="538671" y="478578"/>
                </a:cubicBezTo>
                <a:lnTo>
                  <a:pt x="545339" y="485246"/>
                </a:lnTo>
                <a:cubicBezTo>
                  <a:pt x="599631" y="470958"/>
                  <a:pt x="629159" y="451908"/>
                  <a:pt x="629159" y="451908"/>
                </a:cubicBezTo>
                <a:cubicBezTo>
                  <a:pt x="633921" y="439526"/>
                  <a:pt x="633921" y="410951"/>
                  <a:pt x="633921" y="410951"/>
                </a:cubicBezTo>
                <a:cubicBezTo>
                  <a:pt x="632969" y="388091"/>
                  <a:pt x="631064" y="345228"/>
                  <a:pt x="593916" y="336656"/>
                </a:cubicBezTo>
                <a:close/>
                <a:moveTo>
                  <a:pt x="211964" y="419523"/>
                </a:moveTo>
                <a:cubicBezTo>
                  <a:pt x="211964" y="414761"/>
                  <a:pt x="211964" y="410951"/>
                  <a:pt x="211964" y="409046"/>
                </a:cubicBezTo>
                <a:cubicBezTo>
                  <a:pt x="211964" y="409046"/>
                  <a:pt x="211964" y="408093"/>
                  <a:pt x="211964" y="408093"/>
                </a:cubicBezTo>
                <a:cubicBezTo>
                  <a:pt x="211011" y="395711"/>
                  <a:pt x="211964" y="377613"/>
                  <a:pt x="217679" y="360468"/>
                </a:cubicBezTo>
                <a:cubicBezTo>
                  <a:pt x="226251" y="335703"/>
                  <a:pt x="243396" y="318558"/>
                  <a:pt x="267209" y="312843"/>
                </a:cubicBezTo>
                <a:cubicBezTo>
                  <a:pt x="297689" y="305223"/>
                  <a:pt x="324359" y="290936"/>
                  <a:pt x="338646" y="282363"/>
                </a:cubicBezTo>
                <a:cubicBezTo>
                  <a:pt x="334836" y="279506"/>
                  <a:pt x="330074" y="277601"/>
                  <a:pt x="324359" y="275696"/>
                </a:cubicBezTo>
                <a:cubicBezTo>
                  <a:pt x="279591" y="264266"/>
                  <a:pt x="243396" y="238548"/>
                  <a:pt x="243396" y="238548"/>
                </a:cubicBezTo>
                <a:lnTo>
                  <a:pt x="214821" y="328083"/>
                </a:lnTo>
                <a:lnTo>
                  <a:pt x="209106" y="345228"/>
                </a:lnTo>
                <a:lnTo>
                  <a:pt x="209106" y="345228"/>
                </a:lnTo>
                <a:lnTo>
                  <a:pt x="204344" y="359516"/>
                </a:lnTo>
                <a:lnTo>
                  <a:pt x="189104" y="317606"/>
                </a:lnTo>
                <a:cubicBezTo>
                  <a:pt x="227204" y="265218"/>
                  <a:pt x="178626" y="267123"/>
                  <a:pt x="178626" y="267123"/>
                </a:cubicBezTo>
                <a:cubicBezTo>
                  <a:pt x="178626" y="267123"/>
                  <a:pt x="131001" y="265218"/>
                  <a:pt x="168149" y="317606"/>
                </a:cubicBezTo>
                <a:lnTo>
                  <a:pt x="152909" y="360468"/>
                </a:lnTo>
                <a:lnTo>
                  <a:pt x="148146" y="346181"/>
                </a:lnTo>
                <a:lnTo>
                  <a:pt x="114809" y="239501"/>
                </a:lnTo>
                <a:cubicBezTo>
                  <a:pt x="114809" y="239501"/>
                  <a:pt x="78614" y="265218"/>
                  <a:pt x="33846" y="276648"/>
                </a:cubicBezTo>
                <a:cubicBezTo>
                  <a:pt x="509" y="285221"/>
                  <a:pt x="-1396" y="323321"/>
                  <a:pt x="509" y="342371"/>
                </a:cubicBezTo>
                <a:lnTo>
                  <a:pt x="509" y="342371"/>
                </a:lnTo>
                <a:cubicBezTo>
                  <a:pt x="509" y="342371"/>
                  <a:pt x="509" y="369041"/>
                  <a:pt x="4319" y="379518"/>
                </a:cubicBezTo>
                <a:cubicBezTo>
                  <a:pt x="4319" y="379518"/>
                  <a:pt x="69089" y="421428"/>
                  <a:pt x="178626" y="421428"/>
                </a:cubicBezTo>
                <a:lnTo>
                  <a:pt x="178626" y="418571"/>
                </a:lnTo>
                <a:lnTo>
                  <a:pt x="178626" y="421428"/>
                </a:lnTo>
                <a:cubicBezTo>
                  <a:pt x="191009" y="421428"/>
                  <a:pt x="201486" y="420476"/>
                  <a:pt x="211964" y="419523"/>
                </a:cubicBezTo>
                <a:close/>
                <a:moveTo>
                  <a:pt x="865379" y="341418"/>
                </a:moveTo>
                <a:cubicBezTo>
                  <a:pt x="866331" y="322368"/>
                  <a:pt x="865379" y="284268"/>
                  <a:pt x="832041" y="275696"/>
                </a:cubicBezTo>
                <a:cubicBezTo>
                  <a:pt x="787274" y="264266"/>
                  <a:pt x="751079" y="238548"/>
                  <a:pt x="751079" y="238548"/>
                </a:cubicBezTo>
                <a:lnTo>
                  <a:pt x="717741" y="345228"/>
                </a:lnTo>
                <a:lnTo>
                  <a:pt x="712979" y="359516"/>
                </a:lnTo>
                <a:lnTo>
                  <a:pt x="697739" y="316653"/>
                </a:lnTo>
                <a:cubicBezTo>
                  <a:pt x="735839" y="264266"/>
                  <a:pt x="687261" y="266171"/>
                  <a:pt x="687261" y="266171"/>
                </a:cubicBezTo>
                <a:cubicBezTo>
                  <a:pt x="687261" y="266171"/>
                  <a:pt x="639636" y="264266"/>
                  <a:pt x="676784" y="316653"/>
                </a:cubicBezTo>
                <a:lnTo>
                  <a:pt x="661544" y="358563"/>
                </a:lnTo>
                <a:lnTo>
                  <a:pt x="656781" y="344276"/>
                </a:lnTo>
                <a:lnTo>
                  <a:pt x="656781" y="344276"/>
                </a:lnTo>
                <a:lnTo>
                  <a:pt x="651066" y="327131"/>
                </a:lnTo>
                <a:lnTo>
                  <a:pt x="622491" y="237596"/>
                </a:lnTo>
                <a:cubicBezTo>
                  <a:pt x="622491" y="237596"/>
                  <a:pt x="586296" y="263313"/>
                  <a:pt x="541529" y="274743"/>
                </a:cubicBezTo>
                <a:cubicBezTo>
                  <a:pt x="535814" y="276648"/>
                  <a:pt x="531051" y="278553"/>
                  <a:pt x="527241" y="281411"/>
                </a:cubicBezTo>
                <a:cubicBezTo>
                  <a:pt x="541529" y="289983"/>
                  <a:pt x="568199" y="304271"/>
                  <a:pt x="598679" y="311891"/>
                </a:cubicBezTo>
                <a:cubicBezTo>
                  <a:pt x="622491" y="317606"/>
                  <a:pt x="640589" y="334751"/>
                  <a:pt x="648209" y="359516"/>
                </a:cubicBezTo>
                <a:cubicBezTo>
                  <a:pt x="653924" y="377613"/>
                  <a:pt x="654876" y="395711"/>
                  <a:pt x="653924" y="409046"/>
                </a:cubicBezTo>
                <a:cubicBezTo>
                  <a:pt x="653924" y="410951"/>
                  <a:pt x="653924" y="414761"/>
                  <a:pt x="653924" y="418571"/>
                </a:cubicBezTo>
                <a:cubicBezTo>
                  <a:pt x="664401" y="419523"/>
                  <a:pt x="674879" y="419523"/>
                  <a:pt x="686309" y="419523"/>
                </a:cubicBezTo>
                <a:lnTo>
                  <a:pt x="686309" y="416666"/>
                </a:lnTo>
                <a:lnTo>
                  <a:pt x="686309" y="419523"/>
                </a:lnTo>
                <a:cubicBezTo>
                  <a:pt x="794894" y="419523"/>
                  <a:pt x="860616" y="377613"/>
                  <a:pt x="860616" y="377613"/>
                </a:cubicBezTo>
                <a:cubicBezTo>
                  <a:pt x="866331" y="368088"/>
                  <a:pt x="866331" y="341418"/>
                  <a:pt x="865379" y="341418"/>
                </a:cubicBezTo>
                <a:lnTo>
                  <a:pt x="865379" y="341418"/>
                </a:lnTo>
                <a:close/>
              </a:path>
            </a:pathLst>
          </a:custGeom>
          <a:solidFill>
            <a:srgbClr val="189DE4"/>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36" name="Google Shape;816;p4">
            <a:extLst>
              <a:ext uri="{FF2B5EF4-FFF2-40B4-BE49-F238E27FC236}">
                <a16:creationId xmlns:a16="http://schemas.microsoft.com/office/drawing/2014/main" id="{B56A26F5-3A9C-4E34-B17C-B52F5B44A8C3}"/>
              </a:ext>
            </a:extLst>
          </p:cNvPr>
          <p:cNvSpPr/>
          <p:nvPr/>
        </p:nvSpPr>
        <p:spPr>
          <a:xfrm flipH="1">
            <a:off x="4171711" y="5016362"/>
            <a:ext cx="816215" cy="816215"/>
          </a:xfrm>
          <a:prstGeom prst="ellipse">
            <a:avLst/>
          </a:prstGeom>
          <a:solidFill>
            <a:srgbClr val="FFFFFF"/>
          </a:solidFill>
          <a:ln w="12700" cap="flat" cmpd="sng">
            <a:solidFill>
              <a:srgbClr val="189DE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nvGrpSpPr>
          <p:cNvPr id="237" name="Google Shape;817;p4">
            <a:extLst>
              <a:ext uri="{FF2B5EF4-FFF2-40B4-BE49-F238E27FC236}">
                <a16:creationId xmlns:a16="http://schemas.microsoft.com/office/drawing/2014/main" id="{5D5E7F4F-B492-4912-BB48-4E113180CAC0}"/>
              </a:ext>
            </a:extLst>
          </p:cNvPr>
          <p:cNvGrpSpPr/>
          <p:nvPr/>
        </p:nvGrpSpPr>
        <p:grpSpPr>
          <a:xfrm>
            <a:off x="4321856" y="5166542"/>
            <a:ext cx="515924" cy="515855"/>
            <a:chOff x="481646" y="5811625"/>
            <a:chExt cx="458212" cy="458151"/>
          </a:xfrm>
        </p:grpSpPr>
        <p:sp>
          <p:nvSpPr>
            <p:cNvPr id="238" name="Google Shape;818;p4">
              <a:extLst>
                <a:ext uri="{FF2B5EF4-FFF2-40B4-BE49-F238E27FC236}">
                  <a16:creationId xmlns:a16="http://schemas.microsoft.com/office/drawing/2014/main" id="{65E5578D-CFE0-4EA3-99BD-FDB0580D101E}"/>
                </a:ext>
              </a:extLst>
            </p:cNvPr>
            <p:cNvSpPr/>
            <p:nvPr/>
          </p:nvSpPr>
          <p:spPr>
            <a:xfrm>
              <a:off x="481646" y="5811625"/>
              <a:ext cx="257230" cy="228600"/>
            </a:xfrm>
            <a:custGeom>
              <a:avLst/>
              <a:gdLst/>
              <a:ahLst/>
              <a:cxnLst/>
              <a:rect l="l" t="t" r="r" b="b"/>
              <a:pathLst>
                <a:path w="257230" h="228600" extrusionOk="0">
                  <a:moveTo>
                    <a:pt x="25718" y="176213"/>
                  </a:moveTo>
                  <a:lnTo>
                    <a:pt x="34290" y="176213"/>
                  </a:lnTo>
                  <a:lnTo>
                    <a:pt x="34290" y="228600"/>
                  </a:lnTo>
                  <a:lnTo>
                    <a:pt x="85725" y="177165"/>
                  </a:lnTo>
                  <a:lnTo>
                    <a:pt x="232410" y="177165"/>
                  </a:lnTo>
                  <a:cubicBezTo>
                    <a:pt x="245745" y="177165"/>
                    <a:pt x="257175" y="165735"/>
                    <a:pt x="257175" y="152400"/>
                  </a:cubicBezTo>
                  <a:lnTo>
                    <a:pt x="257175" y="24765"/>
                  </a:lnTo>
                  <a:cubicBezTo>
                    <a:pt x="258128" y="11430"/>
                    <a:pt x="246698" y="0"/>
                    <a:pt x="232410" y="0"/>
                  </a:cubicBezTo>
                  <a:lnTo>
                    <a:pt x="25718" y="0"/>
                  </a:lnTo>
                  <a:cubicBezTo>
                    <a:pt x="11430" y="0"/>
                    <a:pt x="0" y="11430"/>
                    <a:pt x="0" y="24765"/>
                  </a:cubicBezTo>
                  <a:lnTo>
                    <a:pt x="0" y="151448"/>
                  </a:lnTo>
                  <a:cubicBezTo>
                    <a:pt x="0" y="165735"/>
                    <a:pt x="11430" y="176213"/>
                    <a:pt x="25718" y="176213"/>
                  </a:cubicBezTo>
                  <a:close/>
                  <a:moveTo>
                    <a:pt x="208598" y="66675"/>
                  </a:moveTo>
                  <a:cubicBezTo>
                    <a:pt x="220028" y="66675"/>
                    <a:pt x="229553" y="76200"/>
                    <a:pt x="229553" y="88583"/>
                  </a:cubicBezTo>
                  <a:cubicBezTo>
                    <a:pt x="229553" y="100965"/>
                    <a:pt x="220028" y="110490"/>
                    <a:pt x="207645" y="110490"/>
                  </a:cubicBezTo>
                  <a:cubicBezTo>
                    <a:pt x="195263" y="110490"/>
                    <a:pt x="185738" y="100965"/>
                    <a:pt x="185738" y="88583"/>
                  </a:cubicBezTo>
                  <a:cubicBezTo>
                    <a:pt x="186690" y="76200"/>
                    <a:pt x="196215" y="66675"/>
                    <a:pt x="208598" y="66675"/>
                  </a:cubicBezTo>
                  <a:close/>
                  <a:moveTo>
                    <a:pt x="128588" y="66675"/>
                  </a:moveTo>
                  <a:cubicBezTo>
                    <a:pt x="140970" y="66675"/>
                    <a:pt x="150495" y="76200"/>
                    <a:pt x="150495" y="88583"/>
                  </a:cubicBezTo>
                  <a:cubicBezTo>
                    <a:pt x="150495" y="100965"/>
                    <a:pt x="140970" y="110490"/>
                    <a:pt x="128588" y="110490"/>
                  </a:cubicBezTo>
                  <a:cubicBezTo>
                    <a:pt x="116205" y="110490"/>
                    <a:pt x="106680" y="100965"/>
                    <a:pt x="106680" y="88583"/>
                  </a:cubicBezTo>
                  <a:cubicBezTo>
                    <a:pt x="107633" y="76200"/>
                    <a:pt x="117158" y="66675"/>
                    <a:pt x="128588" y="66675"/>
                  </a:cubicBezTo>
                  <a:close/>
                  <a:moveTo>
                    <a:pt x="49530" y="66675"/>
                  </a:moveTo>
                  <a:cubicBezTo>
                    <a:pt x="61913" y="66675"/>
                    <a:pt x="71438" y="76200"/>
                    <a:pt x="71438" y="88583"/>
                  </a:cubicBezTo>
                  <a:cubicBezTo>
                    <a:pt x="71438" y="100965"/>
                    <a:pt x="61913" y="110490"/>
                    <a:pt x="49530" y="110490"/>
                  </a:cubicBezTo>
                  <a:cubicBezTo>
                    <a:pt x="37148" y="110490"/>
                    <a:pt x="27623" y="100965"/>
                    <a:pt x="27623" y="88583"/>
                  </a:cubicBezTo>
                  <a:cubicBezTo>
                    <a:pt x="27623" y="76200"/>
                    <a:pt x="38100" y="66675"/>
                    <a:pt x="49530" y="66675"/>
                  </a:cubicBezTo>
                  <a:close/>
                </a:path>
              </a:pathLst>
            </a:custGeom>
            <a:solidFill>
              <a:srgbClr val="189DE4"/>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39" name="Google Shape;819;p4">
              <a:extLst>
                <a:ext uri="{FF2B5EF4-FFF2-40B4-BE49-F238E27FC236}">
                  <a16:creationId xmlns:a16="http://schemas.microsoft.com/office/drawing/2014/main" id="{F31F5F85-5E4F-4EC0-909A-C10AD29A6872}"/>
                </a:ext>
              </a:extLst>
            </p:cNvPr>
            <p:cNvSpPr/>
            <p:nvPr/>
          </p:nvSpPr>
          <p:spPr>
            <a:xfrm>
              <a:off x="709293" y="5857345"/>
              <a:ext cx="230565" cy="206692"/>
            </a:xfrm>
            <a:custGeom>
              <a:avLst/>
              <a:gdLst/>
              <a:ahLst/>
              <a:cxnLst/>
              <a:rect l="l" t="t" r="r" b="b"/>
              <a:pathLst>
                <a:path w="230565" h="206692" extrusionOk="0">
                  <a:moveTo>
                    <a:pt x="208598" y="0"/>
                  </a:moveTo>
                  <a:lnTo>
                    <a:pt x="48578" y="0"/>
                  </a:lnTo>
                  <a:lnTo>
                    <a:pt x="48578" y="61913"/>
                  </a:lnTo>
                  <a:cubicBezTo>
                    <a:pt x="56198" y="64770"/>
                    <a:pt x="60960" y="72390"/>
                    <a:pt x="60960" y="80010"/>
                  </a:cubicBezTo>
                  <a:cubicBezTo>
                    <a:pt x="60960" y="88583"/>
                    <a:pt x="56198" y="95250"/>
                    <a:pt x="48578" y="98108"/>
                  </a:cubicBezTo>
                  <a:lnTo>
                    <a:pt x="48578" y="104775"/>
                  </a:lnTo>
                  <a:cubicBezTo>
                    <a:pt x="48578" y="128587"/>
                    <a:pt x="28575" y="148590"/>
                    <a:pt x="4763" y="148590"/>
                  </a:cubicBezTo>
                  <a:lnTo>
                    <a:pt x="0" y="148590"/>
                  </a:lnTo>
                  <a:cubicBezTo>
                    <a:pt x="3810" y="155258"/>
                    <a:pt x="11430" y="160020"/>
                    <a:pt x="19050" y="160020"/>
                  </a:cubicBezTo>
                  <a:lnTo>
                    <a:pt x="152400" y="160020"/>
                  </a:lnTo>
                  <a:lnTo>
                    <a:pt x="199073" y="206693"/>
                  </a:lnTo>
                  <a:lnTo>
                    <a:pt x="199073" y="160020"/>
                  </a:lnTo>
                  <a:lnTo>
                    <a:pt x="207645" y="160020"/>
                  </a:lnTo>
                  <a:cubicBezTo>
                    <a:pt x="220028" y="160020"/>
                    <a:pt x="230505" y="149543"/>
                    <a:pt x="230505" y="137160"/>
                  </a:cubicBezTo>
                  <a:lnTo>
                    <a:pt x="230505" y="22860"/>
                  </a:lnTo>
                  <a:cubicBezTo>
                    <a:pt x="231458" y="10477"/>
                    <a:pt x="220980" y="0"/>
                    <a:pt x="208598" y="0"/>
                  </a:cubicBezTo>
                  <a:close/>
                  <a:moveTo>
                    <a:pt x="114300" y="100965"/>
                  </a:moveTo>
                  <a:cubicBezTo>
                    <a:pt x="102870" y="100965"/>
                    <a:pt x="94298" y="92393"/>
                    <a:pt x="94298" y="80963"/>
                  </a:cubicBezTo>
                  <a:cubicBezTo>
                    <a:pt x="94298" y="70485"/>
                    <a:pt x="102870" y="60960"/>
                    <a:pt x="114300" y="60960"/>
                  </a:cubicBezTo>
                  <a:cubicBezTo>
                    <a:pt x="125730" y="60960"/>
                    <a:pt x="134303" y="69533"/>
                    <a:pt x="134303" y="80963"/>
                  </a:cubicBezTo>
                  <a:cubicBezTo>
                    <a:pt x="133350" y="91440"/>
                    <a:pt x="124778" y="100965"/>
                    <a:pt x="114300" y="100965"/>
                  </a:cubicBezTo>
                  <a:close/>
                  <a:moveTo>
                    <a:pt x="185738" y="100965"/>
                  </a:moveTo>
                  <a:cubicBezTo>
                    <a:pt x="174308" y="100965"/>
                    <a:pt x="165735" y="92393"/>
                    <a:pt x="165735" y="80963"/>
                  </a:cubicBezTo>
                  <a:cubicBezTo>
                    <a:pt x="165735" y="70485"/>
                    <a:pt x="174308" y="60960"/>
                    <a:pt x="185738" y="60960"/>
                  </a:cubicBezTo>
                  <a:cubicBezTo>
                    <a:pt x="197168" y="60960"/>
                    <a:pt x="205740" y="69533"/>
                    <a:pt x="205740" y="80963"/>
                  </a:cubicBezTo>
                  <a:cubicBezTo>
                    <a:pt x="205740" y="91440"/>
                    <a:pt x="197168" y="100965"/>
                    <a:pt x="185738" y="100965"/>
                  </a:cubicBezTo>
                  <a:close/>
                </a:path>
              </a:pathLst>
            </a:custGeom>
            <a:solidFill>
              <a:srgbClr val="189DE4"/>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40" name="Google Shape;820;p4">
              <a:extLst>
                <a:ext uri="{FF2B5EF4-FFF2-40B4-BE49-F238E27FC236}">
                  <a16:creationId xmlns:a16="http://schemas.microsoft.com/office/drawing/2014/main" id="{7C3C3246-3779-419F-8D06-76DB8F57E2FC}"/>
                </a:ext>
              </a:extLst>
            </p:cNvPr>
            <p:cNvSpPr/>
            <p:nvPr/>
          </p:nvSpPr>
          <p:spPr>
            <a:xfrm>
              <a:off x="482274" y="6168812"/>
              <a:ext cx="208263" cy="100012"/>
            </a:xfrm>
            <a:custGeom>
              <a:avLst/>
              <a:gdLst/>
              <a:ahLst/>
              <a:cxnLst/>
              <a:rect l="l" t="t" r="r" b="b"/>
              <a:pathLst>
                <a:path w="208263" h="100012" extrusionOk="0">
                  <a:moveTo>
                    <a:pt x="104147" y="0"/>
                  </a:moveTo>
                  <a:cubicBezTo>
                    <a:pt x="53664" y="0"/>
                    <a:pt x="11754" y="34290"/>
                    <a:pt x="324" y="80963"/>
                  </a:cubicBezTo>
                  <a:cubicBezTo>
                    <a:pt x="-1581" y="90488"/>
                    <a:pt x="5087" y="100013"/>
                    <a:pt x="15564" y="100013"/>
                  </a:cubicBezTo>
                  <a:lnTo>
                    <a:pt x="192729" y="100013"/>
                  </a:lnTo>
                  <a:cubicBezTo>
                    <a:pt x="202254" y="100013"/>
                    <a:pt x="209874" y="90488"/>
                    <a:pt x="207969" y="80963"/>
                  </a:cubicBezTo>
                  <a:cubicBezTo>
                    <a:pt x="196539" y="34290"/>
                    <a:pt x="154629" y="0"/>
                    <a:pt x="104147" y="0"/>
                  </a:cubicBezTo>
                  <a:close/>
                </a:path>
              </a:pathLst>
            </a:custGeom>
            <a:solidFill>
              <a:srgbClr val="189DE4"/>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41" name="Google Shape;821;p4">
              <a:extLst>
                <a:ext uri="{FF2B5EF4-FFF2-40B4-BE49-F238E27FC236}">
                  <a16:creationId xmlns:a16="http://schemas.microsoft.com/office/drawing/2014/main" id="{AA8C43E7-BF34-47D0-9BA2-E9E807A2D6E9}"/>
                </a:ext>
              </a:extLst>
            </p:cNvPr>
            <p:cNvSpPr/>
            <p:nvPr/>
          </p:nvSpPr>
          <p:spPr>
            <a:xfrm>
              <a:off x="537844" y="6046892"/>
              <a:ext cx="97155" cy="97154"/>
            </a:xfrm>
            <a:custGeom>
              <a:avLst/>
              <a:gdLst/>
              <a:ahLst/>
              <a:cxnLst/>
              <a:rect l="l" t="t" r="r" b="b"/>
              <a:pathLst>
                <a:path w="97155" h="97154" extrusionOk="0">
                  <a:moveTo>
                    <a:pt x="97155" y="48577"/>
                  </a:moveTo>
                  <a:cubicBezTo>
                    <a:pt x="97155" y="75406"/>
                    <a:pt x="75406" y="97155"/>
                    <a:pt x="48577" y="97155"/>
                  </a:cubicBezTo>
                  <a:cubicBezTo>
                    <a:pt x="21749" y="97155"/>
                    <a:pt x="0" y="75406"/>
                    <a:pt x="0" y="48577"/>
                  </a:cubicBezTo>
                  <a:cubicBezTo>
                    <a:pt x="0" y="21749"/>
                    <a:pt x="21749" y="0"/>
                    <a:pt x="48577" y="0"/>
                  </a:cubicBezTo>
                  <a:cubicBezTo>
                    <a:pt x="75406" y="0"/>
                    <a:pt x="97155" y="21749"/>
                    <a:pt x="97155" y="48577"/>
                  </a:cubicBezTo>
                  <a:close/>
                </a:path>
              </a:pathLst>
            </a:custGeom>
            <a:solidFill>
              <a:srgbClr val="189DE4"/>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42" name="Google Shape;822;p4">
              <a:extLst>
                <a:ext uri="{FF2B5EF4-FFF2-40B4-BE49-F238E27FC236}">
                  <a16:creationId xmlns:a16="http://schemas.microsoft.com/office/drawing/2014/main" id="{E773B6A7-14F6-4662-8FFC-8D55396E49F9}"/>
                </a:ext>
              </a:extLst>
            </p:cNvPr>
            <p:cNvSpPr/>
            <p:nvPr/>
          </p:nvSpPr>
          <p:spPr>
            <a:xfrm>
              <a:off x="730877" y="6168812"/>
              <a:ext cx="208263" cy="100964"/>
            </a:xfrm>
            <a:custGeom>
              <a:avLst/>
              <a:gdLst/>
              <a:ahLst/>
              <a:cxnLst/>
              <a:rect l="l" t="t" r="r" b="b"/>
              <a:pathLst>
                <a:path w="208263" h="100964" extrusionOk="0">
                  <a:moveTo>
                    <a:pt x="104147" y="0"/>
                  </a:moveTo>
                  <a:cubicBezTo>
                    <a:pt x="53664" y="0"/>
                    <a:pt x="11754" y="34290"/>
                    <a:pt x="324" y="81915"/>
                  </a:cubicBezTo>
                  <a:cubicBezTo>
                    <a:pt x="-1581" y="91440"/>
                    <a:pt x="5087" y="100965"/>
                    <a:pt x="15564" y="100965"/>
                  </a:cubicBezTo>
                  <a:lnTo>
                    <a:pt x="192729" y="100965"/>
                  </a:lnTo>
                  <a:cubicBezTo>
                    <a:pt x="202254" y="100965"/>
                    <a:pt x="209874" y="91440"/>
                    <a:pt x="207969" y="81915"/>
                  </a:cubicBezTo>
                  <a:cubicBezTo>
                    <a:pt x="196539" y="34290"/>
                    <a:pt x="154629" y="0"/>
                    <a:pt x="104147" y="0"/>
                  </a:cubicBezTo>
                  <a:close/>
                </a:path>
              </a:pathLst>
            </a:custGeom>
            <a:solidFill>
              <a:srgbClr val="189DE4"/>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43" name="Google Shape;823;p4">
              <a:extLst>
                <a:ext uri="{FF2B5EF4-FFF2-40B4-BE49-F238E27FC236}">
                  <a16:creationId xmlns:a16="http://schemas.microsoft.com/office/drawing/2014/main" id="{54AB4EDD-C0B0-4D0D-BCED-743027E10A93}"/>
                </a:ext>
              </a:extLst>
            </p:cNvPr>
            <p:cNvSpPr/>
            <p:nvPr/>
          </p:nvSpPr>
          <p:spPr>
            <a:xfrm>
              <a:off x="786446" y="6046892"/>
              <a:ext cx="97155" cy="97154"/>
            </a:xfrm>
            <a:custGeom>
              <a:avLst/>
              <a:gdLst/>
              <a:ahLst/>
              <a:cxnLst/>
              <a:rect l="l" t="t" r="r" b="b"/>
              <a:pathLst>
                <a:path w="97155" h="97154" extrusionOk="0">
                  <a:moveTo>
                    <a:pt x="97155" y="48577"/>
                  </a:moveTo>
                  <a:cubicBezTo>
                    <a:pt x="97155" y="75406"/>
                    <a:pt x="75406" y="97155"/>
                    <a:pt x="48578" y="97155"/>
                  </a:cubicBezTo>
                  <a:cubicBezTo>
                    <a:pt x="21749" y="97155"/>
                    <a:pt x="0" y="75406"/>
                    <a:pt x="0" y="48577"/>
                  </a:cubicBezTo>
                  <a:cubicBezTo>
                    <a:pt x="0" y="21749"/>
                    <a:pt x="21749" y="0"/>
                    <a:pt x="48578" y="0"/>
                  </a:cubicBezTo>
                  <a:cubicBezTo>
                    <a:pt x="75406" y="0"/>
                    <a:pt x="97155" y="21749"/>
                    <a:pt x="97155" y="48577"/>
                  </a:cubicBezTo>
                  <a:close/>
                </a:path>
              </a:pathLst>
            </a:custGeom>
            <a:solidFill>
              <a:srgbClr val="189DE4"/>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grpSp>
      <p:sp>
        <p:nvSpPr>
          <p:cNvPr id="244" name="Google Shape;824;p4">
            <a:extLst>
              <a:ext uri="{FF2B5EF4-FFF2-40B4-BE49-F238E27FC236}">
                <a16:creationId xmlns:a16="http://schemas.microsoft.com/office/drawing/2014/main" id="{A88348D3-F93D-4CF2-84AC-027561EAB31E}"/>
              </a:ext>
            </a:extLst>
          </p:cNvPr>
          <p:cNvSpPr txBox="1"/>
          <p:nvPr/>
        </p:nvSpPr>
        <p:spPr>
          <a:xfrm>
            <a:off x="2115019" y="5285972"/>
            <a:ext cx="1929489" cy="276999"/>
          </a:xfrm>
          <a:prstGeom prst="rect">
            <a:avLst/>
          </a:prstGeom>
          <a:noFill/>
          <a:ln>
            <a:noFill/>
          </a:ln>
        </p:spPr>
        <p:txBody>
          <a:bodyPr spcFirstLastPara="1" wrap="square" lIns="91425" tIns="45700" rIns="91425" bIns="45700" anchor="ctr" anchorCtr="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srgbClr val="3F3F3F"/>
                </a:solidFill>
                <a:effectLst/>
                <a:uLnTx/>
                <a:uFillTx/>
                <a:ea typeface="Arial"/>
                <a:cs typeface="Arial"/>
                <a:sym typeface="Arial"/>
              </a:rPr>
              <a:t>Open Communication</a:t>
            </a:r>
            <a:endParaRPr kumimoji="0" sz="1800" b="0" i="0" u="none" strike="noStrike" kern="0" cap="none" spc="0" normalizeH="0" baseline="0" noProof="0">
              <a:ln>
                <a:noFill/>
              </a:ln>
              <a:solidFill>
                <a:srgbClr val="000000"/>
              </a:solidFill>
              <a:effectLst/>
              <a:uLnTx/>
              <a:uFillTx/>
            </a:endParaRPr>
          </a:p>
        </p:txBody>
      </p:sp>
      <p:grpSp>
        <p:nvGrpSpPr>
          <p:cNvPr id="245" name="Google Shape;825;p4">
            <a:extLst>
              <a:ext uri="{FF2B5EF4-FFF2-40B4-BE49-F238E27FC236}">
                <a16:creationId xmlns:a16="http://schemas.microsoft.com/office/drawing/2014/main" id="{510614A4-D458-4BE8-9FAD-305FE8CAE563}"/>
              </a:ext>
            </a:extLst>
          </p:cNvPr>
          <p:cNvGrpSpPr/>
          <p:nvPr/>
        </p:nvGrpSpPr>
        <p:grpSpPr>
          <a:xfrm>
            <a:off x="4066752" y="3570479"/>
            <a:ext cx="986662" cy="994425"/>
            <a:chOff x="4498102" y="2989897"/>
            <a:chExt cx="604838" cy="609599"/>
          </a:xfrm>
        </p:grpSpPr>
        <p:sp>
          <p:nvSpPr>
            <p:cNvPr id="246" name="Google Shape;826;p4">
              <a:extLst>
                <a:ext uri="{FF2B5EF4-FFF2-40B4-BE49-F238E27FC236}">
                  <a16:creationId xmlns:a16="http://schemas.microsoft.com/office/drawing/2014/main" id="{C2D8AF06-0A70-4169-834D-264046C4FFB9}"/>
                </a:ext>
              </a:extLst>
            </p:cNvPr>
            <p:cNvSpPr/>
            <p:nvPr/>
          </p:nvSpPr>
          <p:spPr>
            <a:xfrm>
              <a:off x="4835287" y="3398519"/>
              <a:ext cx="94297" cy="86677"/>
            </a:xfrm>
            <a:custGeom>
              <a:avLst/>
              <a:gdLst/>
              <a:ahLst/>
              <a:cxnLst/>
              <a:rect l="l" t="t" r="r" b="b"/>
              <a:pathLst>
                <a:path w="94297" h="86677" extrusionOk="0">
                  <a:moveTo>
                    <a:pt x="94297" y="78105"/>
                  </a:moveTo>
                  <a:cubicBezTo>
                    <a:pt x="89535" y="80963"/>
                    <a:pt x="85725" y="82867"/>
                    <a:pt x="81915" y="86677"/>
                  </a:cubicBezTo>
                  <a:lnTo>
                    <a:pt x="0" y="4763"/>
                  </a:lnTo>
                  <a:cubicBezTo>
                    <a:pt x="5715" y="3810"/>
                    <a:pt x="10477" y="1905"/>
                    <a:pt x="16193" y="0"/>
                  </a:cubicBezTo>
                  <a:lnTo>
                    <a:pt x="94297" y="78105"/>
                  </a:lnTo>
                  <a:close/>
                </a:path>
              </a:pathLst>
            </a:custGeom>
            <a:solidFill>
              <a:srgbClr val="189DE4"/>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47" name="Google Shape;827;p4">
              <a:extLst>
                <a:ext uri="{FF2B5EF4-FFF2-40B4-BE49-F238E27FC236}">
                  <a16:creationId xmlns:a16="http://schemas.microsoft.com/office/drawing/2014/main" id="{F1A1881E-ECB4-4CE6-8BD3-E1B56EE60155}"/>
                </a:ext>
              </a:extLst>
            </p:cNvPr>
            <p:cNvSpPr/>
            <p:nvPr/>
          </p:nvSpPr>
          <p:spPr>
            <a:xfrm>
              <a:off x="4670504" y="3397566"/>
              <a:ext cx="94297" cy="86677"/>
            </a:xfrm>
            <a:custGeom>
              <a:avLst/>
              <a:gdLst/>
              <a:ahLst/>
              <a:cxnLst/>
              <a:rect l="l" t="t" r="r" b="b"/>
              <a:pathLst>
                <a:path w="94297" h="86677" extrusionOk="0">
                  <a:moveTo>
                    <a:pt x="94298" y="4763"/>
                  </a:moveTo>
                  <a:lnTo>
                    <a:pt x="12383" y="86678"/>
                  </a:lnTo>
                  <a:cubicBezTo>
                    <a:pt x="8572" y="83820"/>
                    <a:pt x="4763" y="80963"/>
                    <a:pt x="0" y="78105"/>
                  </a:cubicBezTo>
                  <a:lnTo>
                    <a:pt x="78105" y="0"/>
                  </a:lnTo>
                  <a:cubicBezTo>
                    <a:pt x="83820" y="1905"/>
                    <a:pt x="89535" y="3810"/>
                    <a:pt x="94298" y="4763"/>
                  </a:cubicBezTo>
                  <a:close/>
                </a:path>
              </a:pathLst>
            </a:custGeom>
            <a:solidFill>
              <a:srgbClr val="189DE4"/>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48" name="Google Shape;828;p4">
              <a:extLst>
                <a:ext uri="{FF2B5EF4-FFF2-40B4-BE49-F238E27FC236}">
                  <a16:creationId xmlns:a16="http://schemas.microsoft.com/office/drawing/2014/main" id="{22570E70-8B4E-41B6-9210-437F0E6BFDF5}"/>
                </a:ext>
              </a:extLst>
            </p:cNvPr>
            <p:cNvSpPr/>
            <p:nvPr/>
          </p:nvSpPr>
          <p:spPr>
            <a:xfrm>
              <a:off x="4703842" y="3511866"/>
              <a:ext cx="191452" cy="14287"/>
            </a:xfrm>
            <a:custGeom>
              <a:avLst/>
              <a:gdLst/>
              <a:ahLst/>
              <a:cxnLst/>
              <a:rect l="l" t="t" r="r" b="b"/>
              <a:pathLst>
                <a:path w="191452" h="14287" extrusionOk="0">
                  <a:moveTo>
                    <a:pt x="191453" y="0"/>
                  </a:moveTo>
                  <a:cubicBezTo>
                    <a:pt x="189548" y="4763"/>
                    <a:pt x="187642" y="9525"/>
                    <a:pt x="186690" y="14288"/>
                  </a:cubicBezTo>
                  <a:lnTo>
                    <a:pt x="4763" y="14288"/>
                  </a:lnTo>
                  <a:cubicBezTo>
                    <a:pt x="3810" y="9525"/>
                    <a:pt x="1905" y="4763"/>
                    <a:pt x="0" y="0"/>
                  </a:cubicBezTo>
                  <a:lnTo>
                    <a:pt x="191453" y="0"/>
                  </a:lnTo>
                  <a:close/>
                </a:path>
              </a:pathLst>
            </a:custGeom>
            <a:solidFill>
              <a:srgbClr val="189DE4"/>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49" name="Google Shape;829;p4">
              <a:extLst>
                <a:ext uri="{FF2B5EF4-FFF2-40B4-BE49-F238E27FC236}">
                  <a16:creationId xmlns:a16="http://schemas.microsoft.com/office/drawing/2014/main" id="{C5B2160A-5A8D-4E01-8FB5-52D6F8F01A5A}"/>
                </a:ext>
              </a:extLst>
            </p:cNvPr>
            <p:cNvSpPr/>
            <p:nvPr/>
          </p:nvSpPr>
          <p:spPr>
            <a:xfrm>
              <a:off x="4904820" y="3484244"/>
              <a:ext cx="198120" cy="115252"/>
            </a:xfrm>
            <a:custGeom>
              <a:avLst/>
              <a:gdLst/>
              <a:ahLst/>
              <a:cxnLst/>
              <a:rect l="l" t="t" r="r" b="b"/>
              <a:pathLst>
                <a:path w="198120" h="115252" extrusionOk="0">
                  <a:moveTo>
                    <a:pt x="198120" y="51435"/>
                  </a:moveTo>
                  <a:cubicBezTo>
                    <a:pt x="198120" y="86677"/>
                    <a:pt x="153352" y="115252"/>
                    <a:pt x="99060" y="115252"/>
                  </a:cubicBezTo>
                  <a:cubicBezTo>
                    <a:pt x="42863" y="115252"/>
                    <a:pt x="0" y="87630"/>
                    <a:pt x="0" y="51435"/>
                  </a:cubicBezTo>
                  <a:cubicBezTo>
                    <a:pt x="0" y="30480"/>
                    <a:pt x="15240" y="11430"/>
                    <a:pt x="40005" y="0"/>
                  </a:cubicBezTo>
                  <a:lnTo>
                    <a:pt x="40005" y="42863"/>
                  </a:lnTo>
                  <a:cubicBezTo>
                    <a:pt x="40005" y="61913"/>
                    <a:pt x="55245" y="77152"/>
                    <a:pt x="74295" y="77152"/>
                  </a:cubicBezTo>
                  <a:lnTo>
                    <a:pt x="123825" y="77152"/>
                  </a:lnTo>
                  <a:cubicBezTo>
                    <a:pt x="142875" y="77152"/>
                    <a:pt x="158115" y="61913"/>
                    <a:pt x="158115" y="42863"/>
                  </a:cubicBezTo>
                  <a:lnTo>
                    <a:pt x="158115" y="0"/>
                  </a:lnTo>
                  <a:cubicBezTo>
                    <a:pt x="182880" y="11430"/>
                    <a:pt x="198120" y="30480"/>
                    <a:pt x="198120" y="51435"/>
                  </a:cubicBezTo>
                  <a:close/>
                </a:path>
              </a:pathLst>
            </a:custGeom>
            <a:solidFill>
              <a:srgbClr val="189DE4"/>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50" name="Google Shape;830;p4">
              <a:extLst>
                <a:ext uri="{FF2B5EF4-FFF2-40B4-BE49-F238E27FC236}">
                  <a16:creationId xmlns:a16="http://schemas.microsoft.com/office/drawing/2014/main" id="{619FF1C6-D50C-4C83-8DD1-77E49C39D83C}"/>
                </a:ext>
              </a:extLst>
            </p:cNvPr>
            <p:cNvSpPr/>
            <p:nvPr/>
          </p:nvSpPr>
          <p:spPr>
            <a:xfrm>
              <a:off x="4498102" y="3484244"/>
              <a:ext cx="197167" cy="115252"/>
            </a:xfrm>
            <a:custGeom>
              <a:avLst/>
              <a:gdLst/>
              <a:ahLst/>
              <a:cxnLst/>
              <a:rect l="l" t="t" r="r" b="b"/>
              <a:pathLst>
                <a:path w="197167" h="115252" extrusionOk="0">
                  <a:moveTo>
                    <a:pt x="197168" y="51435"/>
                  </a:moveTo>
                  <a:cubicBezTo>
                    <a:pt x="197168" y="87630"/>
                    <a:pt x="153353" y="115252"/>
                    <a:pt x="98108" y="115252"/>
                  </a:cubicBezTo>
                  <a:cubicBezTo>
                    <a:pt x="42863" y="115252"/>
                    <a:pt x="0" y="87630"/>
                    <a:pt x="0" y="51435"/>
                  </a:cubicBezTo>
                  <a:cubicBezTo>
                    <a:pt x="0" y="30480"/>
                    <a:pt x="15240" y="11430"/>
                    <a:pt x="40005" y="0"/>
                  </a:cubicBezTo>
                  <a:lnTo>
                    <a:pt x="40005" y="42863"/>
                  </a:lnTo>
                  <a:cubicBezTo>
                    <a:pt x="40005" y="61913"/>
                    <a:pt x="55245" y="77152"/>
                    <a:pt x="74295" y="77152"/>
                  </a:cubicBezTo>
                  <a:lnTo>
                    <a:pt x="123825" y="77152"/>
                  </a:lnTo>
                  <a:cubicBezTo>
                    <a:pt x="142875" y="77152"/>
                    <a:pt x="158115" y="61913"/>
                    <a:pt x="158115" y="42863"/>
                  </a:cubicBezTo>
                  <a:lnTo>
                    <a:pt x="158115" y="0"/>
                  </a:lnTo>
                  <a:cubicBezTo>
                    <a:pt x="181928" y="11430"/>
                    <a:pt x="197168" y="30480"/>
                    <a:pt x="197168" y="51435"/>
                  </a:cubicBezTo>
                  <a:close/>
                </a:path>
              </a:pathLst>
            </a:custGeom>
            <a:solidFill>
              <a:srgbClr val="189DE4"/>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51" name="Google Shape;831;p4">
              <a:extLst>
                <a:ext uri="{FF2B5EF4-FFF2-40B4-BE49-F238E27FC236}">
                  <a16:creationId xmlns:a16="http://schemas.microsoft.com/office/drawing/2014/main" id="{52C78AEF-4CC2-41A9-BB3C-F77053302F28}"/>
                </a:ext>
              </a:extLst>
            </p:cNvPr>
            <p:cNvSpPr/>
            <p:nvPr/>
          </p:nvSpPr>
          <p:spPr>
            <a:xfrm>
              <a:off x="4700985" y="3276599"/>
              <a:ext cx="198120" cy="115252"/>
            </a:xfrm>
            <a:custGeom>
              <a:avLst/>
              <a:gdLst/>
              <a:ahLst/>
              <a:cxnLst/>
              <a:rect l="l" t="t" r="r" b="b"/>
              <a:pathLst>
                <a:path w="198120" h="115252" extrusionOk="0">
                  <a:moveTo>
                    <a:pt x="198120" y="51435"/>
                  </a:moveTo>
                  <a:cubicBezTo>
                    <a:pt x="198120" y="87630"/>
                    <a:pt x="154305" y="115253"/>
                    <a:pt x="99060" y="115253"/>
                  </a:cubicBezTo>
                  <a:cubicBezTo>
                    <a:pt x="43815" y="115253"/>
                    <a:pt x="0" y="86678"/>
                    <a:pt x="0" y="51435"/>
                  </a:cubicBezTo>
                  <a:cubicBezTo>
                    <a:pt x="0" y="30480"/>
                    <a:pt x="15240" y="11430"/>
                    <a:pt x="40005" y="0"/>
                  </a:cubicBezTo>
                  <a:lnTo>
                    <a:pt x="40005" y="42862"/>
                  </a:lnTo>
                  <a:cubicBezTo>
                    <a:pt x="40005" y="61912"/>
                    <a:pt x="55245" y="77153"/>
                    <a:pt x="73342" y="77153"/>
                  </a:cubicBezTo>
                  <a:lnTo>
                    <a:pt x="122873" y="77153"/>
                  </a:lnTo>
                  <a:cubicBezTo>
                    <a:pt x="141923" y="77153"/>
                    <a:pt x="156210" y="61912"/>
                    <a:pt x="156210" y="42862"/>
                  </a:cubicBezTo>
                  <a:lnTo>
                    <a:pt x="156210" y="0"/>
                  </a:lnTo>
                  <a:cubicBezTo>
                    <a:pt x="182880" y="11430"/>
                    <a:pt x="198120" y="30480"/>
                    <a:pt x="198120" y="51435"/>
                  </a:cubicBezTo>
                  <a:close/>
                </a:path>
              </a:pathLst>
            </a:custGeom>
            <a:solidFill>
              <a:srgbClr val="189DE4"/>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52" name="Google Shape;832;p4">
              <a:extLst>
                <a:ext uri="{FF2B5EF4-FFF2-40B4-BE49-F238E27FC236}">
                  <a16:creationId xmlns:a16="http://schemas.microsoft.com/office/drawing/2014/main" id="{CE393915-B2FF-463E-AD54-02CA6D0F49DF}"/>
                </a:ext>
              </a:extLst>
            </p:cNvPr>
            <p:cNvSpPr/>
            <p:nvPr/>
          </p:nvSpPr>
          <p:spPr>
            <a:xfrm>
              <a:off x="4755277" y="2989897"/>
              <a:ext cx="89535" cy="89567"/>
            </a:xfrm>
            <a:custGeom>
              <a:avLst/>
              <a:gdLst/>
              <a:ahLst/>
              <a:cxnLst/>
              <a:rect l="l" t="t" r="r" b="b"/>
              <a:pathLst>
                <a:path w="89535" h="89567" extrusionOk="0">
                  <a:moveTo>
                    <a:pt x="0" y="44768"/>
                  </a:moveTo>
                  <a:cubicBezTo>
                    <a:pt x="0" y="20003"/>
                    <a:pt x="20003" y="0"/>
                    <a:pt x="44768" y="0"/>
                  </a:cubicBezTo>
                  <a:cubicBezTo>
                    <a:pt x="69532" y="0"/>
                    <a:pt x="89535" y="20003"/>
                    <a:pt x="89535" y="44768"/>
                  </a:cubicBezTo>
                  <a:cubicBezTo>
                    <a:pt x="89535" y="69533"/>
                    <a:pt x="69532" y="89535"/>
                    <a:pt x="44768" y="89535"/>
                  </a:cubicBezTo>
                  <a:cubicBezTo>
                    <a:pt x="20003" y="90488"/>
                    <a:pt x="0" y="70485"/>
                    <a:pt x="0" y="44768"/>
                  </a:cubicBezTo>
                  <a:close/>
                </a:path>
              </a:pathLst>
            </a:custGeom>
            <a:solidFill>
              <a:srgbClr val="189DE4"/>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53" name="Google Shape;833;p4">
              <a:extLst>
                <a:ext uri="{FF2B5EF4-FFF2-40B4-BE49-F238E27FC236}">
                  <a16:creationId xmlns:a16="http://schemas.microsoft.com/office/drawing/2014/main" id="{AB8EA94B-6FC0-4CAF-AF6E-B323D5A024B9}"/>
                </a:ext>
              </a:extLst>
            </p:cNvPr>
            <p:cNvSpPr/>
            <p:nvPr/>
          </p:nvSpPr>
          <p:spPr>
            <a:xfrm>
              <a:off x="4726702" y="3088004"/>
              <a:ext cx="145732" cy="250507"/>
            </a:xfrm>
            <a:custGeom>
              <a:avLst/>
              <a:gdLst/>
              <a:ahLst/>
              <a:cxnLst/>
              <a:rect l="l" t="t" r="r" b="b"/>
              <a:pathLst>
                <a:path w="145732" h="250507" extrusionOk="0">
                  <a:moveTo>
                    <a:pt x="145733" y="45720"/>
                  </a:moveTo>
                  <a:lnTo>
                    <a:pt x="145733" y="144780"/>
                  </a:lnTo>
                  <a:cubicBezTo>
                    <a:pt x="145733" y="155258"/>
                    <a:pt x="137160" y="162878"/>
                    <a:pt x="127635" y="162878"/>
                  </a:cubicBezTo>
                  <a:lnTo>
                    <a:pt x="119063" y="162878"/>
                  </a:lnTo>
                  <a:lnTo>
                    <a:pt x="119063" y="230505"/>
                  </a:lnTo>
                  <a:cubicBezTo>
                    <a:pt x="119063" y="240982"/>
                    <a:pt x="110490" y="250507"/>
                    <a:pt x="99060" y="250507"/>
                  </a:cubicBezTo>
                  <a:lnTo>
                    <a:pt x="80963" y="250507"/>
                  </a:lnTo>
                  <a:lnTo>
                    <a:pt x="80963" y="159068"/>
                  </a:lnTo>
                  <a:cubicBezTo>
                    <a:pt x="80963" y="155258"/>
                    <a:pt x="78105" y="151448"/>
                    <a:pt x="73343" y="151448"/>
                  </a:cubicBezTo>
                  <a:cubicBezTo>
                    <a:pt x="69532" y="151448"/>
                    <a:pt x="65723" y="154305"/>
                    <a:pt x="65723" y="159068"/>
                  </a:cubicBezTo>
                  <a:lnTo>
                    <a:pt x="65723" y="250507"/>
                  </a:lnTo>
                  <a:lnTo>
                    <a:pt x="47625" y="250507"/>
                  </a:lnTo>
                  <a:cubicBezTo>
                    <a:pt x="37148" y="250507"/>
                    <a:pt x="27623" y="241935"/>
                    <a:pt x="27623" y="230505"/>
                  </a:cubicBezTo>
                  <a:lnTo>
                    <a:pt x="27623" y="162878"/>
                  </a:lnTo>
                  <a:lnTo>
                    <a:pt x="19050" y="162878"/>
                  </a:lnTo>
                  <a:cubicBezTo>
                    <a:pt x="8573" y="162878"/>
                    <a:pt x="0" y="154305"/>
                    <a:pt x="0" y="144780"/>
                  </a:cubicBezTo>
                  <a:lnTo>
                    <a:pt x="0" y="45720"/>
                  </a:lnTo>
                  <a:cubicBezTo>
                    <a:pt x="0" y="20955"/>
                    <a:pt x="18098" y="0"/>
                    <a:pt x="40005" y="0"/>
                  </a:cubicBezTo>
                  <a:lnTo>
                    <a:pt x="103823" y="0"/>
                  </a:lnTo>
                  <a:cubicBezTo>
                    <a:pt x="127635" y="0"/>
                    <a:pt x="145733" y="20955"/>
                    <a:pt x="145733" y="45720"/>
                  </a:cubicBezTo>
                  <a:close/>
                </a:path>
              </a:pathLst>
            </a:custGeom>
            <a:solidFill>
              <a:srgbClr val="189DE4"/>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54" name="Google Shape;834;p4">
              <a:extLst>
                <a:ext uri="{FF2B5EF4-FFF2-40B4-BE49-F238E27FC236}">
                  <a16:creationId xmlns:a16="http://schemas.microsoft.com/office/drawing/2014/main" id="{A7BEE2AC-D73B-4A17-BCB4-147D36E6F0BC}"/>
                </a:ext>
              </a:extLst>
            </p:cNvPr>
            <p:cNvSpPr/>
            <p:nvPr/>
          </p:nvSpPr>
          <p:spPr>
            <a:xfrm>
              <a:off x="4959112" y="3197541"/>
              <a:ext cx="89534" cy="89567"/>
            </a:xfrm>
            <a:custGeom>
              <a:avLst/>
              <a:gdLst/>
              <a:ahLst/>
              <a:cxnLst/>
              <a:rect l="l" t="t" r="r" b="b"/>
              <a:pathLst>
                <a:path w="89534" h="89567" extrusionOk="0">
                  <a:moveTo>
                    <a:pt x="0" y="44768"/>
                  </a:moveTo>
                  <a:cubicBezTo>
                    <a:pt x="0" y="20003"/>
                    <a:pt x="20002" y="0"/>
                    <a:pt x="44768" y="0"/>
                  </a:cubicBezTo>
                  <a:cubicBezTo>
                    <a:pt x="69532" y="0"/>
                    <a:pt x="89535" y="20003"/>
                    <a:pt x="89535" y="44768"/>
                  </a:cubicBezTo>
                  <a:cubicBezTo>
                    <a:pt x="89535" y="69533"/>
                    <a:pt x="69532" y="89535"/>
                    <a:pt x="44768" y="89535"/>
                  </a:cubicBezTo>
                  <a:cubicBezTo>
                    <a:pt x="20002" y="90488"/>
                    <a:pt x="0" y="70485"/>
                    <a:pt x="0" y="44768"/>
                  </a:cubicBezTo>
                  <a:close/>
                </a:path>
              </a:pathLst>
            </a:custGeom>
            <a:solidFill>
              <a:srgbClr val="189DE4"/>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55" name="Google Shape;835;p4">
              <a:extLst>
                <a:ext uri="{FF2B5EF4-FFF2-40B4-BE49-F238E27FC236}">
                  <a16:creationId xmlns:a16="http://schemas.microsoft.com/office/drawing/2014/main" id="{7325AC63-AE3A-4861-85E8-AFBBF4F49F6A}"/>
                </a:ext>
              </a:extLst>
            </p:cNvPr>
            <p:cNvSpPr/>
            <p:nvPr/>
          </p:nvSpPr>
          <p:spPr>
            <a:xfrm>
              <a:off x="4928632" y="3295649"/>
              <a:ext cx="146685" cy="250507"/>
            </a:xfrm>
            <a:custGeom>
              <a:avLst/>
              <a:gdLst/>
              <a:ahLst/>
              <a:cxnLst/>
              <a:rect l="l" t="t" r="r" b="b"/>
              <a:pathLst>
                <a:path w="146685" h="250507" extrusionOk="0">
                  <a:moveTo>
                    <a:pt x="146685" y="45720"/>
                  </a:moveTo>
                  <a:lnTo>
                    <a:pt x="146685" y="144780"/>
                  </a:lnTo>
                  <a:cubicBezTo>
                    <a:pt x="146685" y="155258"/>
                    <a:pt x="138113" y="162878"/>
                    <a:pt x="127635" y="162878"/>
                  </a:cubicBezTo>
                  <a:lnTo>
                    <a:pt x="119063" y="162878"/>
                  </a:lnTo>
                  <a:lnTo>
                    <a:pt x="119063" y="230505"/>
                  </a:lnTo>
                  <a:cubicBezTo>
                    <a:pt x="119063" y="240983"/>
                    <a:pt x="110490" y="250508"/>
                    <a:pt x="99060" y="250508"/>
                  </a:cubicBezTo>
                  <a:lnTo>
                    <a:pt x="80963" y="250508"/>
                  </a:lnTo>
                  <a:lnTo>
                    <a:pt x="80963" y="159068"/>
                  </a:lnTo>
                  <a:cubicBezTo>
                    <a:pt x="80963" y="155258"/>
                    <a:pt x="78105" y="151448"/>
                    <a:pt x="73343" y="151448"/>
                  </a:cubicBezTo>
                  <a:cubicBezTo>
                    <a:pt x="69532" y="151448"/>
                    <a:pt x="65723" y="154305"/>
                    <a:pt x="65723" y="159068"/>
                  </a:cubicBezTo>
                  <a:lnTo>
                    <a:pt x="65723" y="250508"/>
                  </a:lnTo>
                  <a:lnTo>
                    <a:pt x="47625" y="250508"/>
                  </a:lnTo>
                  <a:cubicBezTo>
                    <a:pt x="37148" y="250508"/>
                    <a:pt x="27623" y="241935"/>
                    <a:pt x="27623" y="230505"/>
                  </a:cubicBezTo>
                  <a:lnTo>
                    <a:pt x="27623" y="162878"/>
                  </a:lnTo>
                  <a:lnTo>
                    <a:pt x="19050" y="162878"/>
                  </a:lnTo>
                  <a:cubicBezTo>
                    <a:pt x="8573" y="162878"/>
                    <a:pt x="0" y="154305"/>
                    <a:pt x="0" y="144780"/>
                  </a:cubicBezTo>
                  <a:lnTo>
                    <a:pt x="0" y="45720"/>
                  </a:lnTo>
                  <a:cubicBezTo>
                    <a:pt x="0" y="20955"/>
                    <a:pt x="18098" y="0"/>
                    <a:pt x="40005" y="0"/>
                  </a:cubicBezTo>
                  <a:lnTo>
                    <a:pt x="103823" y="0"/>
                  </a:lnTo>
                  <a:cubicBezTo>
                    <a:pt x="128588" y="0"/>
                    <a:pt x="146685" y="20955"/>
                    <a:pt x="146685" y="45720"/>
                  </a:cubicBezTo>
                  <a:close/>
                </a:path>
              </a:pathLst>
            </a:custGeom>
            <a:solidFill>
              <a:srgbClr val="189DE4"/>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56" name="Google Shape;836;p4">
              <a:extLst>
                <a:ext uri="{FF2B5EF4-FFF2-40B4-BE49-F238E27FC236}">
                  <a16:creationId xmlns:a16="http://schemas.microsoft.com/office/drawing/2014/main" id="{5BDDA6F0-6D41-4BB4-94F7-7A038DA616AA}"/>
                </a:ext>
              </a:extLst>
            </p:cNvPr>
            <p:cNvSpPr/>
            <p:nvPr/>
          </p:nvSpPr>
          <p:spPr>
            <a:xfrm>
              <a:off x="4552395" y="3197541"/>
              <a:ext cx="89534" cy="89567"/>
            </a:xfrm>
            <a:custGeom>
              <a:avLst/>
              <a:gdLst/>
              <a:ahLst/>
              <a:cxnLst/>
              <a:rect l="l" t="t" r="r" b="b"/>
              <a:pathLst>
                <a:path w="89534" h="89567" extrusionOk="0">
                  <a:moveTo>
                    <a:pt x="0" y="44768"/>
                  </a:moveTo>
                  <a:cubicBezTo>
                    <a:pt x="0" y="20003"/>
                    <a:pt x="20003" y="0"/>
                    <a:pt x="44768" y="0"/>
                  </a:cubicBezTo>
                  <a:cubicBezTo>
                    <a:pt x="69533" y="0"/>
                    <a:pt x="89535" y="20003"/>
                    <a:pt x="89535" y="44768"/>
                  </a:cubicBezTo>
                  <a:cubicBezTo>
                    <a:pt x="89535" y="69533"/>
                    <a:pt x="69533" y="89535"/>
                    <a:pt x="44768" y="89535"/>
                  </a:cubicBezTo>
                  <a:cubicBezTo>
                    <a:pt x="20003" y="90488"/>
                    <a:pt x="0" y="70485"/>
                    <a:pt x="0" y="44768"/>
                  </a:cubicBezTo>
                  <a:close/>
                </a:path>
              </a:pathLst>
            </a:custGeom>
            <a:solidFill>
              <a:srgbClr val="189DE4"/>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57" name="Google Shape;837;p4">
              <a:extLst>
                <a:ext uri="{FF2B5EF4-FFF2-40B4-BE49-F238E27FC236}">
                  <a16:creationId xmlns:a16="http://schemas.microsoft.com/office/drawing/2014/main" id="{B8C4C087-AD3B-4E85-9414-F2E124BCC754}"/>
                </a:ext>
              </a:extLst>
            </p:cNvPr>
            <p:cNvSpPr/>
            <p:nvPr/>
          </p:nvSpPr>
          <p:spPr>
            <a:xfrm>
              <a:off x="4524772" y="3295649"/>
              <a:ext cx="143827" cy="250507"/>
            </a:xfrm>
            <a:custGeom>
              <a:avLst/>
              <a:gdLst/>
              <a:ahLst/>
              <a:cxnLst/>
              <a:rect l="l" t="t" r="r" b="b"/>
              <a:pathLst>
                <a:path w="143827" h="250507" extrusionOk="0">
                  <a:moveTo>
                    <a:pt x="143828" y="45720"/>
                  </a:moveTo>
                  <a:lnTo>
                    <a:pt x="143828" y="144780"/>
                  </a:lnTo>
                  <a:cubicBezTo>
                    <a:pt x="143828" y="155258"/>
                    <a:pt x="135255" y="162878"/>
                    <a:pt x="124778" y="162878"/>
                  </a:cubicBezTo>
                  <a:lnTo>
                    <a:pt x="116205" y="162878"/>
                  </a:lnTo>
                  <a:lnTo>
                    <a:pt x="116205" y="230505"/>
                  </a:lnTo>
                  <a:cubicBezTo>
                    <a:pt x="116205" y="240983"/>
                    <a:pt x="107633" y="250508"/>
                    <a:pt x="96203" y="250508"/>
                  </a:cubicBezTo>
                  <a:lnTo>
                    <a:pt x="78105" y="250508"/>
                  </a:lnTo>
                  <a:lnTo>
                    <a:pt x="78105" y="159068"/>
                  </a:lnTo>
                  <a:cubicBezTo>
                    <a:pt x="78105" y="155258"/>
                    <a:pt x="75248" y="151448"/>
                    <a:pt x="70485" y="151448"/>
                  </a:cubicBezTo>
                  <a:cubicBezTo>
                    <a:pt x="66675" y="151448"/>
                    <a:pt x="62865" y="154305"/>
                    <a:pt x="62865" y="159068"/>
                  </a:cubicBezTo>
                  <a:lnTo>
                    <a:pt x="62865" y="250508"/>
                  </a:lnTo>
                  <a:lnTo>
                    <a:pt x="46673" y="250508"/>
                  </a:lnTo>
                  <a:cubicBezTo>
                    <a:pt x="36195" y="250508"/>
                    <a:pt x="26670" y="241935"/>
                    <a:pt x="26670" y="230505"/>
                  </a:cubicBezTo>
                  <a:lnTo>
                    <a:pt x="26670" y="162878"/>
                  </a:lnTo>
                  <a:lnTo>
                    <a:pt x="18098" y="162878"/>
                  </a:lnTo>
                  <a:cubicBezTo>
                    <a:pt x="7620" y="162878"/>
                    <a:pt x="0" y="154305"/>
                    <a:pt x="0" y="144780"/>
                  </a:cubicBezTo>
                  <a:lnTo>
                    <a:pt x="0" y="45720"/>
                  </a:lnTo>
                  <a:cubicBezTo>
                    <a:pt x="0" y="20955"/>
                    <a:pt x="18098" y="0"/>
                    <a:pt x="40005" y="0"/>
                  </a:cubicBezTo>
                  <a:lnTo>
                    <a:pt x="103823" y="0"/>
                  </a:lnTo>
                  <a:cubicBezTo>
                    <a:pt x="125730" y="0"/>
                    <a:pt x="143828" y="20955"/>
                    <a:pt x="143828" y="45720"/>
                  </a:cubicBezTo>
                  <a:close/>
                </a:path>
              </a:pathLst>
            </a:custGeom>
            <a:solidFill>
              <a:srgbClr val="189DE4"/>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grpSp>
      <p:sp>
        <p:nvSpPr>
          <p:cNvPr id="258" name="Google Shape;838;p4">
            <a:extLst>
              <a:ext uri="{FF2B5EF4-FFF2-40B4-BE49-F238E27FC236}">
                <a16:creationId xmlns:a16="http://schemas.microsoft.com/office/drawing/2014/main" id="{957506A8-CF2D-4193-8A7F-7BBDEEB494C5}"/>
              </a:ext>
            </a:extLst>
          </p:cNvPr>
          <p:cNvSpPr txBox="1"/>
          <p:nvPr/>
        </p:nvSpPr>
        <p:spPr>
          <a:xfrm flipH="1">
            <a:off x="3779246" y="3110920"/>
            <a:ext cx="1601147" cy="307777"/>
          </a:xfrm>
          <a:prstGeom prst="rect">
            <a:avLst/>
          </a:prstGeom>
          <a:noFill/>
          <a:ln>
            <a:noFill/>
          </a:ln>
        </p:spPr>
        <p:txBody>
          <a:bodyPr spcFirstLastPara="1" wrap="square" lIns="91425" tIns="45700" rIns="91425" bIns="45700" anchor="ctr" anchorCtr="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189DE4"/>
                </a:solidFill>
                <a:effectLst/>
                <a:uLnTx/>
                <a:uFillTx/>
                <a:ea typeface="Arial"/>
                <a:cs typeface="Arial"/>
                <a:sym typeface="Arial"/>
              </a:rPr>
              <a:t>Collaboration</a:t>
            </a:r>
            <a:endParaRPr kumimoji="0" sz="1800" b="0" i="0" u="none" strike="noStrike" kern="0" cap="none" spc="0" normalizeH="0" baseline="0" noProof="0">
              <a:ln>
                <a:noFill/>
              </a:ln>
              <a:solidFill>
                <a:srgbClr val="000000"/>
              </a:solidFill>
              <a:effectLst/>
              <a:uLnTx/>
              <a:uFillTx/>
            </a:endParaRPr>
          </a:p>
        </p:txBody>
      </p:sp>
      <p:sp>
        <p:nvSpPr>
          <p:cNvPr id="259" name="Google Shape;839;p4">
            <a:extLst>
              <a:ext uri="{FF2B5EF4-FFF2-40B4-BE49-F238E27FC236}">
                <a16:creationId xmlns:a16="http://schemas.microsoft.com/office/drawing/2014/main" id="{DE45F261-9F78-4EB1-BD88-5664F41C77C9}"/>
              </a:ext>
            </a:extLst>
          </p:cNvPr>
          <p:cNvSpPr/>
          <p:nvPr/>
        </p:nvSpPr>
        <p:spPr>
          <a:xfrm>
            <a:off x="6035782" y="3313938"/>
            <a:ext cx="1317175" cy="1072084"/>
          </a:xfrm>
          <a:custGeom>
            <a:avLst/>
            <a:gdLst/>
            <a:ahLst/>
            <a:cxnLst/>
            <a:rect l="l" t="t" r="r" b="b"/>
            <a:pathLst>
              <a:path w="819150" h="666730" extrusionOk="0">
                <a:moveTo>
                  <a:pt x="161925" y="-952"/>
                </a:moveTo>
                <a:cubicBezTo>
                  <a:pt x="119841" y="-952"/>
                  <a:pt x="85725" y="33166"/>
                  <a:pt x="85725" y="75248"/>
                </a:cubicBezTo>
                <a:cubicBezTo>
                  <a:pt x="85725" y="117329"/>
                  <a:pt x="119841" y="151448"/>
                  <a:pt x="161925" y="151448"/>
                </a:cubicBezTo>
                <a:cubicBezTo>
                  <a:pt x="173403" y="151448"/>
                  <a:pt x="184310" y="148847"/>
                  <a:pt x="194072" y="144304"/>
                </a:cubicBezTo>
                <a:cubicBezTo>
                  <a:pt x="200797" y="120815"/>
                  <a:pt x="216412" y="101213"/>
                  <a:pt x="236934" y="88944"/>
                </a:cubicBezTo>
                <a:cubicBezTo>
                  <a:pt x="237734" y="84516"/>
                  <a:pt x="238125" y="79905"/>
                  <a:pt x="238125" y="75248"/>
                </a:cubicBezTo>
                <a:cubicBezTo>
                  <a:pt x="238125" y="33166"/>
                  <a:pt x="204009" y="-952"/>
                  <a:pt x="161925" y="-952"/>
                </a:cubicBezTo>
                <a:close/>
                <a:moveTo>
                  <a:pt x="657225" y="-952"/>
                </a:moveTo>
                <a:cubicBezTo>
                  <a:pt x="615141" y="-952"/>
                  <a:pt x="581025" y="33166"/>
                  <a:pt x="581025" y="75248"/>
                </a:cubicBezTo>
                <a:cubicBezTo>
                  <a:pt x="581025" y="79905"/>
                  <a:pt x="581416" y="84516"/>
                  <a:pt x="582216" y="88944"/>
                </a:cubicBezTo>
                <a:cubicBezTo>
                  <a:pt x="602738" y="101213"/>
                  <a:pt x="618353" y="120815"/>
                  <a:pt x="625078" y="144304"/>
                </a:cubicBezTo>
                <a:cubicBezTo>
                  <a:pt x="634840" y="148847"/>
                  <a:pt x="645747" y="151448"/>
                  <a:pt x="657225" y="151448"/>
                </a:cubicBezTo>
                <a:cubicBezTo>
                  <a:pt x="699309" y="151448"/>
                  <a:pt x="733425" y="117329"/>
                  <a:pt x="733425" y="75248"/>
                </a:cubicBezTo>
                <a:cubicBezTo>
                  <a:pt x="733425" y="33166"/>
                  <a:pt x="699309" y="-952"/>
                  <a:pt x="657225" y="-952"/>
                </a:cubicBezTo>
                <a:close/>
                <a:moveTo>
                  <a:pt x="409575" y="46673"/>
                </a:moveTo>
                <a:cubicBezTo>
                  <a:pt x="367491" y="46673"/>
                  <a:pt x="333375" y="80791"/>
                  <a:pt x="333375" y="122873"/>
                </a:cubicBezTo>
                <a:cubicBezTo>
                  <a:pt x="333375" y="164954"/>
                  <a:pt x="367491" y="199073"/>
                  <a:pt x="409575" y="199073"/>
                </a:cubicBezTo>
                <a:cubicBezTo>
                  <a:pt x="451659" y="199073"/>
                  <a:pt x="485775" y="164954"/>
                  <a:pt x="485775" y="122873"/>
                </a:cubicBezTo>
                <a:cubicBezTo>
                  <a:pt x="485775" y="80791"/>
                  <a:pt x="451659" y="46673"/>
                  <a:pt x="409575" y="46673"/>
                </a:cubicBezTo>
                <a:close/>
                <a:moveTo>
                  <a:pt x="285750" y="94298"/>
                </a:moveTo>
                <a:cubicBezTo>
                  <a:pt x="243666" y="94298"/>
                  <a:pt x="209550" y="128416"/>
                  <a:pt x="209550" y="170498"/>
                </a:cubicBezTo>
                <a:cubicBezTo>
                  <a:pt x="209550" y="212579"/>
                  <a:pt x="243666" y="246698"/>
                  <a:pt x="285750" y="246698"/>
                </a:cubicBezTo>
                <a:cubicBezTo>
                  <a:pt x="316930" y="246698"/>
                  <a:pt x="343604" y="227981"/>
                  <a:pt x="355402" y="201159"/>
                </a:cubicBezTo>
                <a:cubicBezTo>
                  <a:pt x="330563" y="183966"/>
                  <a:pt x="314325" y="155372"/>
                  <a:pt x="314325" y="122873"/>
                </a:cubicBezTo>
                <a:cubicBezTo>
                  <a:pt x="314325" y="115348"/>
                  <a:pt x="315353" y="108166"/>
                  <a:pt x="317004" y="101146"/>
                </a:cubicBezTo>
                <a:cubicBezTo>
                  <a:pt x="307464" y="96850"/>
                  <a:pt x="296892" y="94298"/>
                  <a:pt x="285750" y="94298"/>
                </a:cubicBezTo>
                <a:close/>
                <a:moveTo>
                  <a:pt x="533400" y="94298"/>
                </a:moveTo>
                <a:cubicBezTo>
                  <a:pt x="522258" y="94298"/>
                  <a:pt x="511685" y="96850"/>
                  <a:pt x="502147" y="101146"/>
                </a:cubicBezTo>
                <a:cubicBezTo>
                  <a:pt x="503797" y="108166"/>
                  <a:pt x="504825" y="115348"/>
                  <a:pt x="504825" y="122873"/>
                </a:cubicBezTo>
                <a:cubicBezTo>
                  <a:pt x="504825" y="155372"/>
                  <a:pt x="488587" y="183966"/>
                  <a:pt x="463748" y="201159"/>
                </a:cubicBezTo>
                <a:cubicBezTo>
                  <a:pt x="475546" y="227981"/>
                  <a:pt x="502220" y="246698"/>
                  <a:pt x="533400" y="246698"/>
                </a:cubicBezTo>
                <a:cubicBezTo>
                  <a:pt x="575484" y="246698"/>
                  <a:pt x="609600" y="212579"/>
                  <a:pt x="609600" y="170498"/>
                </a:cubicBezTo>
                <a:cubicBezTo>
                  <a:pt x="609600" y="128416"/>
                  <a:pt x="575484" y="94298"/>
                  <a:pt x="533400" y="94298"/>
                </a:cubicBezTo>
                <a:close/>
                <a:moveTo>
                  <a:pt x="161925" y="170498"/>
                </a:moveTo>
                <a:cubicBezTo>
                  <a:pt x="72219" y="170498"/>
                  <a:pt x="0" y="218094"/>
                  <a:pt x="0" y="274377"/>
                </a:cubicBezTo>
                <a:lnTo>
                  <a:pt x="0" y="399078"/>
                </a:lnTo>
                <a:cubicBezTo>
                  <a:pt x="18179" y="399364"/>
                  <a:pt x="62113" y="399460"/>
                  <a:pt x="104775" y="399364"/>
                </a:cubicBezTo>
                <a:lnTo>
                  <a:pt x="104775" y="369647"/>
                </a:lnTo>
                <a:cubicBezTo>
                  <a:pt x="104775" y="333356"/>
                  <a:pt x="127796" y="301638"/>
                  <a:pt x="160734" y="280330"/>
                </a:cubicBezTo>
                <a:cubicBezTo>
                  <a:pt x="181822" y="266691"/>
                  <a:pt x="207420" y="256842"/>
                  <a:pt x="235744" y="251460"/>
                </a:cubicBezTo>
                <a:cubicBezTo>
                  <a:pt x="208960" y="234925"/>
                  <a:pt x="191014" y="205645"/>
                  <a:pt x="190500" y="171984"/>
                </a:cubicBezTo>
                <a:cubicBezTo>
                  <a:pt x="178446" y="171107"/>
                  <a:pt x="167816" y="170498"/>
                  <a:pt x="161925" y="170498"/>
                </a:cubicBezTo>
                <a:close/>
                <a:moveTo>
                  <a:pt x="657225" y="170498"/>
                </a:moveTo>
                <a:cubicBezTo>
                  <a:pt x="651334" y="170498"/>
                  <a:pt x="640704" y="171107"/>
                  <a:pt x="628650" y="171984"/>
                </a:cubicBezTo>
                <a:cubicBezTo>
                  <a:pt x="628136" y="205654"/>
                  <a:pt x="610190" y="234925"/>
                  <a:pt x="583406" y="251460"/>
                </a:cubicBezTo>
                <a:cubicBezTo>
                  <a:pt x="611730" y="256842"/>
                  <a:pt x="637328" y="266691"/>
                  <a:pt x="658416" y="280330"/>
                </a:cubicBezTo>
                <a:cubicBezTo>
                  <a:pt x="691354" y="301647"/>
                  <a:pt x="714375" y="333356"/>
                  <a:pt x="714375" y="369647"/>
                </a:cubicBezTo>
                <a:lnTo>
                  <a:pt x="714375" y="399364"/>
                </a:lnTo>
                <a:cubicBezTo>
                  <a:pt x="757037" y="399364"/>
                  <a:pt x="800971" y="399364"/>
                  <a:pt x="819150" y="399078"/>
                </a:cubicBezTo>
                <a:lnTo>
                  <a:pt x="819150" y="274387"/>
                </a:lnTo>
                <a:cubicBezTo>
                  <a:pt x="819150" y="218094"/>
                  <a:pt x="746931" y="170498"/>
                  <a:pt x="657225" y="170498"/>
                </a:cubicBezTo>
                <a:close/>
                <a:moveTo>
                  <a:pt x="409575" y="256223"/>
                </a:moveTo>
                <a:cubicBezTo>
                  <a:pt x="319869" y="256223"/>
                  <a:pt x="247650" y="303819"/>
                  <a:pt x="247650" y="360122"/>
                </a:cubicBezTo>
                <a:lnTo>
                  <a:pt x="247650" y="665778"/>
                </a:lnTo>
                <a:lnTo>
                  <a:pt x="571500" y="665778"/>
                </a:lnTo>
                <a:lnTo>
                  <a:pt x="571500" y="360122"/>
                </a:lnTo>
                <a:cubicBezTo>
                  <a:pt x="571500" y="303819"/>
                  <a:pt x="499281" y="256223"/>
                  <a:pt x="409575" y="256223"/>
                </a:cubicBezTo>
                <a:close/>
                <a:moveTo>
                  <a:pt x="285750" y="265748"/>
                </a:moveTo>
                <a:cubicBezTo>
                  <a:pt x="196044" y="265748"/>
                  <a:pt x="123825" y="313353"/>
                  <a:pt x="123825" y="369647"/>
                </a:cubicBezTo>
                <a:lnTo>
                  <a:pt x="123825" y="494328"/>
                </a:lnTo>
                <a:cubicBezTo>
                  <a:pt x="164123" y="494328"/>
                  <a:pt x="188826" y="494328"/>
                  <a:pt x="228600" y="494328"/>
                </a:cubicBezTo>
                <a:lnTo>
                  <a:pt x="228600" y="360122"/>
                </a:lnTo>
                <a:cubicBezTo>
                  <a:pt x="228597" y="326974"/>
                  <a:pt x="251509" y="288027"/>
                  <a:pt x="292894" y="266043"/>
                </a:cubicBezTo>
                <a:cubicBezTo>
                  <a:pt x="290492" y="265995"/>
                  <a:pt x="288271" y="265748"/>
                  <a:pt x="285750" y="265748"/>
                </a:cubicBezTo>
                <a:close/>
                <a:moveTo>
                  <a:pt x="533400" y="265748"/>
                </a:moveTo>
                <a:cubicBezTo>
                  <a:pt x="530879" y="265748"/>
                  <a:pt x="528658" y="265995"/>
                  <a:pt x="526256" y="266043"/>
                </a:cubicBezTo>
                <a:cubicBezTo>
                  <a:pt x="567641" y="288027"/>
                  <a:pt x="590553" y="326974"/>
                  <a:pt x="590550" y="360122"/>
                </a:cubicBezTo>
                <a:lnTo>
                  <a:pt x="590550" y="494328"/>
                </a:lnTo>
                <a:cubicBezTo>
                  <a:pt x="630324" y="494328"/>
                  <a:pt x="655027" y="494328"/>
                  <a:pt x="695325" y="494328"/>
                </a:cubicBezTo>
                <a:lnTo>
                  <a:pt x="695325" y="369647"/>
                </a:lnTo>
                <a:cubicBezTo>
                  <a:pt x="695325" y="313353"/>
                  <a:pt x="623106" y="265748"/>
                  <a:pt x="533400" y="265748"/>
                </a:cubicBezTo>
                <a:close/>
              </a:path>
            </a:pathLst>
          </a:custGeom>
          <a:solidFill>
            <a:srgbClr val="003086"/>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grpSp>
        <p:nvGrpSpPr>
          <p:cNvPr id="260" name="Google Shape;840;p4">
            <a:extLst>
              <a:ext uri="{FF2B5EF4-FFF2-40B4-BE49-F238E27FC236}">
                <a16:creationId xmlns:a16="http://schemas.microsoft.com/office/drawing/2014/main" id="{D50DCD41-59DE-4800-AE8A-1E7F4A6EAD7D}"/>
              </a:ext>
            </a:extLst>
          </p:cNvPr>
          <p:cNvGrpSpPr/>
          <p:nvPr/>
        </p:nvGrpSpPr>
        <p:grpSpPr>
          <a:xfrm>
            <a:off x="8048542" y="3744922"/>
            <a:ext cx="1357779" cy="645540"/>
            <a:chOff x="7595902" y="3780463"/>
            <a:chExt cx="1357779" cy="645540"/>
          </a:xfrm>
        </p:grpSpPr>
        <p:grpSp>
          <p:nvGrpSpPr>
            <p:cNvPr id="261" name="Google Shape;841;p4">
              <a:extLst>
                <a:ext uri="{FF2B5EF4-FFF2-40B4-BE49-F238E27FC236}">
                  <a16:creationId xmlns:a16="http://schemas.microsoft.com/office/drawing/2014/main" id="{7E4285B8-984F-4C13-9D8A-BCE433649BA1}"/>
                </a:ext>
              </a:extLst>
            </p:cNvPr>
            <p:cNvGrpSpPr/>
            <p:nvPr/>
          </p:nvGrpSpPr>
          <p:grpSpPr>
            <a:xfrm>
              <a:off x="8076808" y="3780463"/>
              <a:ext cx="180912" cy="645540"/>
              <a:chOff x="2214551" y="1703806"/>
              <a:chExt cx="151759" cy="541514"/>
            </a:xfrm>
          </p:grpSpPr>
          <p:sp>
            <p:nvSpPr>
              <p:cNvPr id="267" name="Google Shape;842;p4">
                <a:extLst>
                  <a:ext uri="{FF2B5EF4-FFF2-40B4-BE49-F238E27FC236}">
                    <a16:creationId xmlns:a16="http://schemas.microsoft.com/office/drawing/2014/main" id="{6E5BE002-E952-4709-94C6-E95179D2F1F1}"/>
                  </a:ext>
                </a:extLst>
              </p:cNvPr>
              <p:cNvSpPr/>
              <p:nvPr/>
            </p:nvSpPr>
            <p:spPr>
              <a:xfrm rot="5400000">
                <a:off x="2197428" y="1898684"/>
                <a:ext cx="186005" cy="151759"/>
              </a:xfrm>
              <a:prstGeom prst="triangle">
                <a:avLst>
                  <a:gd name="adj" fmla="val 50000"/>
                </a:avLst>
              </a:prstGeom>
              <a:solidFill>
                <a:srgbClr val="003086"/>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68" name="Google Shape;843;p4">
                <a:extLst>
                  <a:ext uri="{FF2B5EF4-FFF2-40B4-BE49-F238E27FC236}">
                    <a16:creationId xmlns:a16="http://schemas.microsoft.com/office/drawing/2014/main" id="{02952BDF-7D02-41E6-9A14-129E421B5851}"/>
                  </a:ext>
                </a:extLst>
              </p:cNvPr>
              <p:cNvSpPr/>
              <p:nvPr/>
            </p:nvSpPr>
            <p:spPr>
              <a:xfrm>
                <a:off x="2230789" y="1703806"/>
                <a:ext cx="13243" cy="541514"/>
              </a:xfrm>
              <a:prstGeom prst="rect">
                <a:avLst/>
              </a:prstGeom>
              <a:solidFill>
                <a:srgbClr val="003086"/>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sp>
          <p:nvSpPr>
            <p:cNvPr id="262" name="Google Shape;844;p4">
              <a:extLst>
                <a:ext uri="{FF2B5EF4-FFF2-40B4-BE49-F238E27FC236}">
                  <a16:creationId xmlns:a16="http://schemas.microsoft.com/office/drawing/2014/main" id="{1D7ADC38-47B4-4FE5-9633-9ACC7BE60DCC}"/>
                </a:ext>
              </a:extLst>
            </p:cNvPr>
            <p:cNvSpPr/>
            <p:nvPr/>
          </p:nvSpPr>
          <p:spPr>
            <a:xfrm>
              <a:off x="7595902" y="3896226"/>
              <a:ext cx="362236" cy="414014"/>
            </a:xfrm>
            <a:custGeom>
              <a:avLst/>
              <a:gdLst/>
              <a:ahLst/>
              <a:cxnLst/>
              <a:rect l="l" t="t" r="r" b="b"/>
              <a:pathLst>
                <a:path w="308348" h="352424" extrusionOk="0">
                  <a:moveTo>
                    <a:pt x="154163" y="0"/>
                  </a:moveTo>
                  <a:lnTo>
                    <a:pt x="0" y="88128"/>
                  </a:lnTo>
                  <a:lnTo>
                    <a:pt x="0" y="264296"/>
                  </a:lnTo>
                  <a:lnTo>
                    <a:pt x="154163" y="352424"/>
                  </a:lnTo>
                  <a:lnTo>
                    <a:pt x="308349" y="264296"/>
                  </a:lnTo>
                  <a:lnTo>
                    <a:pt x="308349" y="88128"/>
                  </a:lnTo>
                  <a:lnTo>
                    <a:pt x="154163" y="0"/>
                  </a:lnTo>
                  <a:close/>
                  <a:moveTo>
                    <a:pt x="154163" y="176212"/>
                  </a:moveTo>
                  <a:lnTo>
                    <a:pt x="22225" y="100782"/>
                  </a:lnTo>
                  <a:lnTo>
                    <a:pt x="154163" y="25364"/>
                  </a:lnTo>
                  <a:lnTo>
                    <a:pt x="286124" y="100782"/>
                  </a:lnTo>
                  <a:lnTo>
                    <a:pt x="154163" y="176212"/>
                  </a:lnTo>
                  <a:close/>
                </a:path>
              </a:pathLst>
            </a:custGeom>
            <a:solidFill>
              <a:srgbClr val="003086"/>
            </a:solidFill>
            <a:ln>
              <a:noFill/>
            </a:ln>
          </p:spPr>
          <p:txBody>
            <a:bodyPr spcFirstLastPara="1" wrap="square" lIns="91425" tIns="45700" rIns="91425" bIns="457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263" name="Google Shape;845;p4">
              <a:extLst>
                <a:ext uri="{FF2B5EF4-FFF2-40B4-BE49-F238E27FC236}">
                  <a16:creationId xmlns:a16="http://schemas.microsoft.com/office/drawing/2014/main" id="{8B25E8EB-BA83-4C3A-8770-FC7D2CB5EAFF}"/>
                </a:ext>
              </a:extLst>
            </p:cNvPr>
            <p:cNvGrpSpPr/>
            <p:nvPr/>
          </p:nvGrpSpPr>
          <p:grpSpPr>
            <a:xfrm>
              <a:off x="8376391" y="3874748"/>
              <a:ext cx="577291" cy="456970"/>
              <a:chOff x="8470497" y="3846130"/>
              <a:chExt cx="493996" cy="391036"/>
            </a:xfrm>
          </p:grpSpPr>
          <p:sp>
            <p:nvSpPr>
              <p:cNvPr id="264" name="Google Shape;846;p4">
                <a:extLst>
                  <a:ext uri="{FF2B5EF4-FFF2-40B4-BE49-F238E27FC236}">
                    <a16:creationId xmlns:a16="http://schemas.microsoft.com/office/drawing/2014/main" id="{6377C4A8-A88C-4BF7-9B3D-9A4915529992}"/>
                  </a:ext>
                </a:extLst>
              </p:cNvPr>
              <p:cNvSpPr/>
              <p:nvPr/>
            </p:nvSpPr>
            <p:spPr>
              <a:xfrm>
                <a:off x="8600029" y="3846130"/>
                <a:ext cx="268002" cy="306310"/>
              </a:xfrm>
              <a:custGeom>
                <a:avLst/>
                <a:gdLst/>
                <a:ahLst/>
                <a:cxnLst/>
                <a:rect l="l" t="t" r="r" b="b"/>
                <a:pathLst>
                  <a:path w="308348" h="352424" extrusionOk="0">
                    <a:moveTo>
                      <a:pt x="154163" y="0"/>
                    </a:moveTo>
                    <a:lnTo>
                      <a:pt x="0" y="88128"/>
                    </a:lnTo>
                    <a:lnTo>
                      <a:pt x="0" y="264296"/>
                    </a:lnTo>
                    <a:lnTo>
                      <a:pt x="154163" y="352424"/>
                    </a:lnTo>
                    <a:lnTo>
                      <a:pt x="308349" y="264296"/>
                    </a:lnTo>
                    <a:lnTo>
                      <a:pt x="308349" y="88128"/>
                    </a:lnTo>
                    <a:lnTo>
                      <a:pt x="154163" y="0"/>
                    </a:lnTo>
                    <a:close/>
                    <a:moveTo>
                      <a:pt x="154163" y="176212"/>
                    </a:moveTo>
                    <a:lnTo>
                      <a:pt x="22225" y="100782"/>
                    </a:lnTo>
                    <a:lnTo>
                      <a:pt x="154163" y="25364"/>
                    </a:lnTo>
                    <a:lnTo>
                      <a:pt x="286124" y="100782"/>
                    </a:lnTo>
                    <a:lnTo>
                      <a:pt x="154163" y="176212"/>
                    </a:lnTo>
                    <a:close/>
                  </a:path>
                </a:pathLst>
              </a:custGeom>
              <a:solidFill>
                <a:srgbClr val="003086"/>
              </a:solidFill>
              <a:ln>
                <a:noFill/>
              </a:ln>
            </p:spPr>
            <p:txBody>
              <a:bodyPr spcFirstLastPara="1" wrap="square" lIns="91425" tIns="45700" rIns="91425" bIns="457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5" name="Google Shape;847;p4">
                <a:extLst>
                  <a:ext uri="{FF2B5EF4-FFF2-40B4-BE49-F238E27FC236}">
                    <a16:creationId xmlns:a16="http://schemas.microsoft.com/office/drawing/2014/main" id="{E5EBE1D5-BF57-499E-B6E2-1470AACEA3C9}"/>
                  </a:ext>
                </a:extLst>
              </p:cNvPr>
              <p:cNvSpPr/>
              <p:nvPr/>
            </p:nvSpPr>
            <p:spPr>
              <a:xfrm>
                <a:off x="8680509" y="4010101"/>
                <a:ext cx="283984" cy="223744"/>
              </a:xfrm>
              <a:custGeom>
                <a:avLst/>
                <a:gdLst/>
                <a:ahLst/>
                <a:cxnLst/>
                <a:rect l="l" t="t" r="r" b="b"/>
                <a:pathLst>
                  <a:path w="314325" h="247650" extrusionOk="0">
                    <a:moveTo>
                      <a:pt x="314325" y="247650"/>
                    </a:moveTo>
                    <a:lnTo>
                      <a:pt x="0" y="247650"/>
                    </a:lnTo>
                    <a:lnTo>
                      <a:pt x="157163" y="0"/>
                    </a:lnTo>
                    <a:lnTo>
                      <a:pt x="314325" y="247650"/>
                    </a:lnTo>
                    <a:close/>
                  </a:path>
                </a:pathLst>
              </a:custGeom>
              <a:solidFill>
                <a:srgbClr val="003086"/>
              </a:solidFill>
              <a:ln w="9525" cap="flat" cmpd="sng">
                <a:solidFill>
                  <a:srgbClr val="FFFFFF"/>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6" name="Google Shape;848;p4">
                <a:extLst>
                  <a:ext uri="{FF2B5EF4-FFF2-40B4-BE49-F238E27FC236}">
                    <a16:creationId xmlns:a16="http://schemas.microsoft.com/office/drawing/2014/main" id="{56208C56-D35A-4C78-8718-CA9C555AF5CF}"/>
                  </a:ext>
                </a:extLst>
              </p:cNvPr>
              <p:cNvSpPr/>
              <p:nvPr/>
            </p:nvSpPr>
            <p:spPr>
              <a:xfrm>
                <a:off x="8470497" y="3999690"/>
                <a:ext cx="237478" cy="237476"/>
              </a:xfrm>
              <a:prstGeom prst="ellipse">
                <a:avLst/>
              </a:prstGeom>
              <a:solidFill>
                <a:srgbClr val="003086"/>
              </a:solidFill>
              <a:ln w="9525"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grpSp>
      <p:sp>
        <p:nvSpPr>
          <p:cNvPr id="269" name="Google Shape;849;p4">
            <a:extLst>
              <a:ext uri="{FF2B5EF4-FFF2-40B4-BE49-F238E27FC236}">
                <a16:creationId xmlns:a16="http://schemas.microsoft.com/office/drawing/2014/main" id="{0AC9B8CA-D3CE-4066-BFC5-023AA33061B7}"/>
              </a:ext>
            </a:extLst>
          </p:cNvPr>
          <p:cNvSpPr txBox="1"/>
          <p:nvPr/>
        </p:nvSpPr>
        <p:spPr>
          <a:xfrm>
            <a:off x="6170572" y="4258088"/>
            <a:ext cx="1005954" cy="646331"/>
          </a:xfrm>
          <a:prstGeom prst="rect">
            <a:avLst/>
          </a:prstGeom>
          <a:noFill/>
          <a:ln>
            <a:noFill/>
          </a:ln>
        </p:spPr>
        <p:txBody>
          <a:bodyPr spcFirstLastPara="1" wrap="square" lIns="91425" tIns="45700" rIns="91425" bIns="45700" anchor="t" anchorCtr="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Calibri"/>
                <a:ea typeface="Calibri"/>
                <a:cs typeface="Calibri"/>
                <a:sym typeface="Calibri"/>
              </a:rPr>
              <a:t>Process Owner</a:t>
            </a:r>
            <a:endParaRPr kumimoji="0" sz="1800" b="0" i="0" u="none" strike="noStrike" kern="0" cap="none" spc="0" normalizeH="0" baseline="0" noProof="0">
              <a:ln>
                <a:noFill/>
              </a:ln>
              <a:solidFill>
                <a:srgbClr val="000000"/>
              </a:solidFill>
              <a:effectLst/>
              <a:uLnTx/>
              <a:uFillTx/>
            </a:endParaRPr>
          </a:p>
        </p:txBody>
      </p:sp>
    </p:spTree>
    <p:extLst>
      <p:ext uri="{BB962C8B-B14F-4D97-AF65-F5344CB8AC3E}">
        <p14:creationId xmlns:p14="http://schemas.microsoft.com/office/powerpoint/2010/main" val="32932482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698692BF-A69B-4206-ACC2-E1E39776D9F2}"/>
              </a:ext>
            </a:extLst>
          </p:cNvPr>
          <p:cNvGrpSpPr/>
          <p:nvPr/>
        </p:nvGrpSpPr>
        <p:grpSpPr>
          <a:xfrm>
            <a:off x="1233947" y="927654"/>
            <a:ext cx="10014940" cy="5568657"/>
            <a:chOff x="271969" y="1286248"/>
            <a:chExt cx="8871197" cy="4932698"/>
          </a:xfrm>
        </p:grpSpPr>
        <p:sp>
          <p:nvSpPr>
            <p:cNvPr id="2" name="Rectangle 1">
              <a:extLst>
                <a:ext uri="{FF2B5EF4-FFF2-40B4-BE49-F238E27FC236}">
                  <a16:creationId xmlns:a16="http://schemas.microsoft.com/office/drawing/2014/main" id="{42E4943E-664A-4726-975E-D121C5B39D72}"/>
                </a:ext>
              </a:extLst>
            </p:cNvPr>
            <p:cNvSpPr/>
            <p:nvPr/>
          </p:nvSpPr>
          <p:spPr>
            <a:xfrm>
              <a:off x="3464971" y="3481009"/>
              <a:ext cx="4024651" cy="28953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grpSp>
          <p:nvGrpSpPr>
            <p:cNvPr id="8" name="Group 7">
              <a:extLst>
                <a:ext uri="{FF2B5EF4-FFF2-40B4-BE49-F238E27FC236}">
                  <a16:creationId xmlns:a16="http://schemas.microsoft.com/office/drawing/2014/main" id="{D98D58F4-0311-446A-A5E7-D24B907A5A40}"/>
                </a:ext>
              </a:extLst>
            </p:cNvPr>
            <p:cNvGrpSpPr/>
            <p:nvPr/>
          </p:nvGrpSpPr>
          <p:grpSpPr>
            <a:xfrm>
              <a:off x="7445022" y="1487683"/>
              <a:ext cx="926815" cy="2244215"/>
              <a:chOff x="9729049" y="1126072"/>
              <a:chExt cx="1187535" cy="2875528"/>
            </a:xfrm>
          </p:grpSpPr>
          <p:sp>
            <p:nvSpPr>
              <p:cNvPr id="172" name="Freeform: Shape 171">
                <a:extLst>
                  <a:ext uri="{FF2B5EF4-FFF2-40B4-BE49-F238E27FC236}">
                    <a16:creationId xmlns:a16="http://schemas.microsoft.com/office/drawing/2014/main" id="{20B1181D-A9E7-4116-B781-A45D049A33EC}"/>
                  </a:ext>
                </a:extLst>
              </p:cNvPr>
              <p:cNvSpPr/>
              <p:nvPr/>
            </p:nvSpPr>
            <p:spPr>
              <a:xfrm rot="16200000">
                <a:off x="9883301" y="971820"/>
                <a:ext cx="730168" cy="1038672"/>
              </a:xfrm>
              <a:custGeom>
                <a:avLst/>
                <a:gdLst>
                  <a:gd name="connsiteX0" fmla="*/ 730168 w 730168"/>
                  <a:gd name="connsiteY0" fmla="*/ 0 h 930727"/>
                  <a:gd name="connsiteX1" fmla="*/ 730168 w 730168"/>
                  <a:gd name="connsiteY1" fmla="*/ 497696 h 930727"/>
                  <a:gd name="connsiteX2" fmla="*/ 297137 w 730168"/>
                  <a:gd name="connsiteY2" fmla="*/ 930727 h 930727"/>
                  <a:gd name="connsiteX3" fmla="*/ 10140 w 730168"/>
                  <a:gd name="connsiteY3" fmla="*/ 930727 h 930727"/>
                  <a:gd name="connsiteX4" fmla="*/ 137945 w 730168"/>
                  <a:gd name="connsiteY4" fmla="*/ 802922 h 930727"/>
                  <a:gd name="connsiteX5" fmla="*/ 0 w 730168"/>
                  <a:gd name="connsiteY5" fmla="*/ 664976 h 930727"/>
                  <a:gd name="connsiteX6" fmla="*/ 115117 w 730168"/>
                  <a:gd name="connsiteY6" fmla="*/ 664976 h 930727"/>
                  <a:gd name="connsiteX7" fmla="*/ 503689 w 730168"/>
                  <a:gd name="connsiteY7" fmla="*/ 276404 h 930727"/>
                  <a:gd name="connsiteX8" fmla="*/ 503689 w 730168"/>
                  <a:gd name="connsiteY8" fmla="*/ 0 h 930727"/>
                  <a:gd name="connsiteX9" fmla="*/ 730168 w 730168"/>
                  <a:gd name="connsiteY9" fmla="*/ 0 h 930727"/>
                  <a:gd name="connsiteX0" fmla="*/ 730168 w 730168"/>
                  <a:gd name="connsiteY0" fmla="*/ 0 h 930727"/>
                  <a:gd name="connsiteX1" fmla="*/ 730168 w 730168"/>
                  <a:gd name="connsiteY1" fmla="*/ 497696 h 930727"/>
                  <a:gd name="connsiteX2" fmla="*/ 297137 w 730168"/>
                  <a:gd name="connsiteY2" fmla="*/ 930727 h 930727"/>
                  <a:gd name="connsiteX3" fmla="*/ 10140 w 730168"/>
                  <a:gd name="connsiteY3" fmla="*/ 930727 h 930727"/>
                  <a:gd name="connsiteX4" fmla="*/ 137945 w 730168"/>
                  <a:gd name="connsiteY4" fmla="*/ 802922 h 930727"/>
                  <a:gd name="connsiteX5" fmla="*/ 0 w 730168"/>
                  <a:gd name="connsiteY5" fmla="*/ 664976 h 930727"/>
                  <a:gd name="connsiteX6" fmla="*/ 115117 w 730168"/>
                  <a:gd name="connsiteY6" fmla="*/ 664976 h 930727"/>
                  <a:gd name="connsiteX7" fmla="*/ 503689 w 730168"/>
                  <a:gd name="connsiteY7" fmla="*/ 276404 h 930727"/>
                  <a:gd name="connsiteX8" fmla="*/ 503689 w 730168"/>
                  <a:gd name="connsiteY8" fmla="*/ 0 h 930727"/>
                  <a:gd name="connsiteX9" fmla="*/ 730168 w 730168"/>
                  <a:gd name="connsiteY9" fmla="*/ 0 h 930727"/>
                  <a:gd name="connsiteX0" fmla="*/ 730168 w 730168"/>
                  <a:gd name="connsiteY0" fmla="*/ 0 h 930727"/>
                  <a:gd name="connsiteX1" fmla="*/ 730168 w 730168"/>
                  <a:gd name="connsiteY1" fmla="*/ 497696 h 930727"/>
                  <a:gd name="connsiteX2" fmla="*/ 297137 w 730168"/>
                  <a:gd name="connsiteY2" fmla="*/ 930727 h 930727"/>
                  <a:gd name="connsiteX3" fmla="*/ 10140 w 730168"/>
                  <a:gd name="connsiteY3" fmla="*/ 930727 h 930727"/>
                  <a:gd name="connsiteX4" fmla="*/ 137945 w 730168"/>
                  <a:gd name="connsiteY4" fmla="*/ 802922 h 930727"/>
                  <a:gd name="connsiteX5" fmla="*/ 0 w 730168"/>
                  <a:gd name="connsiteY5" fmla="*/ 664976 h 930727"/>
                  <a:gd name="connsiteX6" fmla="*/ 115117 w 730168"/>
                  <a:gd name="connsiteY6" fmla="*/ 664976 h 930727"/>
                  <a:gd name="connsiteX7" fmla="*/ 503689 w 730168"/>
                  <a:gd name="connsiteY7" fmla="*/ 276404 h 930727"/>
                  <a:gd name="connsiteX8" fmla="*/ 503689 w 730168"/>
                  <a:gd name="connsiteY8" fmla="*/ 0 h 930727"/>
                  <a:gd name="connsiteX9" fmla="*/ 730168 w 730168"/>
                  <a:gd name="connsiteY9" fmla="*/ 0 h 930727"/>
                  <a:gd name="connsiteX0" fmla="*/ 730168 w 730168"/>
                  <a:gd name="connsiteY0" fmla="*/ 0 h 930727"/>
                  <a:gd name="connsiteX1" fmla="*/ 730168 w 730168"/>
                  <a:gd name="connsiteY1" fmla="*/ 497696 h 930727"/>
                  <a:gd name="connsiteX2" fmla="*/ 297137 w 730168"/>
                  <a:gd name="connsiteY2" fmla="*/ 930727 h 930727"/>
                  <a:gd name="connsiteX3" fmla="*/ 10140 w 730168"/>
                  <a:gd name="connsiteY3" fmla="*/ 930727 h 930727"/>
                  <a:gd name="connsiteX4" fmla="*/ 137945 w 730168"/>
                  <a:gd name="connsiteY4" fmla="*/ 802922 h 930727"/>
                  <a:gd name="connsiteX5" fmla="*/ 0 w 730168"/>
                  <a:gd name="connsiteY5" fmla="*/ 664976 h 930727"/>
                  <a:gd name="connsiteX6" fmla="*/ 115117 w 730168"/>
                  <a:gd name="connsiteY6" fmla="*/ 664976 h 930727"/>
                  <a:gd name="connsiteX7" fmla="*/ 503689 w 730168"/>
                  <a:gd name="connsiteY7" fmla="*/ 276404 h 930727"/>
                  <a:gd name="connsiteX8" fmla="*/ 503689 w 730168"/>
                  <a:gd name="connsiteY8" fmla="*/ 0 h 930727"/>
                  <a:gd name="connsiteX9" fmla="*/ 730168 w 730168"/>
                  <a:gd name="connsiteY9" fmla="*/ 0 h 930727"/>
                  <a:gd name="connsiteX0" fmla="*/ 730168 w 730168"/>
                  <a:gd name="connsiteY0" fmla="*/ 0 h 930727"/>
                  <a:gd name="connsiteX1" fmla="*/ 730168 w 730168"/>
                  <a:gd name="connsiteY1" fmla="*/ 497696 h 930727"/>
                  <a:gd name="connsiteX2" fmla="*/ 297137 w 730168"/>
                  <a:gd name="connsiteY2" fmla="*/ 930727 h 930727"/>
                  <a:gd name="connsiteX3" fmla="*/ 10140 w 730168"/>
                  <a:gd name="connsiteY3" fmla="*/ 930727 h 930727"/>
                  <a:gd name="connsiteX4" fmla="*/ 137945 w 730168"/>
                  <a:gd name="connsiteY4" fmla="*/ 802922 h 930727"/>
                  <a:gd name="connsiteX5" fmla="*/ 0 w 730168"/>
                  <a:gd name="connsiteY5" fmla="*/ 664976 h 930727"/>
                  <a:gd name="connsiteX6" fmla="*/ 115117 w 730168"/>
                  <a:gd name="connsiteY6" fmla="*/ 664976 h 930727"/>
                  <a:gd name="connsiteX7" fmla="*/ 503689 w 730168"/>
                  <a:gd name="connsiteY7" fmla="*/ 276404 h 930727"/>
                  <a:gd name="connsiteX8" fmla="*/ 503689 w 730168"/>
                  <a:gd name="connsiteY8" fmla="*/ 0 h 930727"/>
                  <a:gd name="connsiteX9" fmla="*/ 730168 w 730168"/>
                  <a:gd name="connsiteY9" fmla="*/ 0 h 930727"/>
                  <a:gd name="connsiteX0" fmla="*/ 726993 w 730168"/>
                  <a:gd name="connsiteY0" fmla="*/ 0 h 1038675"/>
                  <a:gd name="connsiteX1" fmla="*/ 730168 w 730168"/>
                  <a:gd name="connsiteY1" fmla="*/ 605644 h 1038675"/>
                  <a:gd name="connsiteX2" fmla="*/ 297137 w 730168"/>
                  <a:gd name="connsiteY2" fmla="*/ 1038675 h 1038675"/>
                  <a:gd name="connsiteX3" fmla="*/ 10140 w 730168"/>
                  <a:gd name="connsiteY3" fmla="*/ 1038675 h 1038675"/>
                  <a:gd name="connsiteX4" fmla="*/ 137945 w 730168"/>
                  <a:gd name="connsiteY4" fmla="*/ 910870 h 1038675"/>
                  <a:gd name="connsiteX5" fmla="*/ 0 w 730168"/>
                  <a:gd name="connsiteY5" fmla="*/ 772924 h 1038675"/>
                  <a:gd name="connsiteX6" fmla="*/ 115117 w 730168"/>
                  <a:gd name="connsiteY6" fmla="*/ 772924 h 1038675"/>
                  <a:gd name="connsiteX7" fmla="*/ 503689 w 730168"/>
                  <a:gd name="connsiteY7" fmla="*/ 384352 h 1038675"/>
                  <a:gd name="connsiteX8" fmla="*/ 503689 w 730168"/>
                  <a:gd name="connsiteY8" fmla="*/ 107948 h 1038675"/>
                  <a:gd name="connsiteX9" fmla="*/ 726993 w 730168"/>
                  <a:gd name="connsiteY9" fmla="*/ 0 h 1038675"/>
                  <a:gd name="connsiteX0" fmla="*/ 726993 w 730168"/>
                  <a:gd name="connsiteY0" fmla="*/ 0 h 1038675"/>
                  <a:gd name="connsiteX1" fmla="*/ 730168 w 730168"/>
                  <a:gd name="connsiteY1" fmla="*/ 605644 h 1038675"/>
                  <a:gd name="connsiteX2" fmla="*/ 297137 w 730168"/>
                  <a:gd name="connsiteY2" fmla="*/ 1038675 h 1038675"/>
                  <a:gd name="connsiteX3" fmla="*/ 10140 w 730168"/>
                  <a:gd name="connsiteY3" fmla="*/ 1038675 h 1038675"/>
                  <a:gd name="connsiteX4" fmla="*/ 137945 w 730168"/>
                  <a:gd name="connsiteY4" fmla="*/ 910870 h 1038675"/>
                  <a:gd name="connsiteX5" fmla="*/ 0 w 730168"/>
                  <a:gd name="connsiteY5" fmla="*/ 772924 h 1038675"/>
                  <a:gd name="connsiteX6" fmla="*/ 115117 w 730168"/>
                  <a:gd name="connsiteY6" fmla="*/ 772924 h 1038675"/>
                  <a:gd name="connsiteX7" fmla="*/ 503689 w 730168"/>
                  <a:gd name="connsiteY7" fmla="*/ 384352 h 1038675"/>
                  <a:gd name="connsiteX8" fmla="*/ 506864 w 730168"/>
                  <a:gd name="connsiteY8" fmla="*/ 9526 h 1038675"/>
                  <a:gd name="connsiteX9" fmla="*/ 726993 w 730168"/>
                  <a:gd name="connsiteY9" fmla="*/ 0 h 1038675"/>
                  <a:gd name="connsiteX0" fmla="*/ 726993 w 730168"/>
                  <a:gd name="connsiteY0" fmla="*/ 0 h 1038675"/>
                  <a:gd name="connsiteX1" fmla="*/ 730168 w 730168"/>
                  <a:gd name="connsiteY1" fmla="*/ 605644 h 1038675"/>
                  <a:gd name="connsiteX2" fmla="*/ 297137 w 730168"/>
                  <a:gd name="connsiteY2" fmla="*/ 1038675 h 1038675"/>
                  <a:gd name="connsiteX3" fmla="*/ 10140 w 730168"/>
                  <a:gd name="connsiteY3" fmla="*/ 1038675 h 1038675"/>
                  <a:gd name="connsiteX4" fmla="*/ 137945 w 730168"/>
                  <a:gd name="connsiteY4" fmla="*/ 910870 h 1038675"/>
                  <a:gd name="connsiteX5" fmla="*/ 0 w 730168"/>
                  <a:gd name="connsiteY5" fmla="*/ 772924 h 1038675"/>
                  <a:gd name="connsiteX6" fmla="*/ 115117 w 730168"/>
                  <a:gd name="connsiteY6" fmla="*/ 772924 h 1038675"/>
                  <a:gd name="connsiteX7" fmla="*/ 503689 w 730168"/>
                  <a:gd name="connsiteY7" fmla="*/ 384352 h 1038675"/>
                  <a:gd name="connsiteX8" fmla="*/ 490989 w 730168"/>
                  <a:gd name="connsiteY8" fmla="*/ 12704 h 1038675"/>
                  <a:gd name="connsiteX9" fmla="*/ 726993 w 730168"/>
                  <a:gd name="connsiteY9" fmla="*/ 0 h 1038675"/>
                  <a:gd name="connsiteX0" fmla="*/ 723818 w 730168"/>
                  <a:gd name="connsiteY0" fmla="*/ 0 h 1038672"/>
                  <a:gd name="connsiteX1" fmla="*/ 730168 w 730168"/>
                  <a:gd name="connsiteY1" fmla="*/ 605641 h 1038672"/>
                  <a:gd name="connsiteX2" fmla="*/ 297137 w 730168"/>
                  <a:gd name="connsiteY2" fmla="*/ 1038672 h 1038672"/>
                  <a:gd name="connsiteX3" fmla="*/ 10140 w 730168"/>
                  <a:gd name="connsiteY3" fmla="*/ 1038672 h 1038672"/>
                  <a:gd name="connsiteX4" fmla="*/ 137945 w 730168"/>
                  <a:gd name="connsiteY4" fmla="*/ 910867 h 1038672"/>
                  <a:gd name="connsiteX5" fmla="*/ 0 w 730168"/>
                  <a:gd name="connsiteY5" fmla="*/ 772921 h 1038672"/>
                  <a:gd name="connsiteX6" fmla="*/ 115117 w 730168"/>
                  <a:gd name="connsiteY6" fmla="*/ 772921 h 1038672"/>
                  <a:gd name="connsiteX7" fmla="*/ 503689 w 730168"/>
                  <a:gd name="connsiteY7" fmla="*/ 384349 h 1038672"/>
                  <a:gd name="connsiteX8" fmla="*/ 490989 w 730168"/>
                  <a:gd name="connsiteY8" fmla="*/ 12701 h 1038672"/>
                  <a:gd name="connsiteX9" fmla="*/ 723818 w 730168"/>
                  <a:gd name="connsiteY9" fmla="*/ 0 h 1038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0168" h="1038672">
                    <a:moveTo>
                      <a:pt x="723818" y="0"/>
                    </a:moveTo>
                    <a:cubicBezTo>
                      <a:pt x="724876" y="201881"/>
                      <a:pt x="729110" y="403760"/>
                      <a:pt x="730168" y="605641"/>
                    </a:cubicBezTo>
                    <a:cubicBezTo>
                      <a:pt x="730168" y="844797"/>
                      <a:pt x="536293" y="1038672"/>
                      <a:pt x="297137" y="1038672"/>
                    </a:cubicBezTo>
                    <a:lnTo>
                      <a:pt x="10140" y="1038672"/>
                    </a:lnTo>
                    <a:lnTo>
                      <a:pt x="137945" y="910867"/>
                    </a:lnTo>
                    <a:lnTo>
                      <a:pt x="0" y="772921"/>
                    </a:lnTo>
                    <a:lnTo>
                      <a:pt x="115117" y="772921"/>
                    </a:lnTo>
                    <a:cubicBezTo>
                      <a:pt x="329719" y="772921"/>
                      <a:pt x="506864" y="760888"/>
                      <a:pt x="503689" y="384349"/>
                    </a:cubicBezTo>
                    <a:cubicBezTo>
                      <a:pt x="504747" y="259407"/>
                      <a:pt x="489931" y="137643"/>
                      <a:pt x="490989" y="12701"/>
                    </a:cubicBezTo>
                    <a:lnTo>
                      <a:pt x="723818" y="0"/>
                    </a:lnTo>
                    <a:close/>
                  </a:path>
                </a:pathLst>
              </a:custGeom>
              <a:solidFill>
                <a:srgbClr val="D3A56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176" name="Freeform: Shape 175">
                <a:extLst>
                  <a:ext uri="{FF2B5EF4-FFF2-40B4-BE49-F238E27FC236}">
                    <a16:creationId xmlns:a16="http://schemas.microsoft.com/office/drawing/2014/main" id="{01188D4B-06A1-43C9-B5CC-54779A975615}"/>
                  </a:ext>
                </a:extLst>
              </p:cNvPr>
              <p:cNvSpPr/>
              <p:nvPr/>
            </p:nvSpPr>
            <p:spPr>
              <a:xfrm rot="16200000">
                <a:off x="9942342" y="3027357"/>
                <a:ext cx="868894" cy="1079591"/>
              </a:xfrm>
              <a:custGeom>
                <a:avLst/>
                <a:gdLst>
                  <a:gd name="connsiteX0" fmla="*/ 868894 w 868894"/>
                  <a:gd name="connsiteY0" fmla="*/ 802922 h 1079591"/>
                  <a:gd name="connsiteX1" fmla="*/ 592225 w 868894"/>
                  <a:gd name="connsiteY1" fmla="*/ 1079591 h 1079591"/>
                  <a:gd name="connsiteX2" fmla="*/ 592225 w 868894"/>
                  <a:gd name="connsiteY2" fmla="*/ 930726 h 1079591"/>
                  <a:gd name="connsiteX3" fmla="*/ 433031 w 868894"/>
                  <a:gd name="connsiteY3" fmla="*/ 930726 h 1079591"/>
                  <a:gd name="connsiteX4" fmla="*/ 0 w 868894"/>
                  <a:gd name="connsiteY4" fmla="*/ 497696 h 1079591"/>
                  <a:gd name="connsiteX5" fmla="*/ 0 w 868894"/>
                  <a:gd name="connsiteY5" fmla="*/ 0 h 1079591"/>
                  <a:gd name="connsiteX6" fmla="*/ 264100 w 868894"/>
                  <a:gd name="connsiteY6" fmla="*/ 0 h 1079591"/>
                  <a:gd name="connsiteX7" fmla="*/ 264100 w 868894"/>
                  <a:gd name="connsiteY7" fmla="*/ 276404 h 1079591"/>
                  <a:gd name="connsiteX8" fmla="*/ 574361 w 868894"/>
                  <a:gd name="connsiteY8" fmla="*/ 657082 h 1079591"/>
                  <a:gd name="connsiteX9" fmla="*/ 592225 w 868894"/>
                  <a:gd name="connsiteY9" fmla="*/ 658883 h 1079591"/>
                  <a:gd name="connsiteX10" fmla="*/ 592225 w 868894"/>
                  <a:gd name="connsiteY10" fmla="*/ 526252 h 1079591"/>
                  <a:gd name="connsiteX0" fmla="*/ 868894 w 868894"/>
                  <a:gd name="connsiteY0" fmla="*/ 802922 h 1079591"/>
                  <a:gd name="connsiteX1" fmla="*/ 592225 w 868894"/>
                  <a:gd name="connsiteY1" fmla="*/ 1079591 h 1079591"/>
                  <a:gd name="connsiteX2" fmla="*/ 592225 w 868894"/>
                  <a:gd name="connsiteY2" fmla="*/ 930726 h 1079591"/>
                  <a:gd name="connsiteX3" fmla="*/ 433031 w 868894"/>
                  <a:gd name="connsiteY3" fmla="*/ 930726 h 1079591"/>
                  <a:gd name="connsiteX4" fmla="*/ 0 w 868894"/>
                  <a:gd name="connsiteY4" fmla="*/ 497696 h 1079591"/>
                  <a:gd name="connsiteX5" fmla="*/ 0 w 868894"/>
                  <a:gd name="connsiteY5" fmla="*/ 0 h 1079591"/>
                  <a:gd name="connsiteX6" fmla="*/ 264100 w 868894"/>
                  <a:gd name="connsiteY6" fmla="*/ 0 h 1079591"/>
                  <a:gd name="connsiteX7" fmla="*/ 264100 w 868894"/>
                  <a:gd name="connsiteY7" fmla="*/ 276407 h 1079591"/>
                  <a:gd name="connsiteX8" fmla="*/ 574361 w 868894"/>
                  <a:gd name="connsiteY8" fmla="*/ 657082 h 1079591"/>
                  <a:gd name="connsiteX9" fmla="*/ 592225 w 868894"/>
                  <a:gd name="connsiteY9" fmla="*/ 658883 h 1079591"/>
                  <a:gd name="connsiteX10" fmla="*/ 592225 w 868894"/>
                  <a:gd name="connsiteY10" fmla="*/ 526252 h 1079591"/>
                  <a:gd name="connsiteX11" fmla="*/ 868894 w 868894"/>
                  <a:gd name="connsiteY11" fmla="*/ 802922 h 1079591"/>
                  <a:gd name="connsiteX0" fmla="*/ 868894 w 868894"/>
                  <a:gd name="connsiteY0" fmla="*/ 802922 h 1079591"/>
                  <a:gd name="connsiteX1" fmla="*/ 592225 w 868894"/>
                  <a:gd name="connsiteY1" fmla="*/ 1079591 h 1079591"/>
                  <a:gd name="connsiteX2" fmla="*/ 592225 w 868894"/>
                  <a:gd name="connsiteY2" fmla="*/ 930726 h 1079591"/>
                  <a:gd name="connsiteX3" fmla="*/ 433031 w 868894"/>
                  <a:gd name="connsiteY3" fmla="*/ 930726 h 1079591"/>
                  <a:gd name="connsiteX4" fmla="*/ 0 w 868894"/>
                  <a:gd name="connsiteY4" fmla="*/ 497696 h 1079591"/>
                  <a:gd name="connsiteX5" fmla="*/ 0 w 868894"/>
                  <a:gd name="connsiteY5" fmla="*/ 0 h 1079591"/>
                  <a:gd name="connsiteX6" fmla="*/ 264100 w 868894"/>
                  <a:gd name="connsiteY6" fmla="*/ 0 h 1079591"/>
                  <a:gd name="connsiteX7" fmla="*/ 264100 w 868894"/>
                  <a:gd name="connsiteY7" fmla="*/ 276407 h 1079591"/>
                  <a:gd name="connsiteX8" fmla="*/ 574361 w 868894"/>
                  <a:gd name="connsiteY8" fmla="*/ 657082 h 1079591"/>
                  <a:gd name="connsiteX9" fmla="*/ 592225 w 868894"/>
                  <a:gd name="connsiteY9" fmla="*/ 658883 h 1079591"/>
                  <a:gd name="connsiteX10" fmla="*/ 592225 w 868894"/>
                  <a:gd name="connsiteY10" fmla="*/ 526252 h 1079591"/>
                  <a:gd name="connsiteX11" fmla="*/ 868894 w 868894"/>
                  <a:gd name="connsiteY11" fmla="*/ 802922 h 1079591"/>
                  <a:gd name="connsiteX0" fmla="*/ 868894 w 868894"/>
                  <a:gd name="connsiteY0" fmla="*/ 802922 h 1079591"/>
                  <a:gd name="connsiteX1" fmla="*/ 592225 w 868894"/>
                  <a:gd name="connsiteY1" fmla="*/ 1079591 h 1079591"/>
                  <a:gd name="connsiteX2" fmla="*/ 592225 w 868894"/>
                  <a:gd name="connsiteY2" fmla="*/ 930726 h 1079591"/>
                  <a:gd name="connsiteX3" fmla="*/ 433031 w 868894"/>
                  <a:gd name="connsiteY3" fmla="*/ 930726 h 1079591"/>
                  <a:gd name="connsiteX4" fmla="*/ 0 w 868894"/>
                  <a:gd name="connsiteY4" fmla="*/ 497696 h 1079591"/>
                  <a:gd name="connsiteX5" fmla="*/ 0 w 868894"/>
                  <a:gd name="connsiteY5" fmla="*/ 0 h 1079591"/>
                  <a:gd name="connsiteX6" fmla="*/ 264100 w 868894"/>
                  <a:gd name="connsiteY6" fmla="*/ 0 h 1079591"/>
                  <a:gd name="connsiteX7" fmla="*/ 264100 w 868894"/>
                  <a:gd name="connsiteY7" fmla="*/ 276407 h 1079591"/>
                  <a:gd name="connsiteX8" fmla="*/ 574361 w 868894"/>
                  <a:gd name="connsiteY8" fmla="*/ 657082 h 1079591"/>
                  <a:gd name="connsiteX9" fmla="*/ 592225 w 868894"/>
                  <a:gd name="connsiteY9" fmla="*/ 658883 h 1079591"/>
                  <a:gd name="connsiteX10" fmla="*/ 592225 w 868894"/>
                  <a:gd name="connsiteY10" fmla="*/ 526252 h 1079591"/>
                  <a:gd name="connsiteX11" fmla="*/ 868894 w 868894"/>
                  <a:gd name="connsiteY11" fmla="*/ 802922 h 1079591"/>
                  <a:gd name="connsiteX0" fmla="*/ 868894 w 868894"/>
                  <a:gd name="connsiteY0" fmla="*/ 802922 h 1079591"/>
                  <a:gd name="connsiteX1" fmla="*/ 592225 w 868894"/>
                  <a:gd name="connsiteY1" fmla="*/ 1079591 h 1079591"/>
                  <a:gd name="connsiteX2" fmla="*/ 592225 w 868894"/>
                  <a:gd name="connsiteY2" fmla="*/ 930726 h 1079591"/>
                  <a:gd name="connsiteX3" fmla="*/ 433031 w 868894"/>
                  <a:gd name="connsiteY3" fmla="*/ 930726 h 1079591"/>
                  <a:gd name="connsiteX4" fmla="*/ 0 w 868894"/>
                  <a:gd name="connsiteY4" fmla="*/ 497696 h 1079591"/>
                  <a:gd name="connsiteX5" fmla="*/ 0 w 868894"/>
                  <a:gd name="connsiteY5" fmla="*/ 0 h 1079591"/>
                  <a:gd name="connsiteX6" fmla="*/ 264100 w 868894"/>
                  <a:gd name="connsiteY6" fmla="*/ 0 h 1079591"/>
                  <a:gd name="connsiteX7" fmla="*/ 264100 w 868894"/>
                  <a:gd name="connsiteY7" fmla="*/ 276407 h 1079591"/>
                  <a:gd name="connsiteX8" fmla="*/ 574361 w 868894"/>
                  <a:gd name="connsiteY8" fmla="*/ 657082 h 1079591"/>
                  <a:gd name="connsiteX9" fmla="*/ 592225 w 868894"/>
                  <a:gd name="connsiteY9" fmla="*/ 658883 h 1079591"/>
                  <a:gd name="connsiteX10" fmla="*/ 592225 w 868894"/>
                  <a:gd name="connsiteY10" fmla="*/ 526252 h 1079591"/>
                  <a:gd name="connsiteX11" fmla="*/ 868894 w 868894"/>
                  <a:gd name="connsiteY11" fmla="*/ 802922 h 1079591"/>
                  <a:gd name="connsiteX0" fmla="*/ 868894 w 868894"/>
                  <a:gd name="connsiteY0" fmla="*/ 802922 h 1079591"/>
                  <a:gd name="connsiteX1" fmla="*/ 592225 w 868894"/>
                  <a:gd name="connsiteY1" fmla="*/ 1079591 h 1079591"/>
                  <a:gd name="connsiteX2" fmla="*/ 592225 w 868894"/>
                  <a:gd name="connsiteY2" fmla="*/ 930726 h 1079591"/>
                  <a:gd name="connsiteX3" fmla="*/ 433031 w 868894"/>
                  <a:gd name="connsiteY3" fmla="*/ 930726 h 1079591"/>
                  <a:gd name="connsiteX4" fmla="*/ 0 w 868894"/>
                  <a:gd name="connsiteY4" fmla="*/ 497696 h 1079591"/>
                  <a:gd name="connsiteX5" fmla="*/ 0 w 868894"/>
                  <a:gd name="connsiteY5" fmla="*/ 0 h 1079591"/>
                  <a:gd name="connsiteX6" fmla="*/ 264100 w 868894"/>
                  <a:gd name="connsiteY6" fmla="*/ 0 h 1079591"/>
                  <a:gd name="connsiteX7" fmla="*/ 264100 w 868894"/>
                  <a:gd name="connsiteY7" fmla="*/ 276407 h 1079591"/>
                  <a:gd name="connsiteX8" fmla="*/ 574361 w 868894"/>
                  <a:gd name="connsiteY8" fmla="*/ 657082 h 1079591"/>
                  <a:gd name="connsiteX9" fmla="*/ 592225 w 868894"/>
                  <a:gd name="connsiteY9" fmla="*/ 658883 h 1079591"/>
                  <a:gd name="connsiteX10" fmla="*/ 592225 w 868894"/>
                  <a:gd name="connsiteY10" fmla="*/ 526252 h 1079591"/>
                  <a:gd name="connsiteX11" fmla="*/ 868894 w 868894"/>
                  <a:gd name="connsiteY11" fmla="*/ 802922 h 1079591"/>
                  <a:gd name="connsiteX0" fmla="*/ 868894 w 868894"/>
                  <a:gd name="connsiteY0" fmla="*/ 802922 h 1079591"/>
                  <a:gd name="connsiteX1" fmla="*/ 592225 w 868894"/>
                  <a:gd name="connsiteY1" fmla="*/ 1079591 h 1079591"/>
                  <a:gd name="connsiteX2" fmla="*/ 592225 w 868894"/>
                  <a:gd name="connsiteY2" fmla="*/ 930726 h 1079591"/>
                  <a:gd name="connsiteX3" fmla="*/ 433031 w 868894"/>
                  <a:gd name="connsiteY3" fmla="*/ 930726 h 1079591"/>
                  <a:gd name="connsiteX4" fmla="*/ 0 w 868894"/>
                  <a:gd name="connsiteY4" fmla="*/ 497696 h 1079591"/>
                  <a:gd name="connsiteX5" fmla="*/ 0 w 868894"/>
                  <a:gd name="connsiteY5" fmla="*/ 0 h 1079591"/>
                  <a:gd name="connsiteX6" fmla="*/ 264100 w 868894"/>
                  <a:gd name="connsiteY6" fmla="*/ 0 h 1079591"/>
                  <a:gd name="connsiteX7" fmla="*/ 264100 w 868894"/>
                  <a:gd name="connsiteY7" fmla="*/ 276407 h 1079591"/>
                  <a:gd name="connsiteX8" fmla="*/ 574361 w 868894"/>
                  <a:gd name="connsiteY8" fmla="*/ 657082 h 1079591"/>
                  <a:gd name="connsiteX9" fmla="*/ 592225 w 868894"/>
                  <a:gd name="connsiteY9" fmla="*/ 658883 h 1079591"/>
                  <a:gd name="connsiteX10" fmla="*/ 592225 w 868894"/>
                  <a:gd name="connsiteY10" fmla="*/ 526252 h 1079591"/>
                  <a:gd name="connsiteX11" fmla="*/ 868894 w 868894"/>
                  <a:gd name="connsiteY11" fmla="*/ 802922 h 1079591"/>
                  <a:gd name="connsiteX0" fmla="*/ 868894 w 868894"/>
                  <a:gd name="connsiteY0" fmla="*/ 802922 h 1079591"/>
                  <a:gd name="connsiteX1" fmla="*/ 592225 w 868894"/>
                  <a:gd name="connsiteY1" fmla="*/ 1079591 h 1079591"/>
                  <a:gd name="connsiteX2" fmla="*/ 592225 w 868894"/>
                  <a:gd name="connsiteY2" fmla="*/ 930726 h 1079591"/>
                  <a:gd name="connsiteX3" fmla="*/ 433031 w 868894"/>
                  <a:gd name="connsiteY3" fmla="*/ 930726 h 1079591"/>
                  <a:gd name="connsiteX4" fmla="*/ 0 w 868894"/>
                  <a:gd name="connsiteY4" fmla="*/ 497696 h 1079591"/>
                  <a:gd name="connsiteX5" fmla="*/ 0 w 868894"/>
                  <a:gd name="connsiteY5" fmla="*/ 0 h 1079591"/>
                  <a:gd name="connsiteX6" fmla="*/ 264100 w 868894"/>
                  <a:gd name="connsiteY6" fmla="*/ 0 h 1079591"/>
                  <a:gd name="connsiteX7" fmla="*/ 264100 w 868894"/>
                  <a:gd name="connsiteY7" fmla="*/ 276407 h 1079591"/>
                  <a:gd name="connsiteX8" fmla="*/ 574361 w 868894"/>
                  <a:gd name="connsiteY8" fmla="*/ 657082 h 1079591"/>
                  <a:gd name="connsiteX9" fmla="*/ 592225 w 868894"/>
                  <a:gd name="connsiteY9" fmla="*/ 658883 h 1079591"/>
                  <a:gd name="connsiteX10" fmla="*/ 592225 w 868894"/>
                  <a:gd name="connsiteY10" fmla="*/ 526252 h 1079591"/>
                  <a:gd name="connsiteX11" fmla="*/ 868894 w 868894"/>
                  <a:gd name="connsiteY11" fmla="*/ 802922 h 1079591"/>
                  <a:gd name="connsiteX0" fmla="*/ 868895 w 868895"/>
                  <a:gd name="connsiteY0" fmla="*/ 802922 h 1079591"/>
                  <a:gd name="connsiteX1" fmla="*/ 592226 w 868895"/>
                  <a:gd name="connsiteY1" fmla="*/ 1079591 h 1079591"/>
                  <a:gd name="connsiteX2" fmla="*/ 592226 w 868895"/>
                  <a:gd name="connsiteY2" fmla="*/ 930726 h 1079591"/>
                  <a:gd name="connsiteX3" fmla="*/ 433032 w 868895"/>
                  <a:gd name="connsiteY3" fmla="*/ 930726 h 1079591"/>
                  <a:gd name="connsiteX4" fmla="*/ 0 w 868895"/>
                  <a:gd name="connsiteY4" fmla="*/ 497699 h 1079591"/>
                  <a:gd name="connsiteX5" fmla="*/ 1 w 868895"/>
                  <a:gd name="connsiteY5" fmla="*/ 0 h 1079591"/>
                  <a:gd name="connsiteX6" fmla="*/ 264101 w 868895"/>
                  <a:gd name="connsiteY6" fmla="*/ 0 h 1079591"/>
                  <a:gd name="connsiteX7" fmla="*/ 264101 w 868895"/>
                  <a:gd name="connsiteY7" fmla="*/ 276407 h 1079591"/>
                  <a:gd name="connsiteX8" fmla="*/ 574362 w 868895"/>
                  <a:gd name="connsiteY8" fmla="*/ 657082 h 1079591"/>
                  <a:gd name="connsiteX9" fmla="*/ 592226 w 868895"/>
                  <a:gd name="connsiteY9" fmla="*/ 658883 h 1079591"/>
                  <a:gd name="connsiteX10" fmla="*/ 592226 w 868895"/>
                  <a:gd name="connsiteY10" fmla="*/ 526252 h 1079591"/>
                  <a:gd name="connsiteX11" fmla="*/ 868895 w 868895"/>
                  <a:gd name="connsiteY11" fmla="*/ 802922 h 1079591"/>
                  <a:gd name="connsiteX0" fmla="*/ 868894 w 868894"/>
                  <a:gd name="connsiteY0" fmla="*/ 802922 h 1079591"/>
                  <a:gd name="connsiteX1" fmla="*/ 592225 w 868894"/>
                  <a:gd name="connsiteY1" fmla="*/ 1079591 h 1079591"/>
                  <a:gd name="connsiteX2" fmla="*/ 592225 w 868894"/>
                  <a:gd name="connsiteY2" fmla="*/ 930726 h 1079591"/>
                  <a:gd name="connsiteX3" fmla="*/ 433031 w 868894"/>
                  <a:gd name="connsiteY3" fmla="*/ 930726 h 1079591"/>
                  <a:gd name="connsiteX4" fmla="*/ 9524 w 868894"/>
                  <a:gd name="connsiteY4" fmla="*/ 497699 h 1079591"/>
                  <a:gd name="connsiteX5" fmla="*/ 0 w 868894"/>
                  <a:gd name="connsiteY5" fmla="*/ 0 h 1079591"/>
                  <a:gd name="connsiteX6" fmla="*/ 264100 w 868894"/>
                  <a:gd name="connsiteY6" fmla="*/ 0 h 1079591"/>
                  <a:gd name="connsiteX7" fmla="*/ 264100 w 868894"/>
                  <a:gd name="connsiteY7" fmla="*/ 276407 h 1079591"/>
                  <a:gd name="connsiteX8" fmla="*/ 574361 w 868894"/>
                  <a:gd name="connsiteY8" fmla="*/ 657082 h 1079591"/>
                  <a:gd name="connsiteX9" fmla="*/ 592225 w 868894"/>
                  <a:gd name="connsiteY9" fmla="*/ 658883 h 1079591"/>
                  <a:gd name="connsiteX10" fmla="*/ 592225 w 868894"/>
                  <a:gd name="connsiteY10" fmla="*/ 526252 h 1079591"/>
                  <a:gd name="connsiteX11" fmla="*/ 868894 w 868894"/>
                  <a:gd name="connsiteY11" fmla="*/ 802922 h 1079591"/>
                  <a:gd name="connsiteX0" fmla="*/ 868894 w 868894"/>
                  <a:gd name="connsiteY0" fmla="*/ 802922 h 1079591"/>
                  <a:gd name="connsiteX1" fmla="*/ 592225 w 868894"/>
                  <a:gd name="connsiteY1" fmla="*/ 1079591 h 1079591"/>
                  <a:gd name="connsiteX2" fmla="*/ 592225 w 868894"/>
                  <a:gd name="connsiteY2" fmla="*/ 930726 h 1079591"/>
                  <a:gd name="connsiteX3" fmla="*/ 433031 w 868894"/>
                  <a:gd name="connsiteY3" fmla="*/ 930726 h 1079591"/>
                  <a:gd name="connsiteX4" fmla="*/ 9524 w 868894"/>
                  <a:gd name="connsiteY4" fmla="*/ 497700 h 1079591"/>
                  <a:gd name="connsiteX5" fmla="*/ 0 w 868894"/>
                  <a:gd name="connsiteY5" fmla="*/ 0 h 1079591"/>
                  <a:gd name="connsiteX6" fmla="*/ 264100 w 868894"/>
                  <a:gd name="connsiteY6" fmla="*/ 0 h 1079591"/>
                  <a:gd name="connsiteX7" fmla="*/ 264100 w 868894"/>
                  <a:gd name="connsiteY7" fmla="*/ 276407 h 1079591"/>
                  <a:gd name="connsiteX8" fmla="*/ 574361 w 868894"/>
                  <a:gd name="connsiteY8" fmla="*/ 657082 h 1079591"/>
                  <a:gd name="connsiteX9" fmla="*/ 592225 w 868894"/>
                  <a:gd name="connsiteY9" fmla="*/ 658883 h 1079591"/>
                  <a:gd name="connsiteX10" fmla="*/ 592225 w 868894"/>
                  <a:gd name="connsiteY10" fmla="*/ 526252 h 1079591"/>
                  <a:gd name="connsiteX11" fmla="*/ 868894 w 868894"/>
                  <a:gd name="connsiteY11" fmla="*/ 802922 h 1079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68894" h="1079591">
                    <a:moveTo>
                      <a:pt x="868894" y="802922"/>
                    </a:moveTo>
                    <a:lnTo>
                      <a:pt x="592225" y="1079591"/>
                    </a:lnTo>
                    <a:lnTo>
                      <a:pt x="592225" y="930726"/>
                    </a:lnTo>
                    <a:lnTo>
                      <a:pt x="433031" y="930726"/>
                    </a:lnTo>
                    <a:cubicBezTo>
                      <a:pt x="193875" y="930726"/>
                      <a:pt x="9524" y="736856"/>
                      <a:pt x="9524" y="497700"/>
                    </a:cubicBezTo>
                    <a:cubicBezTo>
                      <a:pt x="9524" y="331800"/>
                      <a:pt x="0" y="165900"/>
                      <a:pt x="0" y="0"/>
                    </a:cubicBezTo>
                    <a:lnTo>
                      <a:pt x="264100" y="0"/>
                    </a:lnTo>
                    <a:lnTo>
                      <a:pt x="264100" y="276407"/>
                    </a:lnTo>
                    <a:cubicBezTo>
                      <a:pt x="259338" y="730900"/>
                      <a:pt x="397296" y="620848"/>
                      <a:pt x="574361" y="657082"/>
                    </a:cubicBezTo>
                    <a:lnTo>
                      <a:pt x="592225" y="658883"/>
                    </a:lnTo>
                    <a:lnTo>
                      <a:pt x="592225" y="526252"/>
                    </a:lnTo>
                    <a:lnTo>
                      <a:pt x="868894" y="802922"/>
                    </a:lnTo>
                    <a:close/>
                  </a:path>
                </a:pathLst>
              </a:custGeom>
              <a:solidFill>
                <a:srgbClr val="D3A56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grpSp>
            <p:nvGrpSpPr>
              <p:cNvPr id="7" name="Group 6">
                <a:extLst>
                  <a:ext uri="{FF2B5EF4-FFF2-40B4-BE49-F238E27FC236}">
                    <a16:creationId xmlns:a16="http://schemas.microsoft.com/office/drawing/2014/main" id="{3CFAA3BF-FE2C-4DE0-BF9A-8F04F436F6D2}"/>
                  </a:ext>
                </a:extLst>
              </p:cNvPr>
              <p:cNvGrpSpPr/>
              <p:nvPr/>
            </p:nvGrpSpPr>
            <p:grpSpPr>
              <a:xfrm>
                <a:off x="10363245" y="1674790"/>
                <a:ext cx="553339" cy="1557757"/>
                <a:chOff x="10363245" y="1674790"/>
                <a:chExt cx="553339" cy="1557757"/>
              </a:xfrm>
            </p:grpSpPr>
            <p:sp>
              <p:nvSpPr>
                <p:cNvPr id="175" name="Freeform: Shape 174">
                  <a:extLst>
                    <a:ext uri="{FF2B5EF4-FFF2-40B4-BE49-F238E27FC236}">
                      <a16:creationId xmlns:a16="http://schemas.microsoft.com/office/drawing/2014/main" id="{30912298-B62A-44E9-B43B-95C767001208}"/>
                    </a:ext>
                  </a:extLst>
                </p:cNvPr>
                <p:cNvSpPr/>
                <p:nvPr/>
              </p:nvSpPr>
              <p:spPr>
                <a:xfrm rot="16200000">
                  <a:off x="9901841" y="2217803"/>
                  <a:ext cx="1476148" cy="553339"/>
                </a:xfrm>
                <a:custGeom>
                  <a:avLst/>
                  <a:gdLst>
                    <a:gd name="connsiteX0" fmla="*/ 1476148 w 1476148"/>
                    <a:gd name="connsiteY0" fmla="*/ 276670 h 553339"/>
                    <a:gd name="connsiteX1" fmla="*/ 1199479 w 1476148"/>
                    <a:gd name="connsiteY1" fmla="*/ 553339 h 553339"/>
                    <a:gd name="connsiteX2" fmla="*/ 1199479 w 1476148"/>
                    <a:gd name="connsiteY2" fmla="*/ 404475 h 553339"/>
                    <a:gd name="connsiteX3" fmla="*/ 10140 w 1476148"/>
                    <a:gd name="connsiteY3" fmla="*/ 404475 h 553339"/>
                    <a:gd name="connsiteX4" fmla="*/ 137945 w 1476148"/>
                    <a:gd name="connsiteY4" fmla="*/ 276670 h 553339"/>
                    <a:gd name="connsiteX5" fmla="*/ 0 w 1476148"/>
                    <a:gd name="connsiteY5" fmla="*/ 138724 h 553339"/>
                    <a:gd name="connsiteX6" fmla="*/ 1199479 w 1476148"/>
                    <a:gd name="connsiteY6" fmla="*/ 138724 h 553339"/>
                    <a:gd name="connsiteX7" fmla="*/ 1199479 w 1476148"/>
                    <a:gd name="connsiteY7" fmla="*/ 0 h 553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76148" h="553339">
                      <a:moveTo>
                        <a:pt x="1476148" y="276670"/>
                      </a:moveTo>
                      <a:lnTo>
                        <a:pt x="1199479" y="553339"/>
                      </a:lnTo>
                      <a:lnTo>
                        <a:pt x="1199479" y="404475"/>
                      </a:lnTo>
                      <a:lnTo>
                        <a:pt x="10140" y="404475"/>
                      </a:lnTo>
                      <a:lnTo>
                        <a:pt x="137945" y="276670"/>
                      </a:lnTo>
                      <a:lnTo>
                        <a:pt x="0" y="138724"/>
                      </a:lnTo>
                      <a:lnTo>
                        <a:pt x="1199479" y="138724"/>
                      </a:lnTo>
                      <a:lnTo>
                        <a:pt x="1199479" y="0"/>
                      </a:lnTo>
                      <a:close/>
                    </a:path>
                  </a:pathLst>
                </a:custGeom>
                <a:solidFill>
                  <a:srgbClr val="D3A56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183" name="Rectangle 182">
                  <a:extLst>
                    <a:ext uri="{FF2B5EF4-FFF2-40B4-BE49-F238E27FC236}">
                      <a16:creationId xmlns:a16="http://schemas.microsoft.com/office/drawing/2014/main" id="{8A6C51FE-843D-4A34-8341-6D66003FCCEB}"/>
                    </a:ext>
                  </a:extLst>
                </p:cNvPr>
                <p:cNvSpPr/>
                <p:nvPr/>
              </p:nvSpPr>
              <p:spPr>
                <a:xfrm rot="5400000">
                  <a:off x="9884143" y="2304741"/>
                  <a:ext cx="1535951" cy="276050"/>
                </a:xfrm>
                <a:prstGeom prst="rect">
                  <a:avLst/>
                </a:prstGeom>
              </p:spPr>
              <p:txBody>
                <a:bodyPr wrap="square">
                  <a:spAutoFit/>
                </a:bodyPr>
                <a:lstStyle/>
                <a:p>
                  <a:pPr algn="ctr" defTabSz="685800">
                    <a:defRPr/>
                  </a:pPr>
                  <a:r>
                    <a:rPr lang="en-US" sz="750" b="1" dirty="0">
                      <a:solidFill>
                        <a:prstClr val="black"/>
                      </a:solidFill>
                      <a:latin typeface="Arial" panose="020B0604020202020204" pitchFamily="34" charset="0"/>
                      <a:cs typeface="Arial" panose="020B0604020202020204" pitchFamily="34" charset="0"/>
                    </a:rPr>
                    <a:t>Result </a:t>
                  </a:r>
                  <a:r>
                    <a:rPr lang="en-US" sz="800" b="1" dirty="0">
                      <a:solidFill>
                        <a:prstClr val="black"/>
                      </a:solidFill>
                      <a:latin typeface="Arial" panose="020B0604020202020204" pitchFamily="34" charset="0"/>
                      <a:cs typeface="Arial" panose="020B0604020202020204" pitchFamily="34" charset="0"/>
                    </a:rPr>
                    <a:t>Management</a:t>
                  </a:r>
                  <a:endParaRPr lang="en-US" sz="750" b="1" dirty="0">
                    <a:solidFill>
                      <a:prstClr val="black"/>
                    </a:solidFill>
                    <a:latin typeface="Arial" panose="020B0604020202020204" pitchFamily="34" charset="0"/>
                    <a:cs typeface="Arial" panose="020B0604020202020204" pitchFamily="34" charset="0"/>
                  </a:endParaRPr>
                </a:p>
              </p:txBody>
            </p:sp>
          </p:grpSp>
        </p:grpSp>
        <p:grpSp>
          <p:nvGrpSpPr>
            <p:cNvPr id="5" name="Group 4">
              <a:extLst>
                <a:ext uri="{FF2B5EF4-FFF2-40B4-BE49-F238E27FC236}">
                  <a16:creationId xmlns:a16="http://schemas.microsoft.com/office/drawing/2014/main" id="{D45F3682-80E3-4621-A3BA-5A89988E525F}"/>
                </a:ext>
              </a:extLst>
            </p:cNvPr>
            <p:cNvGrpSpPr/>
            <p:nvPr/>
          </p:nvGrpSpPr>
          <p:grpSpPr>
            <a:xfrm>
              <a:off x="3488349" y="3409106"/>
              <a:ext cx="3977894" cy="433341"/>
              <a:chOff x="3504270" y="3409106"/>
              <a:chExt cx="3977894" cy="433341"/>
            </a:xfrm>
          </p:grpSpPr>
          <p:grpSp>
            <p:nvGrpSpPr>
              <p:cNvPr id="268" name="Group 267">
                <a:extLst>
                  <a:ext uri="{FF2B5EF4-FFF2-40B4-BE49-F238E27FC236}">
                    <a16:creationId xmlns:a16="http://schemas.microsoft.com/office/drawing/2014/main" id="{8078699B-64DC-478D-A0D7-113A4944DB13}"/>
                  </a:ext>
                </a:extLst>
              </p:cNvPr>
              <p:cNvGrpSpPr/>
              <p:nvPr/>
            </p:nvGrpSpPr>
            <p:grpSpPr>
              <a:xfrm>
                <a:off x="3504270" y="3409106"/>
                <a:ext cx="932122" cy="433341"/>
                <a:chOff x="4679735" y="3640258"/>
                <a:chExt cx="1194334" cy="555243"/>
              </a:xfrm>
            </p:grpSpPr>
            <p:sp>
              <p:nvSpPr>
                <p:cNvPr id="263" name="Arrow: Right 262">
                  <a:extLst>
                    <a:ext uri="{FF2B5EF4-FFF2-40B4-BE49-F238E27FC236}">
                      <a16:creationId xmlns:a16="http://schemas.microsoft.com/office/drawing/2014/main" id="{4E7F01E1-5F2F-4E03-96DA-9F734E236D70}"/>
                    </a:ext>
                  </a:extLst>
                </p:cNvPr>
                <p:cNvSpPr/>
                <p:nvPr/>
              </p:nvSpPr>
              <p:spPr>
                <a:xfrm>
                  <a:off x="4685416" y="3640258"/>
                  <a:ext cx="1182973" cy="555243"/>
                </a:xfrm>
                <a:prstGeom prst="rightArrow">
                  <a:avLst/>
                </a:prstGeom>
                <a:solidFill>
                  <a:srgbClr val="A7BDA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80" name="TextBox 79">
                  <a:extLst>
                    <a:ext uri="{FF2B5EF4-FFF2-40B4-BE49-F238E27FC236}">
                      <a16:creationId xmlns:a16="http://schemas.microsoft.com/office/drawing/2014/main" id="{974E9545-9D82-43CC-B280-2C562F351FDA}"/>
                    </a:ext>
                  </a:extLst>
                </p:cNvPr>
                <p:cNvSpPr txBox="1"/>
                <p:nvPr/>
              </p:nvSpPr>
              <p:spPr>
                <a:xfrm>
                  <a:off x="4679735" y="3779855"/>
                  <a:ext cx="1194334" cy="276050"/>
                </a:xfrm>
                <a:prstGeom prst="rect">
                  <a:avLst/>
                </a:prstGeom>
                <a:noFill/>
              </p:spPr>
              <p:txBody>
                <a:bodyPr wrap="square" rtlCol="0">
                  <a:spAutoFit/>
                </a:bodyPr>
                <a:lstStyle/>
                <a:p>
                  <a:pPr defTabSz="685800">
                    <a:defRPr/>
                  </a:pPr>
                  <a:r>
                    <a:rPr lang="en-US" sz="800" dirty="0">
                      <a:solidFill>
                        <a:prstClr val="black"/>
                      </a:solidFill>
                      <a:latin typeface="Arial" panose="020B0604020202020204" pitchFamily="34" charset="0"/>
                      <a:cs typeface="Arial" panose="020B0604020202020204" pitchFamily="34" charset="0"/>
                    </a:rPr>
                    <a:t>Project Initiation</a:t>
                  </a:r>
                </a:p>
              </p:txBody>
            </p:sp>
          </p:grpSp>
          <p:grpSp>
            <p:nvGrpSpPr>
              <p:cNvPr id="266" name="Group 265">
                <a:extLst>
                  <a:ext uri="{FF2B5EF4-FFF2-40B4-BE49-F238E27FC236}">
                    <a16:creationId xmlns:a16="http://schemas.microsoft.com/office/drawing/2014/main" id="{C6AF36D1-93F4-430A-8180-753B9624320A}"/>
                  </a:ext>
                </a:extLst>
              </p:cNvPr>
              <p:cNvGrpSpPr/>
              <p:nvPr/>
            </p:nvGrpSpPr>
            <p:grpSpPr>
              <a:xfrm>
                <a:off x="4474781" y="3409106"/>
                <a:ext cx="2045739" cy="433341"/>
                <a:chOff x="5937539" y="3640258"/>
                <a:chExt cx="2621220" cy="555243"/>
              </a:xfrm>
            </p:grpSpPr>
            <p:sp>
              <p:nvSpPr>
                <p:cNvPr id="264" name="Arrow: Right 263">
                  <a:extLst>
                    <a:ext uri="{FF2B5EF4-FFF2-40B4-BE49-F238E27FC236}">
                      <a16:creationId xmlns:a16="http://schemas.microsoft.com/office/drawing/2014/main" id="{D20B7499-3671-4A44-8DB6-13426B480997}"/>
                    </a:ext>
                  </a:extLst>
                </p:cNvPr>
                <p:cNvSpPr/>
                <p:nvPr/>
              </p:nvSpPr>
              <p:spPr>
                <a:xfrm>
                  <a:off x="5937539" y="3640258"/>
                  <a:ext cx="2621220" cy="555243"/>
                </a:xfrm>
                <a:prstGeom prst="rightArrow">
                  <a:avLst/>
                </a:prstGeom>
                <a:solidFill>
                  <a:srgbClr val="A7BDA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83" name="TextBox 82">
                  <a:extLst>
                    <a:ext uri="{FF2B5EF4-FFF2-40B4-BE49-F238E27FC236}">
                      <a16:creationId xmlns:a16="http://schemas.microsoft.com/office/drawing/2014/main" id="{F26AE063-2B1F-4333-A9B2-B9BAF3054B3F}"/>
                    </a:ext>
                  </a:extLst>
                </p:cNvPr>
                <p:cNvSpPr txBox="1"/>
                <p:nvPr/>
              </p:nvSpPr>
              <p:spPr>
                <a:xfrm>
                  <a:off x="6549445" y="3779855"/>
                  <a:ext cx="1397408" cy="276050"/>
                </a:xfrm>
                <a:prstGeom prst="rect">
                  <a:avLst/>
                </a:prstGeom>
                <a:noFill/>
              </p:spPr>
              <p:txBody>
                <a:bodyPr wrap="square" rtlCol="0">
                  <a:spAutoFit/>
                </a:bodyPr>
                <a:lstStyle/>
                <a:p>
                  <a:pPr defTabSz="685800">
                    <a:defRPr/>
                  </a:pPr>
                  <a:r>
                    <a:rPr lang="en-US" sz="800" dirty="0">
                      <a:solidFill>
                        <a:prstClr val="black"/>
                      </a:solidFill>
                      <a:latin typeface="Arial" panose="020B0604020202020204" pitchFamily="34" charset="0"/>
                      <a:cs typeface="Arial" panose="020B0604020202020204" pitchFamily="34" charset="0"/>
                    </a:rPr>
                    <a:t>Project Execution</a:t>
                  </a:r>
                </a:p>
              </p:txBody>
            </p:sp>
          </p:grpSp>
          <p:grpSp>
            <p:nvGrpSpPr>
              <p:cNvPr id="267" name="Group 266">
                <a:extLst>
                  <a:ext uri="{FF2B5EF4-FFF2-40B4-BE49-F238E27FC236}">
                    <a16:creationId xmlns:a16="http://schemas.microsoft.com/office/drawing/2014/main" id="{6620FDA6-7A21-4ED6-9FC5-1783C700B71E}"/>
                  </a:ext>
                </a:extLst>
              </p:cNvPr>
              <p:cNvGrpSpPr/>
              <p:nvPr/>
            </p:nvGrpSpPr>
            <p:grpSpPr>
              <a:xfrm>
                <a:off x="6558909" y="3409106"/>
                <a:ext cx="923255" cy="433341"/>
                <a:chOff x="8593666" y="3640258"/>
                <a:chExt cx="1182973" cy="555243"/>
              </a:xfrm>
            </p:grpSpPr>
            <p:sp>
              <p:nvSpPr>
                <p:cNvPr id="265" name="Arrow: Right 264">
                  <a:extLst>
                    <a:ext uri="{FF2B5EF4-FFF2-40B4-BE49-F238E27FC236}">
                      <a16:creationId xmlns:a16="http://schemas.microsoft.com/office/drawing/2014/main" id="{E502A5C7-968E-4AFD-9978-F26818CD354A}"/>
                    </a:ext>
                  </a:extLst>
                </p:cNvPr>
                <p:cNvSpPr/>
                <p:nvPr/>
              </p:nvSpPr>
              <p:spPr>
                <a:xfrm>
                  <a:off x="8593666" y="3640258"/>
                  <a:ext cx="1182973" cy="555243"/>
                </a:xfrm>
                <a:prstGeom prst="rightArrow">
                  <a:avLst/>
                </a:prstGeom>
                <a:solidFill>
                  <a:srgbClr val="A7BDA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86" name="TextBox 85">
                  <a:extLst>
                    <a:ext uri="{FF2B5EF4-FFF2-40B4-BE49-F238E27FC236}">
                      <a16:creationId xmlns:a16="http://schemas.microsoft.com/office/drawing/2014/main" id="{96979D5D-AA81-49C3-BA18-52839757CA38}"/>
                    </a:ext>
                  </a:extLst>
                </p:cNvPr>
                <p:cNvSpPr txBox="1"/>
                <p:nvPr/>
              </p:nvSpPr>
              <p:spPr>
                <a:xfrm>
                  <a:off x="8612139" y="3779855"/>
                  <a:ext cx="1146028" cy="276050"/>
                </a:xfrm>
                <a:prstGeom prst="rect">
                  <a:avLst/>
                </a:prstGeom>
                <a:noFill/>
              </p:spPr>
              <p:txBody>
                <a:bodyPr wrap="square" rtlCol="0">
                  <a:spAutoFit/>
                </a:bodyPr>
                <a:lstStyle/>
                <a:p>
                  <a:pPr defTabSz="685800">
                    <a:defRPr/>
                  </a:pPr>
                  <a:r>
                    <a:rPr lang="en-US" sz="800" dirty="0">
                      <a:solidFill>
                        <a:prstClr val="black"/>
                      </a:solidFill>
                      <a:latin typeface="Arial" panose="020B0604020202020204" pitchFamily="34" charset="0"/>
                      <a:cs typeface="Arial" panose="020B0604020202020204" pitchFamily="34" charset="0"/>
                    </a:rPr>
                    <a:t>Project Closure</a:t>
                  </a:r>
                </a:p>
              </p:txBody>
            </p:sp>
          </p:grpSp>
        </p:grpSp>
        <p:grpSp>
          <p:nvGrpSpPr>
            <p:cNvPr id="32" name="Group 31">
              <a:extLst>
                <a:ext uri="{FF2B5EF4-FFF2-40B4-BE49-F238E27FC236}">
                  <a16:creationId xmlns:a16="http://schemas.microsoft.com/office/drawing/2014/main" id="{3B6B7545-B311-4158-B5A6-F1D89086A605}"/>
                </a:ext>
              </a:extLst>
            </p:cNvPr>
            <p:cNvGrpSpPr/>
            <p:nvPr/>
          </p:nvGrpSpPr>
          <p:grpSpPr>
            <a:xfrm>
              <a:off x="3464970" y="3805904"/>
              <a:ext cx="4009735" cy="518438"/>
              <a:chOff x="3464970" y="3805904"/>
              <a:chExt cx="4009735" cy="518438"/>
            </a:xfrm>
          </p:grpSpPr>
          <p:grpSp>
            <p:nvGrpSpPr>
              <p:cNvPr id="6" name="Group 5">
                <a:extLst>
                  <a:ext uri="{FF2B5EF4-FFF2-40B4-BE49-F238E27FC236}">
                    <a16:creationId xmlns:a16="http://schemas.microsoft.com/office/drawing/2014/main" id="{62B40F48-5697-48BF-A592-7A61F4EC0D2F}"/>
                  </a:ext>
                </a:extLst>
              </p:cNvPr>
              <p:cNvGrpSpPr/>
              <p:nvPr/>
            </p:nvGrpSpPr>
            <p:grpSpPr>
              <a:xfrm>
                <a:off x="3464970" y="3805904"/>
                <a:ext cx="1272669" cy="518437"/>
                <a:chOff x="3464970" y="3805904"/>
                <a:chExt cx="1272669" cy="518437"/>
              </a:xfrm>
            </p:grpSpPr>
            <p:grpSp>
              <p:nvGrpSpPr>
                <p:cNvPr id="247" name="Group 246">
                  <a:extLst>
                    <a:ext uri="{FF2B5EF4-FFF2-40B4-BE49-F238E27FC236}">
                      <a16:creationId xmlns:a16="http://schemas.microsoft.com/office/drawing/2014/main" id="{1F5BE23B-513E-4F9E-8736-233C12A778BF}"/>
                    </a:ext>
                  </a:extLst>
                </p:cNvPr>
                <p:cNvGrpSpPr/>
                <p:nvPr/>
              </p:nvGrpSpPr>
              <p:grpSpPr>
                <a:xfrm>
                  <a:off x="3464970" y="3805904"/>
                  <a:ext cx="1272669" cy="190839"/>
                  <a:chOff x="4629379" y="4128931"/>
                  <a:chExt cx="1630680" cy="244524"/>
                </a:xfrm>
              </p:grpSpPr>
              <p:sp>
                <p:nvSpPr>
                  <p:cNvPr id="87" name="Rectangle 86">
                    <a:extLst>
                      <a:ext uri="{FF2B5EF4-FFF2-40B4-BE49-F238E27FC236}">
                        <a16:creationId xmlns:a16="http://schemas.microsoft.com/office/drawing/2014/main" id="{7EC59D7D-4088-4024-B415-51580DB6BD2B}"/>
                      </a:ext>
                    </a:extLst>
                  </p:cNvPr>
                  <p:cNvSpPr/>
                  <p:nvPr/>
                </p:nvSpPr>
                <p:spPr>
                  <a:xfrm>
                    <a:off x="4629379" y="4159670"/>
                    <a:ext cx="1630680" cy="183524"/>
                  </a:xfrm>
                  <a:prstGeom prst="rect">
                    <a:avLst/>
                  </a:prstGeom>
                  <a:solidFill>
                    <a:srgbClr val="A7BDA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Calibri" panose="020F0502020204030204"/>
                    </a:endParaRPr>
                  </a:p>
                </p:txBody>
              </p:sp>
              <p:sp>
                <p:nvSpPr>
                  <p:cNvPr id="140" name="TextBox 139">
                    <a:extLst>
                      <a:ext uri="{FF2B5EF4-FFF2-40B4-BE49-F238E27FC236}">
                        <a16:creationId xmlns:a16="http://schemas.microsoft.com/office/drawing/2014/main" id="{2ECF0D14-2154-4CE9-8E76-D8EBDA094A9A}"/>
                      </a:ext>
                    </a:extLst>
                  </p:cNvPr>
                  <p:cNvSpPr txBox="1"/>
                  <p:nvPr/>
                </p:nvSpPr>
                <p:spPr>
                  <a:xfrm>
                    <a:off x="5142866" y="4128931"/>
                    <a:ext cx="603707" cy="244524"/>
                  </a:xfrm>
                  <a:prstGeom prst="rect">
                    <a:avLst/>
                  </a:prstGeom>
                  <a:noFill/>
                </p:spPr>
                <p:txBody>
                  <a:bodyPr wrap="square" rtlCol="0">
                    <a:spAutoFit/>
                  </a:bodyPr>
                  <a:lstStyle/>
                  <a:p>
                    <a:pPr defTabSz="685800">
                      <a:defRPr/>
                    </a:pPr>
                    <a:r>
                      <a:rPr lang="en-US" sz="800" dirty="0">
                        <a:solidFill>
                          <a:prstClr val="black"/>
                        </a:solidFill>
                        <a:latin typeface="Arial" panose="020B0604020202020204" pitchFamily="34" charset="0"/>
                        <a:cs typeface="Arial" panose="020B0604020202020204" pitchFamily="34" charset="0"/>
                      </a:rPr>
                      <a:t>Scope</a:t>
                    </a:r>
                  </a:p>
                </p:txBody>
              </p:sp>
            </p:grpSp>
            <p:grpSp>
              <p:nvGrpSpPr>
                <p:cNvPr id="248" name="Group 247">
                  <a:extLst>
                    <a:ext uri="{FF2B5EF4-FFF2-40B4-BE49-F238E27FC236}">
                      <a16:creationId xmlns:a16="http://schemas.microsoft.com/office/drawing/2014/main" id="{117D0972-A8E1-44D3-BB36-36D0A79568BB}"/>
                    </a:ext>
                  </a:extLst>
                </p:cNvPr>
                <p:cNvGrpSpPr/>
                <p:nvPr/>
              </p:nvGrpSpPr>
              <p:grpSpPr>
                <a:xfrm>
                  <a:off x="3464970" y="3969425"/>
                  <a:ext cx="1272669" cy="190839"/>
                  <a:chOff x="4629379" y="4351134"/>
                  <a:chExt cx="1630680" cy="244523"/>
                </a:xfrm>
              </p:grpSpPr>
              <p:sp>
                <p:nvSpPr>
                  <p:cNvPr id="38" name="Rectangle 37">
                    <a:extLst>
                      <a:ext uri="{FF2B5EF4-FFF2-40B4-BE49-F238E27FC236}">
                        <a16:creationId xmlns:a16="http://schemas.microsoft.com/office/drawing/2014/main" id="{7860EDCE-2104-4A46-9771-3ECD18D8DD3A}"/>
                      </a:ext>
                    </a:extLst>
                  </p:cNvPr>
                  <p:cNvSpPr/>
                  <p:nvPr/>
                </p:nvSpPr>
                <p:spPr>
                  <a:xfrm>
                    <a:off x="4629379" y="4381633"/>
                    <a:ext cx="1630680" cy="183524"/>
                  </a:xfrm>
                  <a:prstGeom prst="rect">
                    <a:avLst/>
                  </a:prstGeom>
                  <a:solidFill>
                    <a:srgbClr val="A7BDA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Calibri" panose="020F0502020204030204"/>
                    </a:endParaRPr>
                  </a:p>
                </p:txBody>
              </p:sp>
              <p:sp>
                <p:nvSpPr>
                  <p:cNvPr id="141" name="TextBox 140">
                    <a:extLst>
                      <a:ext uri="{FF2B5EF4-FFF2-40B4-BE49-F238E27FC236}">
                        <a16:creationId xmlns:a16="http://schemas.microsoft.com/office/drawing/2014/main" id="{E6F28867-E59C-40C8-8FD3-016422F0C8C1}"/>
                      </a:ext>
                    </a:extLst>
                  </p:cNvPr>
                  <p:cNvSpPr txBox="1"/>
                  <p:nvPr/>
                </p:nvSpPr>
                <p:spPr>
                  <a:xfrm>
                    <a:off x="5162006" y="4351134"/>
                    <a:ext cx="565426" cy="244523"/>
                  </a:xfrm>
                  <a:prstGeom prst="rect">
                    <a:avLst/>
                  </a:prstGeom>
                  <a:noFill/>
                </p:spPr>
                <p:txBody>
                  <a:bodyPr wrap="square" rtlCol="0">
                    <a:spAutoFit/>
                  </a:bodyPr>
                  <a:lstStyle/>
                  <a:p>
                    <a:pPr defTabSz="685800">
                      <a:defRPr/>
                    </a:pPr>
                    <a:r>
                      <a:rPr lang="en-US" sz="800" dirty="0">
                        <a:solidFill>
                          <a:prstClr val="black"/>
                        </a:solidFill>
                        <a:latin typeface="Arial" panose="020B0604020202020204" pitchFamily="34" charset="0"/>
                        <a:cs typeface="Arial" panose="020B0604020202020204" pitchFamily="34" charset="0"/>
                      </a:rPr>
                      <a:t>Time</a:t>
                    </a:r>
                  </a:p>
                </p:txBody>
              </p:sp>
            </p:grpSp>
            <p:grpSp>
              <p:nvGrpSpPr>
                <p:cNvPr id="249" name="Group 248">
                  <a:extLst>
                    <a:ext uri="{FF2B5EF4-FFF2-40B4-BE49-F238E27FC236}">
                      <a16:creationId xmlns:a16="http://schemas.microsoft.com/office/drawing/2014/main" id="{F41C21F5-0C69-4253-9E97-08657A80EC7A}"/>
                    </a:ext>
                  </a:extLst>
                </p:cNvPr>
                <p:cNvGrpSpPr/>
                <p:nvPr/>
              </p:nvGrpSpPr>
              <p:grpSpPr>
                <a:xfrm>
                  <a:off x="3464970" y="4133502"/>
                  <a:ext cx="1272669" cy="190839"/>
                  <a:chOff x="4629379" y="4555019"/>
                  <a:chExt cx="1630680" cy="244523"/>
                </a:xfrm>
              </p:grpSpPr>
              <p:sp>
                <p:nvSpPr>
                  <p:cNvPr id="39" name="Rectangle 38">
                    <a:extLst>
                      <a:ext uri="{FF2B5EF4-FFF2-40B4-BE49-F238E27FC236}">
                        <a16:creationId xmlns:a16="http://schemas.microsoft.com/office/drawing/2014/main" id="{8D10F495-2D41-47EE-9673-70A3722D5A49}"/>
                      </a:ext>
                    </a:extLst>
                  </p:cNvPr>
                  <p:cNvSpPr/>
                  <p:nvPr/>
                </p:nvSpPr>
                <p:spPr>
                  <a:xfrm>
                    <a:off x="4629379" y="4585519"/>
                    <a:ext cx="1630680" cy="183524"/>
                  </a:xfrm>
                  <a:prstGeom prst="rect">
                    <a:avLst/>
                  </a:prstGeom>
                  <a:solidFill>
                    <a:srgbClr val="A7BDA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Calibri" panose="020F0502020204030204"/>
                    </a:endParaRPr>
                  </a:p>
                </p:txBody>
              </p:sp>
              <p:sp>
                <p:nvSpPr>
                  <p:cNvPr id="142" name="TextBox 141">
                    <a:extLst>
                      <a:ext uri="{FF2B5EF4-FFF2-40B4-BE49-F238E27FC236}">
                        <a16:creationId xmlns:a16="http://schemas.microsoft.com/office/drawing/2014/main" id="{16AE1581-9C0A-4FF7-A906-840CD83DD2E4}"/>
                      </a:ext>
                    </a:extLst>
                  </p:cNvPr>
                  <p:cNvSpPr txBox="1"/>
                  <p:nvPr/>
                </p:nvSpPr>
                <p:spPr>
                  <a:xfrm>
                    <a:off x="5017172" y="4555019"/>
                    <a:ext cx="855094" cy="244523"/>
                  </a:xfrm>
                  <a:prstGeom prst="rect">
                    <a:avLst/>
                  </a:prstGeom>
                  <a:noFill/>
                </p:spPr>
                <p:txBody>
                  <a:bodyPr wrap="square" rtlCol="0">
                    <a:spAutoFit/>
                  </a:bodyPr>
                  <a:lstStyle/>
                  <a:p>
                    <a:pPr algn="ctr" defTabSz="685800">
                      <a:defRPr/>
                    </a:pPr>
                    <a:r>
                      <a:rPr lang="en-US" sz="800" dirty="0">
                        <a:solidFill>
                          <a:prstClr val="black"/>
                        </a:solidFill>
                        <a:latin typeface="Arial" panose="020B0604020202020204" pitchFamily="34" charset="0"/>
                        <a:cs typeface="Arial" panose="020B0604020202020204" pitchFamily="34" charset="0"/>
                      </a:rPr>
                      <a:t>Resource</a:t>
                    </a:r>
                  </a:p>
                </p:txBody>
              </p:sp>
            </p:grpSp>
          </p:grpSp>
          <p:grpSp>
            <p:nvGrpSpPr>
              <p:cNvPr id="22" name="Group 21">
                <a:extLst>
                  <a:ext uri="{FF2B5EF4-FFF2-40B4-BE49-F238E27FC236}">
                    <a16:creationId xmlns:a16="http://schemas.microsoft.com/office/drawing/2014/main" id="{6DC5BBA0-1D08-43C1-9523-AF2D4D595F24}"/>
                  </a:ext>
                </a:extLst>
              </p:cNvPr>
              <p:cNvGrpSpPr/>
              <p:nvPr/>
            </p:nvGrpSpPr>
            <p:grpSpPr>
              <a:xfrm>
                <a:off x="4833502" y="3805904"/>
                <a:ext cx="1272669" cy="518438"/>
                <a:chOff x="4833502" y="3805904"/>
                <a:chExt cx="1272669" cy="518438"/>
              </a:xfrm>
            </p:grpSpPr>
            <p:grpSp>
              <p:nvGrpSpPr>
                <p:cNvPr id="252" name="Group 251">
                  <a:extLst>
                    <a:ext uri="{FF2B5EF4-FFF2-40B4-BE49-F238E27FC236}">
                      <a16:creationId xmlns:a16="http://schemas.microsoft.com/office/drawing/2014/main" id="{F406D65A-1667-4F18-86B1-8E6E92BDB673}"/>
                    </a:ext>
                  </a:extLst>
                </p:cNvPr>
                <p:cNvGrpSpPr/>
                <p:nvPr/>
              </p:nvGrpSpPr>
              <p:grpSpPr>
                <a:xfrm>
                  <a:off x="4833502" y="3969425"/>
                  <a:ext cx="1272669" cy="190839"/>
                  <a:chOff x="6382891" y="4330328"/>
                  <a:chExt cx="1630680" cy="244524"/>
                </a:xfrm>
              </p:grpSpPr>
              <p:sp>
                <p:nvSpPr>
                  <p:cNvPr id="42" name="Rectangle 41">
                    <a:extLst>
                      <a:ext uri="{FF2B5EF4-FFF2-40B4-BE49-F238E27FC236}">
                        <a16:creationId xmlns:a16="http://schemas.microsoft.com/office/drawing/2014/main" id="{2FBA0FCB-FCFD-4250-9548-CDBA1550F243}"/>
                      </a:ext>
                    </a:extLst>
                  </p:cNvPr>
                  <p:cNvSpPr/>
                  <p:nvPr/>
                </p:nvSpPr>
                <p:spPr>
                  <a:xfrm>
                    <a:off x="6382891" y="4370784"/>
                    <a:ext cx="1630680" cy="183524"/>
                  </a:xfrm>
                  <a:prstGeom prst="rect">
                    <a:avLst/>
                  </a:prstGeom>
                  <a:solidFill>
                    <a:srgbClr val="A7BDA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Calibri" panose="020F0502020204030204"/>
                    </a:endParaRPr>
                  </a:p>
                </p:txBody>
              </p:sp>
              <p:sp>
                <p:nvSpPr>
                  <p:cNvPr id="143" name="TextBox 142">
                    <a:extLst>
                      <a:ext uri="{FF2B5EF4-FFF2-40B4-BE49-F238E27FC236}">
                        <a16:creationId xmlns:a16="http://schemas.microsoft.com/office/drawing/2014/main" id="{3B188171-31E5-4426-95B1-DFB1755AE72D}"/>
                      </a:ext>
                    </a:extLst>
                  </p:cNvPr>
                  <p:cNvSpPr txBox="1"/>
                  <p:nvPr/>
                </p:nvSpPr>
                <p:spPr>
                  <a:xfrm>
                    <a:off x="6896378" y="4330328"/>
                    <a:ext cx="603707" cy="244524"/>
                  </a:xfrm>
                  <a:prstGeom prst="rect">
                    <a:avLst/>
                  </a:prstGeom>
                  <a:noFill/>
                </p:spPr>
                <p:txBody>
                  <a:bodyPr wrap="square" rtlCol="0">
                    <a:spAutoFit/>
                  </a:bodyPr>
                  <a:lstStyle/>
                  <a:p>
                    <a:pPr defTabSz="685800">
                      <a:defRPr/>
                    </a:pPr>
                    <a:r>
                      <a:rPr lang="en-US" sz="800" dirty="0">
                        <a:solidFill>
                          <a:prstClr val="black"/>
                        </a:solidFill>
                        <a:latin typeface="Arial" panose="020B0604020202020204" pitchFamily="34" charset="0"/>
                        <a:cs typeface="Arial" panose="020B0604020202020204" pitchFamily="34" charset="0"/>
                      </a:rPr>
                      <a:t>Quality</a:t>
                    </a:r>
                  </a:p>
                </p:txBody>
              </p:sp>
            </p:grpSp>
            <p:grpSp>
              <p:nvGrpSpPr>
                <p:cNvPr id="250" name="Group 249">
                  <a:extLst>
                    <a:ext uri="{FF2B5EF4-FFF2-40B4-BE49-F238E27FC236}">
                      <a16:creationId xmlns:a16="http://schemas.microsoft.com/office/drawing/2014/main" id="{E438209E-AA46-477E-AE3F-B115BDD323F2}"/>
                    </a:ext>
                  </a:extLst>
                </p:cNvPr>
                <p:cNvGrpSpPr/>
                <p:nvPr/>
              </p:nvGrpSpPr>
              <p:grpSpPr>
                <a:xfrm>
                  <a:off x="4833502" y="3805904"/>
                  <a:ext cx="1272669" cy="190839"/>
                  <a:chOff x="6382891" y="4132105"/>
                  <a:chExt cx="1630680" cy="244524"/>
                </a:xfrm>
              </p:grpSpPr>
              <p:sp>
                <p:nvSpPr>
                  <p:cNvPr id="41" name="Rectangle 40">
                    <a:extLst>
                      <a:ext uri="{FF2B5EF4-FFF2-40B4-BE49-F238E27FC236}">
                        <a16:creationId xmlns:a16="http://schemas.microsoft.com/office/drawing/2014/main" id="{9B636EBD-4ECD-41BA-9EF5-821FBE570D5F}"/>
                      </a:ext>
                    </a:extLst>
                  </p:cNvPr>
                  <p:cNvSpPr/>
                  <p:nvPr/>
                </p:nvSpPr>
                <p:spPr>
                  <a:xfrm>
                    <a:off x="6382891" y="4172744"/>
                    <a:ext cx="1630680" cy="183524"/>
                  </a:xfrm>
                  <a:prstGeom prst="rect">
                    <a:avLst/>
                  </a:prstGeom>
                  <a:solidFill>
                    <a:srgbClr val="A7BDA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Calibri" panose="020F0502020204030204"/>
                    </a:endParaRPr>
                  </a:p>
                </p:txBody>
              </p:sp>
              <p:sp>
                <p:nvSpPr>
                  <p:cNvPr id="144" name="TextBox 143">
                    <a:extLst>
                      <a:ext uri="{FF2B5EF4-FFF2-40B4-BE49-F238E27FC236}">
                        <a16:creationId xmlns:a16="http://schemas.microsoft.com/office/drawing/2014/main" id="{069AFBA3-4176-4919-B8D4-3D7F8E9C2820}"/>
                      </a:ext>
                    </a:extLst>
                  </p:cNvPr>
                  <p:cNvSpPr txBox="1"/>
                  <p:nvPr/>
                </p:nvSpPr>
                <p:spPr>
                  <a:xfrm>
                    <a:off x="6958339" y="4132105"/>
                    <a:ext cx="479783" cy="244524"/>
                  </a:xfrm>
                  <a:prstGeom prst="rect">
                    <a:avLst/>
                  </a:prstGeom>
                  <a:noFill/>
                </p:spPr>
                <p:txBody>
                  <a:bodyPr wrap="square" rtlCol="0">
                    <a:spAutoFit/>
                  </a:bodyPr>
                  <a:lstStyle/>
                  <a:p>
                    <a:pPr defTabSz="685800">
                      <a:defRPr/>
                    </a:pPr>
                    <a:r>
                      <a:rPr lang="en-US" sz="800" dirty="0">
                        <a:solidFill>
                          <a:prstClr val="black"/>
                        </a:solidFill>
                        <a:latin typeface="Arial" panose="020B0604020202020204" pitchFamily="34" charset="0"/>
                        <a:cs typeface="Arial" panose="020B0604020202020204" pitchFamily="34" charset="0"/>
                      </a:rPr>
                      <a:t>Cost</a:t>
                    </a:r>
                  </a:p>
                </p:txBody>
              </p:sp>
            </p:grpSp>
            <p:grpSp>
              <p:nvGrpSpPr>
                <p:cNvPr id="253" name="Group 252">
                  <a:extLst>
                    <a:ext uri="{FF2B5EF4-FFF2-40B4-BE49-F238E27FC236}">
                      <a16:creationId xmlns:a16="http://schemas.microsoft.com/office/drawing/2014/main" id="{F96B0C88-ABAF-48DA-99E1-673AD4113493}"/>
                    </a:ext>
                  </a:extLst>
                </p:cNvPr>
                <p:cNvGrpSpPr/>
                <p:nvPr/>
              </p:nvGrpSpPr>
              <p:grpSpPr>
                <a:xfrm>
                  <a:off x="4833502" y="4133503"/>
                  <a:ext cx="1272669" cy="190839"/>
                  <a:chOff x="6382891" y="4566357"/>
                  <a:chExt cx="1630680" cy="244524"/>
                </a:xfrm>
              </p:grpSpPr>
              <p:sp>
                <p:nvSpPr>
                  <p:cNvPr id="43" name="Rectangle 42">
                    <a:extLst>
                      <a:ext uri="{FF2B5EF4-FFF2-40B4-BE49-F238E27FC236}">
                        <a16:creationId xmlns:a16="http://schemas.microsoft.com/office/drawing/2014/main" id="{83E00810-BB71-4A5D-9D12-DB9660900086}"/>
                      </a:ext>
                    </a:extLst>
                  </p:cNvPr>
                  <p:cNvSpPr/>
                  <p:nvPr/>
                </p:nvSpPr>
                <p:spPr>
                  <a:xfrm>
                    <a:off x="6382891" y="4605933"/>
                    <a:ext cx="1630680" cy="183524"/>
                  </a:xfrm>
                  <a:prstGeom prst="rect">
                    <a:avLst/>
                  </a:prstGeom>
                  <a:solidFill>
                    <a:srgbClr val="A7BDA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Calibri" panose="020F0502020204030204"/>
                    </a:endParaRPr>
                  </a:p>
                </p:txBody>
              </p:sp>
              <p:sp>
                <p:nvSpPr>
                  <p:cNvPr id="145" name="TextBox 144">
                    <a:extLst>
                      <a:ext uri="{FF2B5EF4-FFF2-40B4-BE49-F238E27FC236}">
                        <a16:creationId xmlns:a16="http://schemas.microsoft.com/office/drawing/2014/main" id="{2038DE85-EC47-4CE4-90F3-B8B5E1EBDC08}"/>
                      </a:ext>
                    </a:extLst>
                  </p:cNvPr>
                  <p:cNvSpPr txBox="1"/>
                  <p:nvPr/>
                </p:nvSpPr>
                <p:spPr>
                  <a:xfrm>
                    <a:off x="6941701" y="4566357"/>
                    <a:ext cx="513062" cy="244524"/>
                  </a:xfrm>
                  <a:prstGeom prst="rect">
                    <a:avLst/>
                  </a:prstGeom>
                  <a:noFill/>
                </p:spPr>
                <p:txBody>
                  <a:bodyPr wrap="square" rtlCol="0">
                    <a:spAutoFit/>
                  </a:bodyPr>
                  <a:lstStyle/>
                  <a:p>
                    <a:pPr defTabSz="685800">
                      <a:defRPr/>
                    </a:pPr>
                    <a:r>
                      <a:rPr lang="en-US" sz="800" dirty="0">
                        <a:solidFill>
                          <a:prstClr val="black"/>
                        </a:solidFill>
                        <a:latin typeface="Arial" panose="020B0604020202020204" pitchFamily="34" charset="0"/>
                        <a:cs typeface="Arial" panose="020B0604020202020204" pitchFamily="34" charset="0"/>
                      </a:rPr>
                      <a:t>Risk</a:t>
                    </a:r>
                  </a:p>
                </p:txBody>
              </p:sp>
            </p:grpSp>
          </p:grpSp>
          <p:grpSp>
            <p:nvGrpSpPr>
              <p:cNvPr id="25" name="Group 24">
                <a:extLst>
                  <a:ext uri="{FF2B5EF4-FFF2-40B4-BE49-F238E27FC236}">
                    <a16:creationId xmlns:a16="http://schemas.microsoft.com/office/drawing/2014/main" id="{9987D883-4401-447A-95EC-B7C43CBC5513}"/>
                  </a:ext>
                </a:extLst>
              </p:cNvPr>
              <p:cNvGrpSpPr/>
              <p:nvPr/>
            </p:nvGrpSpPr>
            <p:grpSpPr>
              <a:xfrm>
                <a:off x="6202036" y="3805904"/>
                <a:ext cx="1272669" cy="518437"/>
                <a:chOff x="6202036" y="3805904"/>
                <a:chExt cx="1272669" cy="518437"/>
              </a:xfrm>
            </p:grpSpPr>
            <p:grpSp>
              <p:nvGrpSpPr>
                <p:cNvPr id="254" name="Group 253">
                  <a:extLst>
                    <a:ext uri="{FF2B5EF4-FFF2-40B4-BE49-F238E27FC236}">
                      <a16:creationId xmlns:a16="http://schemas.microsoft.com/office/drawing/2014/main" id="{95B0751E-81C4-484B-90D4-767607430601}"/>
                    </a:ext>
                  </a:extLst>
                </p:cNvPr>
                <p:cNvGrpSpPr/>
                <p:nvPr/>
              </p:nvGrpSpPr>
              <p:grpSpPr>
                <a:xfrm>
                  <a:off x="6202036" y="3969424"/>
                  <a:ext cx="1272669" cy="190839"/>
                  <a:chOff x="8136402" y="4344801"/>
                  <a:chExt cx="1630680" cy="244524"/>
                </a:xfrm>
              </p:grpSpPr>
              <p:sp>
                <p:nvSpPr>
                  <p:cNvPr id="46" name="Rectangle 45">
                    <a:extLst>
                      <a:ext uri="{FF2B5EF4-FFF2-40B4-BE49-F238E27FC236}">
                        <a16:creationId xmlns:a16="http://schemas.microsoft.com/office/drawing/2014/main" id="{B8C45984-BECF-45D8-B40D-3D66B4FA1ABA}"/>
                      </a:ext>
                    </a:extLst>
                  </p:cNvPr>
                  <p:cNvSpPr/>
                  <p:nvPr/>
                </p:nvSpPr>
                <p:spPr>
                  <a:xfrm>
                    <a:off x="8136402" y="4384253"/>
                    <a:ext cx="1630680" cy="183524"/>
                  </a:xfrm>
                  <a:prstGeom prst="rect">
                    <a:avLst/>
                  </a:prstGeom>
                  <a:solidFill>
                    <a:srgbClr val="A7BDA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Calibri" panose="020F0502020204030204"/>
                    </a:endParaRPr>
                  </a:p>
                </p:txBody>
              </p:sp>
              <p:sp>
                <p:nvSpPr>
                  <p:cNvPr id="146" name="TextBox 145">
                    <a:extLst>
                      <a:ext uri="{FF2B5EF4-FFF2-40B4-BE49-F238E27FC236}">
                        <a16:creationId xmlns:a16="http://schemas.microsoft.com/office/drawing/2014/main" id="{9A8E4B50-9A33-4231-AB9A-F0C1F7F7FFD2}"/>
                      </a:ext>
                    </a:extLst>
                  </p:cNvPr>
                  <p:cNvSpPr txBox="1"/>
                  <p:nvPr/>
                </p:nvSpPr>
                <p:spPr>
                  <a:xfrm>
                    <a:off x="8482247" y="4344801"/>
                    <a:ext cx="938988" cy="244524"/>
                  </a:xfrm>
                  <a:prstGeom prst="rect">
                    <a:avLst/>
                  </a:prstGeom>
                  <a:noFill/>
                </p:spPr>
                <p:txBody>
                  <a:bodyPr wrap="square" rtlCol="0">
                    <a:spAutoFit/>
                  </a:bodyPr>
                  <a:lstStyle/>
                  <a:p>
                    <a:pPr defTabSz="685800">
                      <a:defRPr/>
                    </a:pPr>
                    <a:r>
                      <a:rPr lang="en-US" sz="800" dirty="0">
                        <a:solidFill>
                          <a:prstClr val="black"/>
                        </a:solidFill>
                        <a:latin typeface="Arial" panose="020B0604020202020204" pitchFamily="34" charset="0"/>
                        <a:cs typeface="Arial" panose="020B0604020202020204" pitchFamily="34" charset="0"/>
                      </a:rPr>
                      <a:t>Procurement</a:t>
                    </a:r>
                  </a:p>
                </p:txBody>
              </p:sp>
            </p:grpSp>
            <p:grpSp>
              <p:nvGrpSpPr>
                <p:cNvPr id="251" name="Group 250">
                  <a:extLst>
                    <a:ext uri="{FF2B5EF4-FFF2-40B4-BE49-F238E27FC236}">
                      <a16:creationId xmlns:a16="http://schemas.microsoft.com/office/drawing/2014/main" id="{DA217F01-B629-4161-AC3E-7B134172991E}"/>
                    </a:ext>
                  </a:extLst>
                </p:cNvPr>
                <p:cNvGrpSpPr/>
                <p:nvPr/>
              </p:nvGrpSpPr>
              <p:grpSpPr>
                <a:xfrm>
                  <a:off x="6202036" y="3805904"/>
                  <a:ext cx="1272669" cy="190839"/>
                  <a:chOff x="8136402" y="4147982"/>
                  <a:chExt cx="1630680" cy="244524"/>
                </a:xfrm>
              </p:grpSpPr>
              <p:sp>
                <p:nvSpPr>
                  <p:cNvPr id="45" name="Rectangle 44">
                    <a:extLst>
                      <a:ext uri="{FF2B5EF4-FFF2-40B4-BE49-F238E27FC236}">
                        <a16:creationId xmlns:a16="http://schemas.microsoft.com/office/drawing/2014/main" id="{E5692981-E4BB-4BCC-B5D2-DDE604170540}"/>
                      </a:ext>
                    </a:extLst>
                  </p:cNvPr>
                  <p:cNvSpPr/>
                  <p:nvPr/>
                </p:nvSpPr>
                <p:spPr>
                  <a:xfrm>
                    <a:off x="8136402" y="4184386"/>
                    <a:ext cx="1630680" cy="183524"/>
                  </a:xfrm>
                  <a:prstGeom prst="rect">
                    <a:avLst/>
                  </a:prstGeom>
                  <a:solidFill>
                    <a:srgbClr val="A7BDA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Calibri" panose="020F0502020204030204"/>
                    </a:endParaRPr>
                  </a:p>
                </p:txBody>
              </p:sp>
              <p:sp>
                <p:nvSpPr>
                  <p:cNvPr id="147" name="TextBox 146">
                    <a:extLst>
                      <a:ext uri="{FF2B5EF4-FFF2-40B4-BE49-F238E27FC236}">
                        <a16:creationId xmlns:a16="http://schemas.microsoft.com/office/drawing/2014/main" id="{609F329F-F6D8-49F7-B3FE-D1ACC860622C}"/>
                      </a:ext>
                    </a:extLst>
                  </p:cNvPr>
                  <p:cNvSpPr txBox="1"/>
                  <p:nvPr/>
                </p:nvSpPr>
                <p:spPr>
                  <a:xfrm>
                    <a:off x="8416314" y="4147982"/>
                    <a:ext cx="1070856" cy="244524"/>
                  </a:xfrm>
                  <a:prstGeom prst="rect">
                    <a:avLst/>
                  </a:prstGeom>
                  <a:noFill/>
                </p:spPr>
                <p:txBody>
                  <a:bodyPr wrap="square" rtlCol="0">
                    <a:spAutoFit/>
                  </a:bodyPr>
                  <a:lstStyle/>
                  <a:p>
                    <a:pPr defTabSz="685800">
                      <a:defRPr/>
                    </a:pPr>
                    <a:r>
                      <a:rPr lang="en-US" sz="800" dirty="0">
                        <a:solidFill>
                          <a:prstClr val="black"/>
                        </a:solidFill>
                        <a:latin typeface="Arial" panose="020B0604020202020204" pitchFamily="34" charset="0"/>
                        <a:cs typeface="Arial" panose="020B0604020202020204" pitchFamily="34" charset="0"/>
                      </a:rPr>
                      <a:t>Communication</a:t>
                    </a:r>
                  </a:p>
                </p:txBody>
              </p:sp>
            </p:grpSp>
            <p:grpSp>
              <p:nvGrpSpPr>
                <p:cNvPr id="255" name="Group 254">
                  <a:extLst>
                    <a:ext uri="{FF2B5EF4-FFF2-40B4-BE49-F238E27FC236}">
                      <a16:creationId xmlns:a16="http://schemas.microsoft.com/office/drawing/2014/main" id="{935E53F3-4922-4FC4-A9E8-0692BEE5F46B}"/>
                    </a:ext>
                  </a:extLst>
                </p:cNvPr>
                <p:cNvGrpSpPr/>
                <p:nvPr/>
              </p:nvGrpSpPr>
              <p:grpSpPr>
                <a:xfrm>
                  <a:off x="6202036" y="4133502"/>
                  <a:ext cx="1272669" cy="190839"/>
                  <a:chOff x="8136402" y="4567734"/>
                  <a:chExt cx="1630680" cy="244524"/>
                </a:xfrm>
              </p:grpSpPr>
              <p:sp>
                <p:nvSpPr>
                  <p:cNvPr id="47" name="Rectangle 46">
                    <a:extLst>
                      <a:ext uri="{FF2B5EF4-FFF2-40B4-BE49-F238E27FC236}">
                        <a16:creationId xmlns:a16="http://schemas.microsoft.com/office/drawing/2014/main" id="{48F6F0BC-4941-4D56-9FBB-827D10873A82}"/>
                      </a:ext>
                    </a:extLst>
                  </p:cNvPr>
                  <p:cNvSpPr/>
                  <p:nvPr/>
                </p:nvSpPr>
                <p:spPr>
                  <a:xfrm>
                    <a:off x="8136402" y="4603857"/>
                    <a:ext cx="1630680" cy="183524"/>
                  </a:xfrm>
                  <a:prstGeom prst="rect">
                    <a:avLst/>
                  </a:prstGeom>
                  <a:solidFill>
                    <a:srgbClr val="A7BDA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Calibri" panose="020F0502020204030204"/>
                    </a:endParaRPr>
                  </a:p>
                </p:txBody>
              </p:sp>
              <p:sp>
                <p:nvSpPr>
                  <p:cNvPr id="148" name="TextBox 147">
                    <a:extLst>
                      <a:ext uri="{FF2B5EF4-FFF2-40B4-BE49-F238E27FC236}">
                        <a16:creationId xmlns:a16="http://schemas.microsoft.com/office/drawing/2014/main" id="{FE3D29E0-F1FE-42BC-8958-BD953DF81A85}"/>
                      </a:ext>
                    </a:extLst>
                  </p:cNvPr>
                  <p:cNvSpPr txBox="1"/>
                  <p:nvPr/>
                </p:nvSpPr>
                <p:spPr>
                  <a:xfrm>
                    <a:off x="8518738" y="4567734"/>
                    <a:ext cx="866009" cy="244524"/>
                  </a:xfrm>
                  <a:prstGeom prst="rect">
                    <a:avLst/>
                  </a:prstGeom>
                  <a:noFill/>
                </p:spPr>
                <p:txBody>
                  <a:bodyPr wrap="square" rtlCol="0">
                    <a:spAutoFit/>
                  </a:bodyPr>
                  <a:lstStyle/>
                  <a:p>
                    <a:pPr defTabSz="685800">
                      <a:defRPr/>
                    </a:pPr>
                    <a:r>
                      <a:rPr lang="en-US" sz="800" dirty="0">
                        <a:solidFill>
                          <a:prstClr val="black"/>
                        </a:solidFill>
                        <a:latin typeface="Arial" panose="020B0604020202020204" pitchFamily="34" charset="0"/>
                        <a:cs typeface="Arial" panose="020B0604020202020204" pitchFamily="34" charset="0"/>
                      </a:rPr>
                      <a:t>Integration</a:t>
                    </a:r>
                  </a:p>
                </p:txBody>
              </p:sp>
            </p:grpSp>
          </p:grpSp>
        </p:grpSp>
        <p:grpSp>
          <p:nvGrpSpPr>
            <p:cNvPr id="277" name="Group 276">
              <a:extLst>
                <a:ext uri="{FF2B5EF4-FFF2-40B4-BE49-F238E27FC236}">
                  <a16:creationId xmlns:a16="http://schemas.microsoft.com/office/drawing/2014/main" id="{53CF51A2-D507-47F0-ADC9-5208F15EFFC4}"/>
                </a:ext>
              </a:extLst>
            </p:cNvPr>
            <p:cNvGrpSpPr/>
            <p:nvPr/>
          </p:nvGrpSpPr>
          <p:grpSpPr>
            <a:xfrm>
              <a:off x="1404138" y="1415631"/>
              <a:ext cx="6434710" cy="912367"/>
              <a:chOff x="1988819" y="1086005"/>
              <a:chExt cx="8244841" cy="1169022"/>
            </a:xfrm>
          </p:grpSpPr>
          <p:grpSp>
            <p:nvGrpSpPr>
              <p:cNvPr id="276" name="Group 275">
                <a:extLst>
                  <a:ext uri="{FF2B5EF4-FFF2-40B4-BE49-F238E27FC236}">
                    <a16:creationId xmlns:a16="http://schemas.microsoft.com/office/drawing/2014/main" id="{33E2B2AF-357E-4EEF-97D2-5631CCBD99B6}"/>
                  </a:ext>
                </a:extLst>
              </p:cNvPr>
              <p:cNvGrpSpPr/>
              <p:nvPr/>
            </p:nvGrpSpPr>
            <p:grpSpPr>
              <a:xfrm>
                <a:off x="1988819" y="1086005"/>
                <a:ext cx="8244841" cy="1169022"/>
                <a:chOff x="1988819" y="1086005"/>
                <a:chExt cx="8244841" cy="1169022"/>
              </a:xfrm>
            </p:grpSpPr>
            <p:sp>
              <p:nvSpPr>
                <p:cNvPr id="18" name="Freeform: Shape 17">
                  <a:extLst>
                    <a:ext uri="{FF2B5EF4-FFF2-40B4-BE49-F238E27FC236}">
                      <a16:creationId xmlns:a16="http://schemas.microsoft.com/office/drawing/2014/main" id="{C8717068-1070-4BFD-B147-B13FCB0164E6}"/>
                    </a:ext>
                  </a:extLst>
                </p:cNvPr>
                <p:cNvSpPr/>
                <p:nvPr/>
              </p:nvSpPr>
              <p:spPr>
                <a:xfrm rot="5400000">
                  <a:off x="2037653" y="1132267"/>
                  <a:ext cx="1073925" cy="1171594"/>
                </a:xfrm>
                <a:custGeom>
                  <a:avLst/>
                  <a:gdLst>
                    <a:gd name="connsiteX0" fmla="*/ 0 w 1073925"/>
                    <a:gd name="connsiteY0" fmla="*/ 681737 h 1171594"/>
                    <a:gd name="connsiteX1" fmla="*/ 0 w 1073925"/>
                    <a:gd name="connsiteY1" fmla="*/ 181026 h 1171594"/>
                    <a:gd name="connsiteX2" fmla="*/ 119114 w 1073925"/>
                    <a:gd name="connsiteY2" fmla="*/ 351900 h 1171594"/>
                    <a:gd name="connsiteX3" fmla="*/ 238397 w 1073925"/>
                    <a:gd name="connsiteY3" fmla="*/ 180783 h 1171594"/>
                    <a:gd name="connsiteX4" fmla="*/ 238397 w 1073925"/>
                    <a:gd name="connsiteY4" fmla="*/ 680997 h 1171594"/>
                    <a:gd name="connsiteX5" fmla="*/ 489857 w 1073925"/>
                    <a:gd name="connsiteY5" fmla="*/ 932457 h 1171594"/>
                    <a:gd name="connsiteX6" fmla="*/ 741317 w 1073925"/>
                    <a:gd name="connsiteY6" fmla="*/ 680997 h 1171594"/>
                    <a:gd name="connsiteX7" fmla="*/ 741317 w 1073925"/>
                    <a:gd name="connsiteY7" fmla="*/ 307290 h 1171594"/>
                    <a:gd name="connsiteX8" fmla="*/ 645510 w 1073925"/>
                    <a:gd name="connsiteY8" fmla="*/ 307290 h 1171594"/>
                    <a:gd name="connsiteX9" fmla="*/ 859718 w 1073925"/>
                    <a:gd name="connsiteY9" fmla="*/ 0 h 1171594"/>
                    <a:gd name="connsiteX10" fmla="*/ 1073925 w 1073925"/>
                    <a:gd name="connsiteY10" fmla="*/ 307290 h 1171594"/>
                    <a:gd name="connsiteX11" fmla="*/ 979714 w 1073925"/>
                    <a:gd name="connsiteY11" fmla="*/ 307290 h 1171594"/>
                    <a:gd name="connsiteX12" fmla="*/ 979714 w 1073925"/>
                    <a:gd name="connsiteY12" fmla="*/ 681737 h 1171594"/>
                    <a:gd name="connsiteX13" fmla="*/ 489857 w 1073925"/>
                    <a:gd name="connsiteY13" fmla="*/ 1171594 h 1171594"/>
                    <a:gd name="connsiteX14" fmla="*/ 0 w 1073925"/>
                    <a:gd name="connsiteY14" fmla="*/ 681737 h 117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73925" h="1171594">
                      <a:moveTo>
                        <a:pt x="0" y="681737"/>
                      </a:moveTo>
                      <a:lnTo>
                        <a:pt x="0" y="181026"/>
                      </a:lnTo>
                      <a:lnTo>
                        <a:pt x="119114" y="351900"/>
                      </a:lnTo>
                      <a:lnTo>
                        <a:pt x="238397" y="180783"/>
                      </a:lnTo>
                      <a:lnTo>
                        <a:pt x="238397" y="680997"/>
                      </a:lnTo>
                      <a:cubicBezTo>
                        <a:pt x="238397" y="819875"/>
                        <a:pt x="350979" y="932457"/>
                        <a:pt x="489857" y="932457"/>
                      </a:cubicBezTo>
                      <a:cubicBezTo>
                        <a:pt x="628735" y="932457"/>
                        <a:pt x="741317" y="819875"/>
                        <a:pt x="741317" y="680997"/>
                      </a:cubicBezTo>
                      <a:lnTo>
                        <a:pt x="741317" y="307290"/>
                      </a:lnTo>
                      <a:lnTo>
                        <a:pt x="645510" y="307290"/>
                      </a:lnTo>
                      <a:lnTo>
                        <a:pt x="859718" y="0"/>
                      </a:lnTo>
                      <a:lnTo>
                        <a:pt x="1073925" y="307290"/>
                      </a:lnTo>
                      <a:lnTo>
                        <a:pt x="979714" y="307290"/>
                      </a:lnTo>
                      <a:lnTo>
                        <a:pt x="979714" y="681737"/>
                      </a:lnTo>
                      <a:cubicBezTo>
                        <a:pt x="979714" y="952278"/>
                        <a:pt x="760398" y="1171594"/>
                        <a:pt x="489857" y="1171594"/>
                      </a:cubicBezTo>
                      <a:cubicBezTo>
                        <a:pt x="219316" y="1171594"/>
                        <a:pt x="0" y="952278"/>
                        <a:pt x="0" y="681737"/>
                      </a:cubicBezTo>
                      <a:close/>
                    </a:path>
                  </a:pathLst>
                </a:custGeom>
                <a:solidFill>
                  <a:srgbClr val="51586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defRPr/>
                  </a:pPr>
                  <a:endParaRPr lang="en-US" sz="1350">
                    <a:solidFill>
                      <a:prstClr val="white"/>
                    </a:solidFill>
                    <a:latin typeface="Calibri" panose="020F0502020204030204"/>
                  </a:endParaRPr>
                </a:p>
              </p:txBody>
            </p:sp>
            <p:sp>
              <p:nvSpPr>
                <p:cNvPr id="19" name="Freeform: Shape 18">
                  <a:extLst>
                    <a:ext uri="{FF2B5EF4-FFF2-40B4-BE49-F238E27FC236}">
                      <a16:creationId xmlns:a16="http://schemas.microsoft.com/office/drawing/2014/main" id="{7ACC37F0-CC09-4A7B-A797-27CECEF80B35}"/>
                    </a:ext>
                  </a:extLst>
                </p:cNvPr>
                <p:cNvSpPr/>
                <p:nvPr/>
              </p:nvSpPr>
              <p:spPr>
                <a:xfrm rot="16200000" flipH="1">
                  <a:off x="5806642" y="-1864498"/>
                  <a:ext cx="428415" cy="6329422"/>
                </a:xfrm>
                <a:custGeom>
                  <a:avLst/>
                  <a:gdLst>
                    <a:gd name="connsiteX0" fmla="*/ 0 w 428415"/>
                    <a:gd name="connsiteY0" fmla="*/ 307290 h 6329422"/>
                    <a:gd name="connsiteX1" fmla="*/ 95095 w 428415"/>
                    <a:gd name="connsiteY1" fmla="*/ 307290 h 6329422"/>
                    <a:gd name="connsiteX2" fmla="*/ 95096 w 428415"/>
                    <a:gd name="connsiteY2" fmla="*/ 6329176 h 6329422"/>
                    <a:gd name="connsiteX3" fmla="*/ 214209 w 428415"/>
                    <a:gd name="connsiteY3" fmla="*/ 6158304 h 6329422"/>
                    <a:gd name="connsiteX4" fmla="*/ 333493 w 428415"/>
                    <a:gd name="connsiteY4" fmla="*/ 6329422 h 6329422"/>
                    <a:gd name="connsiteX5" fmla="*/ 333492 w 428415"/>
                    <a:gd name="connsiteY5" fmla="*/ 307290 h 6329422"/>
                    <a:gd name="connsiteX6" fmla="*/ 428415 w 428415"/>
                    <a:gd name="connsiteY6" fmla="*/ 307290 h 6329422"/>
                    <a:gd name="connsiteX7" fmla="*/ 214208 w 428415"/>
                    <a:gd name="connsiteY7" fmla="*/ 0 h 6329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8415" h="6329422">
                      <a:moveTo>
                        <a:pt x="0" y="307290"/>
                      </a:moveTo>
                      <a:lnTo>
                        <a:pt x="95095" y="307290"/>
                      </a:lnTo>
                      <a:lnTo>
                        <a:pt x="95096" y="6329176"/>
                      </a:lnTo>
                      <a:lnTo>
                        <a:pt x="214209" y="6158304"/>
                      </a:lnTo>
                      <a:lnTo>
                        <a:pt x="333493" y="6329422"/>
                      </a:lnTo>
                      <a:lnTo>
                        <a:pt x="333492" y="307290"/>
                      </a:lnTo>
                      <a:lnTo>
                        <a:pt x="428415" y="307290"/>
                      </a:lnTo>
                      <a:lnTo>
                        <a:pt x="214208" y="0"/>
                      </a:lnTo>
                      <a:close/>
                    </a:path>
                  </a:pathLst>
                </a:custGeom>
                <a:solidFill>
                  <a:srgbClr val="51586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defRPr/>
                  </a:pPr>
                  <a:endParaRPr lang="en-US" sz="1350">
                    <a:solidFill>
                      <a:prstClr val="white"/>
                    </a:solidFill>
                    <a:latin typeface="Calibri" panose="020F0502020204030204"/>
                  </a:endParaRPr>
                </a:p>
              </p:txBody>
            </p:sp>
            <p:sp>
              <p:nvSpPr>
                <p:cNvPr id="20" name="Freeform: Shape 19">
                  <a:extLst>
                    <a:ext uri="{FF2B5EF4-FFF2-40B4-BE49-F238E27FC236}">
                      <a16:creationId xmlns:a16="http://schemas.microsoft.com/office/drawing/2014/main" id="{75037C56-45A1-4A85-A7BB-D7954E5A0DC2}"/>
                    </a:ext>
                  </a:extLst>
                </p:cNvPr>
                <p:cNvSpPr/>
                <p:nvPr/>
              </p:nvSpPr>
              <p:spPr>
                <a:xfrm rot="5400000">
                  <a:off x="5986912" y="-1124401"/>
                  <a:ext cx="428415" cy="6330441"/>
                </a:xfrm>
                <a:custGeom>
                  <a:avLst/>
                  <a:gdLst>
                    <a:gd name="connsiteX0" fmla="*/ 0 w 428415"/>
                    <a:gd name="connsiteY0" fmla="*/ 307290 h 6330441"/>
                    <a:gd name="connsiteX1" fmla="*/ 214208 w 428415"/>
                    <a:gd name="connsiteY1" fmla="*/ 0 h 6330441"/>
                    <a:gd name="connsiteX2" fmla="*/ 428415 w 428415"/>
                    <a:gd name="connsiteY2" fmla="*/ 307290 h 6330441"/>
                    <a:gd name="connsiteX3" fmla="*/ 334204 w 428415"/>
                    <a:gd name="connsiteY3" fmla="*/ 307290 h 6330441"/>
                    <a:gd name="connsiteX4" fmla="*/ 334203 w 428415"/>
                    <a:gd name="connsiteY4" fmla="*/ 6330441 h 6330441"/>
                    <a:gd name="connsiteX5" fmla="*/ 214209 w 428415"/>
                    <a:gd name="connsiteY5" fmla="*/ 6158304 h 6330441"/>
                    <a:gd name="connsiteX6" fmla="*/ 95806 w 428415"/>
                    <a:gd name="connsiteY6" fmla="*/ 6328157 h 6330441"/>
                    <a:gd name="connsiteX7" fmla="*/ 95807 w 428415"/>
                    <a:gd name="connsiteY7" fmla="*/ 307290 h 6330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8415" h="6330441">
                      <a:moveTo>
                        <a:pt x="0" y="307290"/>
                      </a:moveTo>
                      <a:lnTo>
                        <a:pt x="214208" y="0"/>
                      </a:lnTo>
                      <a:lnTo>
                        <a:pt x="428415" y="307290"/>
                      </a:lnTo>
                      <a:lnTo>
                        <a:pt x="334204" y="307290"/>
                      </a:lnTo>
                      <a:lnTo>
                        <a:pt x="334203" y="6330441"/>
                      </a:lnTo>
                      <a:lnTo>
                        <a:pt x="214209" y="6158304"/>
                      </a:lnTo>
                      <a:lnTo>
                        <a:pt x="95806" y="6328157"/>
                      </a:lnTo>
                      <a:lnTo>
                        <a:pt x="95807" y="307290"/>
                      </a:lnTo>
                      <a:close/>
                    </a:path>
                  </a:pathLst>
                </a:custGeom>
                <a:solidFill>
                  <a:srgbClr val="51586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defRPr/>
                  </a:pPr>
                  <a:endParaRPr lang="en-US" sz="1350">
                    <a:solidFill>
                      <a:prstClr val="white"/>
                    </a:solidFill>
                    <a:latin typeface="Calibri" panose="020F0502020204030204"/>
                  </a:endParaRPr>
                </a:p>
              </p:txBody>
            </p:sp>
            <p:sp>
              <p:nvSpPr>
                <p:cNvPr id="21" name="Freeform: Shape 20">
                  <a:extLst>
                    <a:ext uri="{FF2B5EF4-FFF2-40B4-BE49-F238E27FC236}">
                      <a16:creationId xmlns:a16="http://schemas.microsoft.com/office/drawing/2014/main" id="{7FADCFB2-84D6-42A5-804D-A6C5067AC013}"/>
                    </a:ext>
                  </a:extLst>
                </p:cNvPr>
                <p:cNvSpPr/>
                <p:nvPr/>
              </p:nvSpPr>
              <p:spPr>
                <a:xfrm rot="16200000" flipH="1">
                  <a:off x="9110457" y="1037614"/>
                  <a:ext cx="1074811" cy="1171595"/>
                </a:xfrm>
                <a:custGeom>
                  <a:avLst/>
                  <a:gdLst>
                    <a:gd name="connsiteX0" fmla="*/ 0 w 1074811"/>
                    <a:gd name="connsiteY0" fmla="*/ 307291 h 1171595"/>
                    <a:gd name="connsiteX1" fmla="*/ 95097 w 1074811"/>
                    <a:gd name="connsiteY1" fmla="*/ 307291 h 1171595"/>
                    <a:gd name="connsiteX2" fmla="*/ 95097 w 1074811"/>
                    <a:gd name="connsiteY2" fmla="*/ 681738 h 1171595"/>
                    <a:gd name="connsiteX3" fmla="*/ 584954 w 1074811"/>
                    <a:gd name="connsiteY3" fmla="*/ 1171595 h 1171595"/>
                    <a:gd name="connsiteX4" fmla="*/ 1074811 w 1074811"/>
                    <a:gd name="connsiteY4" fmla="*/ 681738 h 1171595"/>
                    <a:gd name="connsiteX5" fmla="*/ 1074811 w 1074811"/>
                    <a:gd name="connsiteY5" fmla="*/ 179763 h 1171595"/>
                    <a:gd name="connsiteX6" fmla="*/ 954816 w 1074811"/>
                    <a:gd name="connsiteY6" fmla="*/ 351901 h 1171595"/>
                    <a:gd name="connsiteX7" fmla="*/ 836414 w 1074811"/>
                    <a:gd name="connsiteY7" fmla="*/ 182049 h 1171595"/>
                    <a:gd name="connsiteX8" fmla="*/ 836414 w 1074811"/>
                    <a:gd name="connsiteY8" fmla="*/ 679586 h 1171595"/>
                    <a:gd name="connsiteX9" fmla="*/ 584954 w 1074811"/>
                    <a:gd name="connsiteY9" fmla="*/ 931046 h 1171595"/>
                    <a:gd name="connsiteX10" fmla="*/ 333494 w 1074811"/>
                    <a:gd name="connsiteY10" fmla="*/ 679586 h 1171595"/>
                    <a:gd name="connsiteX11" fmla="*/ 333494 w 1074811"/>
                    <a:gd name="connsiteY11" fmla="*/ 307291 h 1171595"/>
                    <a:gd name="connsiteX12" fmla="*/ 428415 w 1074811"/>
                    <a:gd name="connsiteY12" fmla="*/ 307291 h 1171595"/>
                    <a:gd name="connsiteX13" fmla="*/ 214208 w 1074811"/>
                    <a:gd name="connsiteY13" fmla="*/ 0 h 1171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74811" h="1171595">
                      <a:moveTo>
                        <a:pt x="0" y="307291"/>
                      </a:moveTo>
                      <a:lnTo>
                        <a:pt x="95097" y="307291"/>
                      </a:lnTo>
                      <a:lnTo>
                        <a:pt x="95097" y="681738"/>
                      </a:lnTo>
                      <a:cubicBezTo>
                        <a:pt x="95097" y="952279"/>
                        <a:pt x="314413" y="1171595"/>
                        <a:pt x="584954" y="1171595"/>
                      </a:cubicBezTo>
                      <a:cubicBezTo>
                        <a:pt x="855495" y="1171595"/>
                        <a:pt x="1074811" y="952279"/>
                        <a:pt x="1074811" y="681738"/>
                      </a:cubicBezTo>
                      <a:lnTo>
                        <a:pt x="1074811" y="179763"/>
                      </a:lnTo>
                      <a:lnTo>
                        <a:pt x="954816" y="351901"/>
                      </a:lnTo>
                      <a:lnTo>
                        <a:pt x="836414" y="182049"/>
                      </a:lnTo>
                      <a:lnTo>
                        <a:pt x="836414" y="679586"/>
                      </a:lnTo>
                      <a:cubicBezTo>
                        <a:pt x="836414" y="818464"/>
                        <a:pt x="723832" y="931046"/>
                        <a:pt x="584954" y="931046"/>
                      </a:cubicBezTo>
                      <a:cubicBezTo>
                        <a:pt x="446076" y="931046"/>
                        <a:pt x="333494" y="818464"/>
                        <a:pt x="333494" y="679586"/>
                      </a:cubicBezTo>
                      <a:lnTo>
                        <a:pt x="333494" y="307291"/>
                      </a:lnTo>
                      <a:lnTo>
                        <a:pt x="428415" y="307291"/>
                      </a:lnTo>
                      <a:lnTo>
                        <a:pt x="214208" y="0"/>
                      </a:lnTo>
                      <a:close/>
                    </a:path>
                  </a:pathLst>
                </a:custGeom>
                <a:solidFill>
                  <a:srgbClr val="51586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defRPr/>
                  </a:pPr>
                  <a:endParaRPr lang="en-US" sz="1350">
                    <a:solidFill>
                      <a:prstClr val="white"/>
                    </a:solidFill>
                    <a:latin typeface="Calibri" panose="020F0502020204030204"/>
                  </a:endParaRPr>
                </a:p>
              </p:txBody>
            </p:sp>
          </p:grpSp>
          <p:sp>
            <p:nvSpPr>
              <p:cNvPr id="179" name="Rectangle 178">
                <a:extLst>
                  <a:ext uri="{FF2B5EF4-FFF2-40B4-BE49-F238E27FC236}">
                    <a16:creationId xmlns:a16="http://schemas.microsoft.com/office/drawing/2014/main" id="{D3E06613-BA19-4CD7-9A10-711737983D97}"/>
                  </a:ext>
                </a:extLst>
              </p:cNvPr>
              <p:cNvSpPr/>
              <p:nvPr/>
            </p:nvSpPr>
            <p:spPr>
              <a:xfrm>
                <a:off x="5114450" y="1410750"/>
                <a:ext cx="2351564" cy="279455"/>
              </a:xfrm>
              <a:prstGeom prst="rect">
                <a:avLst/>
              </a:prstGeom>
            </p:spPr>
            <p:txBody>
              <a:bodyPr wrap="square">
                <a:spAutoFit/>
              </a:bodyPr>
              <a:lstStyle/>
              <a:p>
                <a:pPr defTabSz="685800">
                  <a:defRPr/>
                </a:pPr>
                <a:r>
                  <a:rPr lang="en-US" sz="1000" b="1" dirty="0">
                    <a:solidFill>
                      <a:prstClr val="black"/>
                    </a:solidFill>
                    <a:latin typeface="Arial" panose="020B0604020202020204" pitchFamily="34" charset="0"/>
                    <a:cs typeface="Arial" panose="020B0604020202020204" pitchFamily="34" charset="0"/>
                  </a:rPr>
                  <a:t>Governance Committee</a:t>
                </a:r>
              </a:p>
            </p:txBody>
          </p:sp>
          <p:grpSp>
            <p:nvGrpSpPr>
              <p:cNvPr id="275" name="Group 274">
                <a:extLst>
                  <a:ext uri="{FF2B5EF4-FFF2-40B4-BE49-F238E27FC236}">
                    <a16:creationId xmlns:a16="http://schemas.microsoft.com/office/drawing/2014/main" id="{6842C3CC-2D58-4CA1-8B6C-DDAD2E0421A9}"/>
                  </a:ext>
                </a:extLst>
              </p:cNvPr>
              <p:cNvGrpSpPr/>
              <p:nvPr/>
            </p:nvGrpSpPr>
            <p:grpSpPr>
              <a:xfrm>
                <a:off x="3046305" y="1623457"/>
                <a:ext cx="5991581" cy="293269"/>
                <a:chOff x="3046305" y="1623457"/>
                <a:chExt cx="5991581" cy="293269"/>
              </a:xfrm>
            </p:grpSpPr>
            <p:grpSp>
              <p:nvGrpSpPr>
                <p:cNvPr id="9" name="Group 8">
                  <a:extLst>
                    <a:ext uri="{FF2B5EF4-FFF2-40B4-BE49-F238E27FC236}">
                      <a16:creationId xmlns:a16="http://schemas.microsoft.com/office/drawing/2014/main" id="{7CC13A27-58D7-4E15-88E1-53F85BE611C1}"/>
                    </a:ext>
                  </a:extLst>
                </p:cNvPr>
                <p:cNvGrpSpPr/>
                <p:nvPr/>
              </p:nvGrpSpPr>
              <p:grpSpPr>
                <a:xfrm>
                  <a:off x="3046305" y="1654737"/>
                  <a:ext cx="1938445" cy="261989"/>
                  <a:chOff x="3046305" y="1616637"/>
                  <a:chExt cx="1938445" cy="261989"/>
                </a:xfrm>
              </p:grpSpPr>
              <p:sp>
                <p:nvSpPr>
                  <p:cNvPr id="169" name="Rectangle 168">
                    <a:extLst>
                      <a:ext uri="{FF2B5EF4-FFF2-40B4-BE49-F238E27FC236}">
                        <a16:creationId xmlns:a16="http://schemas.microsoft.com/office/drawing/2014/main" id="{0FF49B1E-7626-4374-9B2A-3E608F8EAD6D}"/>
                      </a:ext>
                    </a:extLst>
                  </p:cNvPr>
                  <p:cNvSpPr/>
                  <p:nvPr/>
                </p:nvSpPr>
                <p:spPr>
                  <a:xfrm>
                    <a:off x="3046305" y="1634919"/>
                    <a:ext cx="1938445" cy="225426"/>
                  </a:xfrm>
                  <a:prstGeom prst="rect">
                    <a:avLst/>
                  </a:prstGeom>
                  <a:solidFill>
                    <a:srgbClr val="51586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180" name="TextBox 179">
                    <a:extLst>
                      <a:ext uri="{FF2B5EF4-FFF2-40B4-BE49-F238E27FC236}">
                        <a16:creationId xmlns:a16="http://schemas.microsoft.com/office/drawing/2014/main" id="{78072CE4-A7AB-41F1-A204-5EC1650A7C80}"/>
                      </a:ext>
                    </a:extLst>
                  </p:cNvPr>
                  <p:cNvSpPr txBox="1"/>
                  <p:nvPr/>
                </p:nvSpPr>
                <p:spPr>
                  <a:xfrm>
                    <a:off x="3166318" y="1616637"/>
                    <a:ext cx="1698419" cy="261989"/>
                  </a:xfrm>
                  <a:prstGeom prst="rect">
                    <a:avLst/>
                  </a:prstGeom>
                  <a:noFill/>
                </p:spPr>
                <p:txBody>
                  <a:bodyPr wrap="square" rtlCol="0">
                    <a:spAutoFit/>
                  </a:bodyPr>
                  <a:lstStyle/>
                  <a:p>
                    <a:pPr defTabSz="685800">
                      <a:defRPr/>
                    </a:pPr>
                    <a:r>
                      <a:rPr lang="en-US" sz="900" dirty="0">
                        <a:solidFill>
                          <a:prstClr val="white"/>
                        </a:solidFill>
                        <a:latin typeface="Arial" panose="020B0604020202020204" pitchFamily="34" charset="0"/>
                        <a:cs typeface="Arial" panose="020B0604020202020204" pitchFamily="34" charset="0"/>
                      </a:rPr>
                      <a:t>Resource Management</a:t>
                    </a:r>
                  </a:p>
                </p:txBody>
              </p:sp>
            </p:grpSp>
            <p:grpSp>
              <p:nvGrpSpPr>
                <p:cNvPr id="11" name="Group 10">
                  <a:extLst>
                    <a:ext uri="{FF2B5EF4-FFF2-40B4-BE49-F238E27FC236}">
                      <a16:creationId xmlns:a16="http://schemas.microsoft.com/office/drawing/2014/main" id="{90C2EA01-2BAA-4D8B-8486-AB711380EF55}"/>
                    </a:ext>
                  </a:extLst>
                </p:cNvPr>
                <p:cNvGrpSpPr/>
                <p:nvPr/>
              </p:nvGrpSpPr>
              <p:grpSpPr>
                <a:xfrm>
                  <a:off x="5072873" y="1623457"/>
                  <a:ext cx="2543989" cy="282018"/>
                  <a:chOff x="5076048" y="1585357"/>
                  <a:chExt cx="2543989" cy="282018"/>
                </a:xfrm>
              </p:grpSpPr>
              <p:sp>
                <p:nvSpPr>
                  <p:cNvPr id="177" name="Rectangle 176">
                    <a:extLst>
                      <a:ext uri="{FF2B5EF4-FFF2-40B4-BE49-F238E27FC236}">
                        <a16:creationId xmlns:a16="http://schemas.microsoft.com/office/drawing/2014/main" id="{3E9BAFE6-6BF1-4543-BF92-FA0661D252EA}"/>
                      </a:ext>
                    </a:extLst>
                  </p:cNvPr>
                  <p:cNvSpPr/>
                  <p:nvPr/>
                </p:nvSpPr>
                <p:spPr>
                  <a:xfrm>
                    <a:off x="5076048" y="1641949"/>
                    <a:ext cx="1938445" cy="225426"/>
                  </a:xfrm>
                  <a:prstGeom prst="rect">
                    <a:avLst/>
                  </a:prstGeom>
                  <a:solidFill>
                    <a:srgbClr val="51586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Calibri" panose="020F0502020204030204"/>
                    </a:endParaRPr>
                  </a:p>
                </p:txBody>
              </p:sp>
              <p:sp>
                <p:nvSpPr>
                  <p:cNvPr id="181" name="TextBox 180">
                    <a:extLst>
                      <a:ext uri="{FF2B5EF4-FFF2-40B4-BE49-F238E27FC236}">
                        <a16:creationId xmlns:a16="http://schemas.microsoft.com/office/drawing/2014/main" id="{E3D44B79-25FB-4F1D-81AE-CA82148226F6}"/>
                      </a:ext>
                    </a:extLst>
                  </p:cNvPr>
                  <p:cNvSpPr txBox="1"/>
                  <p:nvPr/>
                </p:nvSpPr>
                <p:spPr>
                  <a:xfrm>
                    <a:off x="5213157" y="1585357"/>
                    <a:ext cx="2406880" cy="261989"/>
                  </a:xfrm>
                  <a:prstGeom prst="rect">
                    <a:avLst/>
                  </a:prstGeom>
                  <a:noFill/>
                </p:spPr>
                <p:txBody>
                  <a:bodyPr wrap="square" rtlCol="0">
                    <a:spAutoFit/>
                  </a:bodyPr>
                  <a:lstStyle/>
                  <a:p>
                    <a:pPr defTabSz="685800">
                      <a:defRPr/>
                    </a:pPr>
                    <a:r>
                      <a:rPr lang="en-US" sz="900" dirty="0">
                        <a:solidFill>
                          <a:prstClr val="white"/>
                        </a:solidFill>
                        <a:latin typeface="Arial" panose="020B0604020202020204" pitchFamily="34" charset="0"/>
                        <a:cs typeface="Arial" panose="020B0604020202020204" pitchFamily="34" charset="0"/>
                      </a:rPr>
                      <a:t>Process Framework</a:t>
                    </a:r>
                  </a:p>
                </p:txBody>
              </p:sp>
            </p:grpSp>
            <p:grpSp>
              <p:nvGrpSpPr>
                <p:cNvPr id="12" name="Group 11">
                  <a:extLst>
                    <a:ext uri="{FF2B5EF4-FFF2-40B4-BE49-F238E27FC236}">
                      <a16:creationId xmlns:a16="http://schemas.microsoft.com/office/drawing/2014/main" id="{E13A23FA-D255-4BEF-BB9B-3DDE0AA07F6E}"/>
                    </a:ext>
                  </a:extLst>
                </p:cNvPr>
                <p:cNvGrpSpPr/>
                <p:nvPr/>
              </p:nvGrpSpPr>
              <p:grpSpPr>
                <a:xfrm>
                  <a:off x="7099441" y="1654737"/>
                  <a:ext cx="1938445" cy="261989"/>
                  <a:chOff x="7105791" y="1616637"/>
                  <a:chExt cx="1938445" cy="261989"/>
                </a:xfrm>
              </p:grpSpPr>
              <p:sp>
                <p:nvSpPr>
                  <p:cNvPr id="178" name="Rectangle 177">
                    <a:extLst>
                      <a:ext uri="{FF2B5EF4-FFF2-40B4-BE49-F238E27FC236}">
                        <a16:creationId xmlns:a16="http://schemas.microsoft.com/office/drawing/2014/main" id="{80C4048A-79F0-4DAE-B357-75B722D072A2}"/>
                      </a:ext>
                    </a:extLst>
                  </p:cNvPr>
                  <p:cNvSpPr/>
                  <p:nvPr/>
                </p:nvSpPr>
                <p:spPr>
                  <a:xfrm>
                    <a:off x="7105791" y="1642422"/>
                    <a:ext cx="1938445" cy="225425"/>
                  </a:xfrm>
                  <a:prstGeom prst="rect">
                    <a:avLst/>
                  </a:prstGeom>
                  <a:solidFill>
                    <a:srgbClr val="51586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182" name="TextBox 181">
                    <a:extLst>
                      <a:ext uri="{FF2B5EF4-FFF2-40B4-BE49-F238E27FC236}">
                        <a16:creationId xmlns:a16="http://schemas.microsoft.com/office/drawing/2014/main" id="{00B46C02-A1F6-40E3-95EA-DE614AE8DA62}"/>
                      </a:ext>
                    </a:extLst>
                  </p:cNvPr>
                  <p:cNvSpPr txBox="1"/>
                  <p:nvPr/>
                </p:nvSpPr>
                <p:spPr>
                  <a:xfrm>
                    <a:off x="7496544" y="1616637"/>
                    <a:ext cx="1156937" cy="261989"/>
                  </a:xfrm>
                  <a:prstGeom prst="rect">
                    <a:avLst/>
                  </a:prstGeom>
                  <a:noFill/>
                </p:spPr>
                <p:txBody>
                  <a:bodyPr wrap="square" rtlCol="0">
                    <a:spAutoFit/>
                  </a:bodyPr>
                  <a:lstStyle/>
                  <a:p>
                    <a:pPr defTabSz="685800">
                      <a:defRPr/>
                    </a:pPr>
                    <a:r>
                      <a:rPr lang="en-US" sz="900" dirty="0">
                        <a:solidFill>
                          <a:prstClr val="white"/>
                        </a:solidFill>
                        <a:latin typeface="Arial" panose="020B0604020202020204" pitchFamily="34" charset="0"/>
                        <a:cs typeface="Arial" panose="020B0604020202020204" pitchFamily="34" charset="0"/>
                      </a:rPr>
                      <a:t>Governance</a:t>
                    </a:r>
                  </a:p>
                </p:txBody>
              </p:sp>
            </p:grpSp>
          </p:grpSp>
        </p:grpSp>
        <p:grpSp>
          <p:nvGrpSpPr>
            <p:cNvPr id="284" name="Group 283">
              <a:extLst>
                <a:ext uri="{FF2B5EF4-FFF2-40B4-BE49-F238E27FC236}">
                  <a16:creationId xmlns:a16="http://schemas.microsoft.com/office/drawing/2014/main" id="{D5B0BE91-1408-4435-8462-E69299870811}"/>
                </a:ext>
              </a:extLst>
            </p:cNvPr>
            <p:cNvGrpSpPr/>
            <p:nvPr/>
          </p:nvGrpSpPr>
          <p:grpSpPr>
            <a:xfrm>
              <a:off x="3512886" y="2369782"/>
              <a:ext cx="3743153" cy="915227"/>
              <a:chOff x="4690774" y="2308567"/>
              <a:chExt cx="4796130" cy="1172687"/>
            </a:xfrm>
          </p:grpSpPr>
          <p:grpSp>
            <p:nvGrpSpPr>
              <p:cNvPr id="281" name="Group 280">
                <a:extLst>
                  <a:ext uri="{FF2B5EF4-FFF2-40B4-BE49-F238E27FC236}">
                    <a16:creationId xmlns:a16="http://schemas.microsoft.com/office/drawing/2014/main" id="{6D0C3D6F-F373-4581-BFEE-96349D028775}"/>
                  </a:ext>
                </a:extLst>
              </p:cNvPr>
              <p:cNvGrpSpPr/>
              <p:nvPr/>
            </p:nvGrpSpPr>
            <p:grpSpPr>
              <a:xfrm>
                <a:off x="4690774" y="2308567"/>
                <a:ext cx="848970" cy="1172687"/>
                <a:chOff x="4690774" y="2308567"/>
                <a:chExt cx="848970" cy="1172687"/>
              </a:xfrm>
            </p:grpSpPr>
            <p:sp>
              <p:nvSpPr>
                <p:cNvPr id="188" name="Arrow: Right 187">
                  <a:extLst>
                    <a:ext uri="{FF2B5EF4-FFF2-40B4-BE49-F238E27FC236}">
                      <a16:creationId xmlns:a16="http://schemas.microsoft.com/office/drawing/2014/main" id="{1011FE82-5002-4A58-983E-509818AC9613}"/>
                    </a:ext>
                  </a:extLst>
                </p:cNvPr>
                <p:cNvSpPr/>
                <p:nvPr/>
              </p:nvSpPr>
              <p:spPr>
                <a:xfrm rot="16200000">
                  <a:off x="4528916" y="2470426"/>
                  <a:ext cx="1172686" cy="848970"/>
                </a:xfrm>
                <a:prstGeom prst="rightArrow">
                  <a:avLst/>
                </a:prstGeom>
                <a:solidFill>
                  <a:srgbClr val="5C5A6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195" name="TextBox 194">
                  <a:extLst>
                    <a:ext uri="{FF2B5EF4-FFF2-40B4-BE49-F238E27FC236}">
                      <a16:creationId xmlns:a16="http://schemas.microsoft.com/office/drawing/2014/main" id="{9D86B486-2154-4416-B4F4-3A328737A7FA}"/>
                    </a:ext>
                  </a:extLst>
                </p:cNvPr>
                <p:cNvSpPr txBox="1"/>
                <p:nvPr/>
              </p:nvSpPr>
              <p:spPr>
                <a:xfrm rot="16200000">
                  <a:off x="4546291" y="2729073"/>
                  <a:ext cx="1137934" cy="296921"/>
                </a:xfrm>
                <a:prstGeom prst="rect">
                  <a:avLst/>
                </a:prstGeom>
                <a:noFill/>
              </p:spPr>
              <p:txBody>
                <a:bodyPr wrap="square" rtlCol="0">
                  <a:spAutoFit/>
                </a:bodyPr>
                <a:lstStyle/>
                <a:p>
                  <a:pPr defTabSz="685800">
                    <a:defRPr/>
                  </a:pPr>
                  <a:r>
                    <a:rPr lang="en-US" sz="1100" dirty="0">
                      <a:solidFill>
                        <a:schemeClr val="bg1"/>
                      </a:solidFill>
                      <a:latin typeface="Arial" panose="020B0604020202020204" pitchFamily="34" charset="0"/>
                      <a:cs typeface="Arial" panose="020B0604020202020204" pitchFamily="34" charset="0"/>
                    </a:rPr>
                    <a:t>Information</a:t>
                  </a:r>
                </a:p>
              </p:txBody>
            </p:sp>
          </p:grpSp>
          <p:grpSp>
            <p:nvGrpSpPr>
              <p:cNvPr id="282" name="Group 281">
                <a:extLst>
                  <a:ext uri="{FF2B5EF4-FFF2-40B4-BE49-F238E27FC236}">
                    <a16:creationId xmlns:a16="http://schemas.microsoft.com/office/drawing/2014/main" id="{A5F8B815-824F-425F-B2C8-92FEFA591021}"/>
                  </a:ext>
                </a:extLst>
              </p:cNvPr>
              <p:cNvGrpSpPr/>
              <p:nvPr/>
            </p:nvGrpSpPr>
            <p:grpSpPr>
              <a:xfrm>
                <a:off x="8637934" y="2308568"/>
                <a:ext cx="848970" cy="1172140"/>
                <a:chOff x="8637934" y="2308568"/>
                <a:chExt cx="848970" cy="1172140"/>
              </a:xfrm>
            </p:grpSpPr>
            <p:sp>
              <p:nvSpPr>
                <p:cNvPr id="189" name="Arrow: Right 188">
                  <a:extLst>
                    <a:ext uri="{FF2B5EF4-FFF2-40B4-BE49-F238E27FC236}">
                      <a16:creationId xmlns:a16="http://schemas.microsoft.com/office/drawing/2014/main" id="{822EE3BF-0D47-4CEE-AECA-6306F2A1DB3D}"/>
                    </a:ext>
                  </a:extLst>
                </p:cNvPr>
                <p:cNvSpPr/>
                <p:nvPr/>
              </p:nvSpPr>
              <p:spPr>
                <a:xfrm rot="5400000">
                  <a:off x="8476349" y="2470153"/>
                  <a:ext cx="1172140" cy="848970"/>
                </a:xfrm>
                <a:prstGeom prst="rightArrow">
                  <a:avLst/>
                </a:prstGeom>
                <a:solidFill>
                  <a:srgbClr val="5C5A6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196" name="TextBox 195">
                  <a:extLst>
                    <a:ext uri="{FF2B5EF4-FFF2-40B4-BE49-F238E27FC236}">
                      <a16:creationId xmlns:a16="http://schemas.microsoft.com/office/drawing/2014/main" id="{38B2C8D0-B88F-47C1-BD26-F8068B75F103}"/>
                    </a:ext>
                  </a:extLst>
                </p:cNvPr>
                <p:cNvSpPr txBox="1"/>
                <p:nvPr/>
              </p:nvSpPr>
              <p:spPr>
                <a:xfrm rot="5400000">
                  <a:off x="8556131" y="2691820"/>
                  <a:ext cx="998138" cy="296921"/>
                </a:xfrm>
                <a:prstGeom prst="rect">
                  <a:avLst/>
                </a:prstGeom>
                <a:noFill/>
              </p:spPr>
              <p:txBody>
                <a:bodyPr wrap="square" rtlCol="0">
                  <a:spAutoFit/>
                </a:bodyPr>
                <a:lstStyle/>
                <a:p>
                  <a:pPr defTabSz="685800">
                    <a:defRPr/>
                  </a:pPr>
                  <a:r>
                    <a:rPr lang="en-US" sz="1100" dirty="0">
                      <a:solidFill>
                        <a:schemeClr val="bg1"/>
                      </a:solidFill>
                      <a:latin typeface="Arial" panose="020B0604020202020204" pitchFamily="34" charset="0"/>
                      <a:cs typeface="Arial" panose="020B0604020202020204" pitchFamily="34" charset="0"/>
                    </a:rPr>
                    <a:t>Decisions</a:t>
                  </a:r>
                </a:p>
              </p:txBody>
            </p:sp>
          </p:grpSp>
        </p:grpSp>
        <p:grpSp>
          <p:nvGrpSpPr>
            <p:cNvPr id="271" name="Group 270">
              <a:extLst>
                <a:ext uri="{FF2B5EF4-FFF2-40B4-BE49-F238E27FC236}">
                  <a16:creationId xmlns:a16="http://schemas.microsoft.com/office/drawing/2014/main" id="{F214954D-56C4-4165-872C-0601D42A1C2A}"/>
                </a:ext>
              </a:extLst>
            </p:cNvPr>
            <p:cNvGrpSpPr/>
            <p:nvPr/>
          </p:nvGrpSpPr>
          <p:grpSpPr>
            <a:xfrm>
              <a:off x="453813" y="3629388"/>
              <a:ext cx="1053028" cy="596321"/>
              <a:chOff x="771161" y="3922506"/>
              <a:chExt cx="1349253" cy="764070"/>
            </a:xfrm>
          </p:grpSpPr>
          <p:sp>
            <p:nvSpPr>
              <p:cNvPr id="200" name="TextBox 199">
                <a:extLst>
                  <a:ext uri="{FF2B5EF4-FFF2-40B4-BE49-F238E27FC236}">
                    <a16:creationId xmlns:a16="http://schemas.microsoft.com/office/drawing/2014/main" id="{D2BBB3AB-E058-4B14-91E2-8500A612F495}"/>
                  </a:ext>
                </a:extLst>
              </p:cNvPr>
              <p:cNvSpPr txBox="1"/>
              <p:nvPr/>
            </p:nvSpPr>
            <p:spPr>
              <a:xfrm>
                <a:off x="771161" y="4372188"/>
                <a:ext cx="1349253" cy="314388"/>
              </a:xfrm>
              <a:prstGeom prst="rect">
                <a:avLst/>
              </a:prstGeom>
              <a:noFill/>
            </p:spPr>
            <p:txBody>
              <a:bodyPr wrap="square" rtlCol="0">
                <a:spAutoFit/>
              </a:bodyPr>
              <a:lstStyle/>
              <a:p>
                <a:pPr algn="ctr" defTabSz="685800">
                  <a:defRPr/>
                </a:pPr>
                <a:r>
                  <a:rPr lang="en-US" sz="1200" dirty="0">
                    <a:solidFill>
                      <a:schemeClr val="tx1">
                        <a:lumMod val="65000"/>
                        <a:lumOff val="35000"/>
                      </a:schemeClr>
                    </a:solidFill>
                    <a:latin typeface="Arial" panose="020B0604020202020204" pitchFamily="34" charset="0"/>
                    <a:cs typeface="Arial" panose="020B0604020202020204" pitchFamily="34" charset="0"/>
                  </a:rPr>
                  <a:t>Business</a:t>
                </a:r>
              </a:p>
            </p:txBody>
          </p:sp>
          <p:grpSp>
            <p:nvGrpSpPr>
              <p:cNvPr id="262" name="Group 261">
                <a:extLst>
                  <a:ext uri="{FF2B5EF4-FFF2-40B4-BE49-F238E27FC236}">
                    <a16:creationId xmlns:a16="http://schemas.microsoft.com/office/drawing/2014/main" id="{5A17B38B-0143-4A52-A0FA-707DFC0F051F}"/>
                  </a:ext>
                </a:extLst>
              </p:cNvPr>
              <p:cNvGrpSpPr/>
              <p:nvPr/>
            </p:nvGrpSpPr>
            <p:grpSpPr>
              <a:xfrm>
                <a:off x="1213765" y="3922506"/>
                <a:ext cx="464044" cy="394358"/>
                <a:chOff x="1240514" y="3922506"/>
                <a:chExt cx="464044" cy="394358"/>
              </a:xfrm>
            </p:grpSpPr>
            <p:sp>
              <p:nvSpPr>
                <p:cNvPr id="261" name="Rectangle: Rounded Corners 260">
                  <a:extLst>
                    <a:ext uri="{FF2B5EF4-FFF2-40B4-BE49-F238E27FC236}">
                      <a16:creationId xmlns:a16="http://schemas.microsoft.com/office/drawing/2014/main" id="{6099E95E-F243-4D9D-BB84-830A7E67A0C4}"/>
                    </a:ext>
                  </a:extLst>
                </p:cNvPr>
                <p:cNvSpPr/>
                <p:nvPr/>
              </p:nvSpPr>
              <p:spPr>
                <a:xfrm>
                  <a:off x="1240514" y="3922506"/>
                  <a:ext cx="464044" cy="394358"/>
                </a:xfrm>
                <a:prstGeom prst="roundRect">
                  <a:avLst>
                    <a:gd name="adj" fmla="val 27206"/>
                  </a:avLst>
                </a:prstGeom>
                <a:solidFill>
                  <a:srgbClr val="96B09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Calibri" panose="020F0502020204030204"/>
                  </a:endParaRPr>
                </a:p>
              </p:txBody>
            </p:sp>
            <p:sp>
              <p:nvSpPr>
                <p:cNvPr id="203" name="Freeform: Shape 202">
                  <a:extLst>
                    <a:ext uri="{FF2B5EF4-FFF2-40B4-BE49-F238E27FC236}">
                      <a16:creationId xmlns:a16="http://schemas.microsoft.com/office/drawing/2014/main" id="{DB5B39F1-013C-4D59-A44A-EF0ACBAE4B70}"/>
                    </a:ext>
                  </a:extLst>
                </p:cNvPr>
                <p:cNvSpPr/>
                <p:nvPr/>
              </p:nvSpPr>
              <p:spPr>
                <a:xfrm>
                  <a:off x="1337809" y="3984958"/>
                  <a:ext cx="269454" cy="269454"/>
                </a:xfrm>
                <a:custGeom>
                  <a:avLst/>
                  <a:gdLst>
                    <a:gd name="connsiteX0" fmla="*/ 966788 w 4876800"/>
                    <a:gd name="connsiteY0" fmla="*/ 4305300 h 4876800"/>
                    <a:gd name="connsiteX1" fmla="*/ 1034130 w 4876800"/>
                    <a:gd name="connsiteY1" fmla="*/ 4333208 h 4876800"/>
                    <a:gd name="connsiteX2" fmla="*/ 1062038 w 4876800"/>
                    <a:gd name="connsiteY2" fmla="*/ 4400550 h 4876800"/>
                    <a:gd name="connsiteX3" fmla="*/ 1034130 w 4876800"/>
                    <a:gd name="connsiteY3" fmla="*/ 4467892 h 4876800"/>
                    <a:gd name="connsiteX4" fmla="*/ 966788 w 4876800"/>
                    <a:gd name="connsiteY4" fmla="*/ 4495800 h 4876800"/>
                    <a:gd name="connsiteX5" fmla="*/ 899446 w 4876800"/>
                    <a:gd name="connsiteY5" fmla="*/ 4467892 h 4876800"/>
                    <a:gd name="connsiteX6" fmla="*/ 871538 w 4876800"/>
                    <a:gd name="connsiteY6" fmla="*/ 4400550 h 4876800"/>
                    <a:gd name="connsiteX7" fmla="*/ 899446 w 4876800"/>
                    <a:gd name="connsiteY7" fmla="*/ 4333208 h 4876800"/>
                    <a:gd name="connsiteX8" fmla="*/ 966788 w 4876800"/>
                    <a:gd name="connsiteY8" fmla="*/ 4305300 h 4876800"/>
                    <a:gd name="connsiteX9" fmla="*/ 4163244 w 4876800"/>
                    <a:gd name="connsiteY9" fmla="*/ 3700112 h 4876800"/>
                    <a:gd name="connsiteX10" fmla="*/ 4230586 w 4876800"/>
                    <a:gd name="connsiteY10" fmla="*/ 3728008 h 4876800"/>
                    <a:gd name="connsiteX11" fmla="*/ 4230586 w 4876800"/>
                    <a:gd name="connsiteY11" fmla="*/ 3862720 h 4876800"/>
                    <a:gd name="connsiteX12" fmla="*/ 3910032 w 4876800"/>
                    <a:gd name="connsiteY12" fmla="*/ 4183275 h 4876800"/>
                    <a:gd name="connsiteX13" fmla="*/ 3842680 w 4876800"/>
                    <a:gd name="connsiteY13" fmla="*/ 4211174 h 4876800"/>
                    <a:gd name="connsiteX14" fmla="*/ 3775329 w 4876800"/>
                    <a:gd name="connsiteY14" fmla="*/ 4183275 h 4876800"/>
                    <a:gd name="connsiteX15" fmla="*/ 3590239 w 4876800"/>
                    <a:gd name="connsiteY15" fmla="*/ 3998185 h 4876800"/>
                    <a:gd name="connsiteX16" fmla="*/ 3590239 w 4876800"/>
                    <a:gd name="connsiteY16" fmla="*/ 3863473 h 4876800"/>
                    <a:gd name="connsiteX17" fmla="*/ 3724951 w 4876800"/>
                    <a:gd name="connsiteY17" fmla="*/ 3863473 h 4876800"/>
                    <a:gd name="connsiteX18" fmla="*/ 3842690 w 4876800"/>
                    <a:gd name="connsiteY18" fmla="*/ 3981212 h 4876800"/>
                    <a:gd name="connsiteX19" fmla="*/ 4095893 w 4876800"/>
                    <a:gd name="connsiteY19" fmla="*/ 3728008 h 4876800"/>
                    <a:gd name="connsiteX20" fmla="*/ 4163244 w 4876800"/>
                    <a:gd name="connsiteY20" fmla="*/ 3700112 h 4876800"/>
                    <a:gd name="connsiteX21" fmla="*/ 796481 w 4876800"/>
                    <a:gd name="connsiteY21" fmla="*/ 3686470 h 4876800"/>
                    <a:gd name="connsiteX22" fmla="*/ 193977 w 4876800"/>
                    <a:gd name="connsiteY22" fmla="*/ 4305300 h 4876800"/>
                    <a:gd name="connsiteX23" fmla="*/ 585788 w 4876800"/>
                    <a:gd name="connsiteY23" fmla="*/ 4305300 h 4876800"/>
                    <a:gd name="connsiteX24" fmla="*/ 681038 w 4876800"/>
                    <a:gd name="connsiteY24" fmla="*/ 4400550 h 4876800"/>
                    <a:gd name="connsiteX25" fmla="*/ 585788 w 4876800"/>
                    <a:gd name="connsiteY25" fmla="*/ 4495800 h 4876800"/>
                    <a:gd name="connsiteX26" fmla="*/ 190500 w 4876800"/>
                    <a:gd name="connsiteY26" fmla="*/ 4495800 h 4876800"/>
                    <a:gd name="connsiteX27" fmla="*/ 190500 w 4876800"/>
                    <a:gd name="connsiteY27" fmla="*/ 4686300 h 4876800"/>
                    <a:gd name="connsiteX28" fmla="*/ 2344369 w 4876800"/>
                    <a:gd name="connsiteY28" fmla="*/ 4686300 h 4876800"/>
                    <a:gd name="connsiteX29" fmla="*/ 2344369 w 4876800"/>
                    <a:gd name="connsiteY29" fmla="*/ 4374604 h 4876800"/>
                    <a:gd name="connsiteX30" fmla="*/ 1738389 w 4876800"/>
                    <a:gd name="connsiteY30" fmla="*/ 3686470 h 4876800"/>
                    <a:gd name="connsiteX31" fmla="*/ 1334786 w 4876800"/>
                    <a:gd name="connsiteY31" fmla="*/ 4090073 h 4876800"/>
                    <a:gd name="connsiteX32" fmla="*/ 1267435 w 4876800"/>
                    <a:gd name="connsiteY32" fmla="*/ 4117972 h 4876800"/>
                    <a:gd name="connsiteX33" fmla="*/ 1200083 w 4876800"/>
                    <a:gd name="connsiteY33" fmla="*/ 4090073 h 4876800"/>
                    <a:gd name="connsiteX34" fmla="*/ 1060123 w 4876800"/>
                    <a:gd name="connsiteY34" fmla="*/ 3680708 h 4876800"/>
                    <a:gd name="connsiteX35" fmla="*/ 1267435 w 4876800"/>
                    <a:gd name="connsiteY35" fmla="*/ 3888029 h 4876800"/>
                    <a:gd name="connsiteX36" fmla="*/ 1474746 w 4876800"/>
                    <a:gd name="connsiteY36" fmla="*/ 3680708 h 4876800"/>
                    <a:gd name="connsiteX37" fmla="*/ 3204372 w 4876800"/>
                    <a:gd name="connsiteY37" fmla="*/ 3276600 h 4876800"/>
                    <a:gd name="connsiteX38" fmla="*/ 2926004 w 4876800"/>
                    <a:gd name="connsiteY38" fmla="*/ 3497980 h 4876800"/>
                    <a:gd name="connsiteX39" fmla="*/ 2833173 w 4876800"/>
                    <a:gd name="connsiteY39" fmla="*/ 3571875 h 4876800"/>
                    <a:gd name="connsiteX40" fmla="*/ 2627081 w 4876800"/>
                    <a:gd name="connsiteY40" fmla="*/ 3571875 h 4876800"/>
                    <a:gd name="connsiteX41" fmla="*/ 2890723 w 4876800"/>
                    <a:gd name="connsiteY41" fmla="*/ 3835517 h 4876800"/>
                    <a:gd name="connsiteX42" fmla="*/ 2918622 w 4876800"/>
                    <a:gd name="connsiteY42" fmla="*/ 3902869 h 4876800"/>
                    <a:gd name="connsiteX43" fmla="*/ 2918622 w 4876800"/>
                    <a:gd name="connsiteY43" fmla="*/ 4400550 h 4876800"/>
                    <a:gd name="connsiteX44" fmla="*/ 3204372 w 4876800"/>
                    <a:gd name="connsiteY44" fmla="*/ 4686300 h 4876800"/>
                    <a:gd name="connsiteX45" fmla="*/ 4400550 w 4876800"/>
                    <a:gd name="connsiteY45" fmla="*/ 4686300 h 4876800"/>
                    <a:gd name="connsiteX46" fmla="*/ 4686300 w 4876800"/>
                    <a:gd name="connsiteY46" fmla="*/ 4400550 h 4876800"/>
                    <a:gd name="connsiteX47" fmla="*/ 4686300 w 4876800"/>
                    <a:gd name="connsiteY47" fmla="*/ 3562350 h 4876800"/>
                    <a:gd name="connsiteX48" fmla="*/ 4400550 w 4876800"/>
                    <a:gd name="connsiteY48" fmla="*/ 3276600 h 4876800"/>
                    <a:gd name="connsiteX49" fmla="*/ 3204372 w 4876800"/>
                    <a:gd name="connsiteY49" fmla="*/ 3086100 h 4876800"/>
                    <a:gd name="connsiteX50" fmla="*/ 4400550 w 4876800"/>
                    <a:gd name="connsiteY50" fmla="*/ 3086100 h 4876800"/>
                    <a:gd name="connsiteX51" fmla="*/ 4876800 w 4876800"/>
                    <a:gd name="connsiteY51" fmla="*/ 3562350 h 4876800"/>
                    <a:gd name="connsiteX52" fmla="*/ 4876800 w 4876800"/>
                    <a:gd name="connsiteY52" fmla="*/ 4400550 h 4876800"/>
                    <a:gd name="connsiteX53" fmla="*/ 4400550 w 4876800"/>
                    <a:gd name="connsiteY53" fmla="*/ 4876800 h 4876800"/>
                    <a:gd name="connsiteX54" fmla="*/ 3204362 w 4876800"/>
                    <a:gd name="connsiteY54" fmla="*/ 4876800 h 4876800"/>
                    <a:gd name="connsiteX55" fmla="*/ 2728112 w 4876800"/>
                    <a:gd name="connsiteY55" fmla="*/ 4400550 h 4876800"/>
                    <a:gd name="connsiteX56" fmla="*/ 2728112 w 4876800"/>
                    <a:gd name="connsiteY56" fmla="*/ 3942321 h 4876800"/>
                    <a:gd name="connsiteX57" fmla="*/ 2329767 w 4876800"/>
                    <a:gd name="connsiteY57" fmla="*/ 3543976 h 4876800"/>
                    <a:gd name="connsiteX58" fmla="*/ 2309127 w 4876800"/>
                    <a:gd name="connsiteY58" fmla="*/ 3440173 h 4876800"/>
                    <a:gd name="connsiteX59" fmla="*/ 2397128 w 4876800"/>
                    <a:gd name="connsiteY59" fmla="*/ 3381375 h 4876800"/>
                    <a:gd name="connsiteX60" fmla="*/ 2763688 w 4876800"/>
                    <a:gd name="connsiteY60" fmla="*/ 3381375 h 4876800"/>
                    <a:gd name="connsiteX61" fmla="*/ 3204372 w 4876800"/>
                    <a:gd name="connsiteY61" fmla="*/ 3086100 h 4876800"/>
                    <a:gd name="connsiteX62" fmla="*/ 1687944 w 4876800"/>
                    <a:gd name="connsiteY62" fmla="*/ 2864434 h 4876800"/>
                    <a:gd name="connsiteX63" fmla="*/ 1485443 w 4876800"/>
                    <a:gd name="connsiteY63" fmla="*/ 2920765 h 4876800"/>
                    <a:gd name="connsiteX64" fmla="*/ 846925 w 4876800"/>
                    <a:gd name="connsiteY64" fmla="*/ 2920765 h 4876800"/>
                    <a:gd name="connsiteX65" fmla="*/ 846925 w 4876800"/>
                    <a:gd name="connsiteY65" fmla="*/ 3069689 h 4876800"/>
                    <a:gd name="connsiteX66" fmla="*/ 1267435 w 4876800"/>
                    <a:gd name="connsiteY66" fmla="*/ 3490198 h 4876800"/>
                    <a:gd name="connsiteX67" fmla="*/ 1687944 w 4876800"/>
                    <a:gd name="connsiteY67" fmla="*/ 3069689 h 4876800"/>
                    <a:gd name="connsiteX68" fmla="*/ 3609404 w 4876800"/>
                    <a:gd name="connsiteY68" fmla="*/ 2570797 h 4876800"/>
                    <a:gd name="connsiteX69" fmla="*/ 3676746 w 4876800"/>
                    <a:gd name="connsiteY69" fmla="*/ 2598705 h 4876800"/>
                    <a:gd name="connsiteX70" fmla="*/ 3704654 w 4876800"/>
                    <a:gd name="connsiteY70" fmla="*/ 2666047 h 4876800"/>
                    <a:gd name="connsiteX71" fmla="*/ 3676746 w 4876800"/>
                    <a:gd name="connsiteY71" fmla="*/ 2733389 h 4876800"/>
                    <a:gd name="connsiteX72" fmla="*/ 3609404 w 4876800"/>
                    <a:gd name="connsiteY72" fmla="*/ 2761297 h 4876800"/>
                    <a:gd name="connsiteX73" fmla="*/ 3542062 w 4876800"/>
                    <a:gd name="connsiteY73" fmla="*/ 2733389 h 4876800"/>
                    <a:gd name="connsiteX74" fmla="*/ 3514154 w 4876800"/>
                    <a:gd name="connsiteY74" fmla="*/ 2666047 h 4876800"/>
                    <a:gd name="connsiteX75" fmla="*/ 3542062 w 4876800"/>
                    <a:gd name="connsiteY75" fmla="*/ 2598705 h 4876800"/>
                    <a:gd name="connsiteX76" fmla="*/ 3609404 w 4876800"/>
                    <a:gd name="connsiteY76" fmla="*/ 2570797 h 4876800"/>
                    <a:gd name="connsiteX77" fmla="*/ 1144324 w 4876800"/>
                    <a:gd name="connsiteY77" fmla="*/ 2305964 h 4876800"/>
                    <a:gd name="connsiteX78" fmla="*/ 846925 w 4876800"/>
                    <a:gd name="connsiteY78" fmla="*/ 2603364 h 4876800"/>
                    <a:gd name="connsiteX79" fmla="*/ 846925 w 4876800"/>
                    <a:gd name="connsiteY79" fmla="*/ 2724160 h 4876800"/>
                    <a:gd name="connsiteX80" fmla="*/ 846925 w 4876800"/>
                    <a:gd name="connsiteY80" fmla="*/ 2730265 h 4876800"/>
                    <a:gd name="connsiteX81" fmla="*/ 1485443 w 4876800"/>
                    <a:gd name="connsiteY81" fmla="*/ 2730265 h 4876800"/>
                    <a:gd name="connsiteX82" fmla="*/ 1687944 w 4876800"/>
                    <a:gd name="connsiteY82" fmla="*/ 2527764 h 4876800"/>
                    <a:gd name="connsiteX83" fmla="*/ 1687944 w 4876800"/>
                    <a:gd name="connsiteY83" fmla="*/ 2305964 h 4876800"/>
                    <a:gd name="connsiteX84" fmla="*/ 1144324 w 4876800"/>
                    <a:gd name="connsiteY84" fmla="*/ 2115474 h 4876800"/>
                    <a:gd name="connsiteX85" fmla="*/ 1783194 w 4876800"/>
                    <a:gd name="connsiteY85" fmla="*/ 2115474 h 4876800"/>
                    <a:gd name="connsiteX86" fmla="*/ 1878444 w 4876800"/>
                    <a:gd name="connsiteY86" fmla="*/ 2210724 h 4876800"/>
                    <a:gd name="connsiteX87" fmla="*/ 1878444 w 4876800"/>
                    <a:gd name="connsiteY87" fmla="*/ 2527773 h 4876800"/>
                    <a:gd name="connsiteX88" fmla="*/ 1877387 w 4876800"/>
                    <a:gd name="connsiteY88" fmla="*/ 2555129 h 4876800"/>
                    <a:gd name="connsiteX89" fmla="*/ 1878444 w 4876800"/>
                    <a:gd name="connsiteY89" fmla="*/ 2568578 h 4876800"/>
                    <a:gd name="connsiteX90" fmla="*/ 1878444 w 4876800"/>
                    <a:gd name="connsiteY90" fmla="*/ 3069698 h 4876800"/>
                    <a:gd name="connsiteX91" fmla="*/ 1709852 w 4876800"/>
                    <a:gd name="connsiteY91" fmla="*/ 3490455 h 4876800"/>
                    <a:gd name="connsiteX92" fmla="*/ 1730883 w 4876800"/>
                    <a:gd name="connsiteY92" fmla="*/ 3493903 h 4876800"/>
                    <a:gd name="connsiteX93" fmla="*/ 2534860 w 4876800"/>
                    <a:gd name="connsiteY93" fmla="*/ 4374604 h 4876800"/>
                    <a:gd name="connsiteX94" fmla="*/ 2534860 w 4876800"/>
                    <a:gd name="connsiteY94" fmla="*/ 4781550 h 4876800"/>
                    <a:gd name="connsiteX95" fmla="*/ 2439610 w 4876800"/>
                    <a:gd name="connsiteY95" fmla="*/ 4876800 h 4876800"/>
                    <a:gd name="connsiteX96" fmla="*/ 95250 w 4876800"/>
                    <a:gd name="connsiteY96" fmla="*/ 4876800 h 4876800"/>
                    <a:gd name="connsiteX97" fmla="*/ 0 w 4876800"/>
                    <a:gd name="connsiteY97" fmla="*/ 4781550 h 4876800"/>
                    <a:gd name="connsiteX98" fmla="*/ 0 w 4876800"/>
                    <a:gd name="connsiteY98" fmla="*/ 4374604 h 4876800"/>
                    <a:gd name="connsiteX99" fmla="*/ 804005 w 4876800"/>
                    <a:gd name="connsiteY99" fmla="*/ 3493903 h 4876800"/>
                    <a:gd name="connsiteX100" fmla="*/ 825017 w 4876800"/>
                    <a:gd name="connsiteY100" fmla="*/ 3490455 h 4876800"/>
                    <a:gd name="connsiteX101" fmla="*/ 656425 w 4876800"/>
                    <a:gd name="connsiteY101" fmla="*/ 3069698 h 4876800"/>
                    <a:gd name="connsiteX102" fmla="*/ 656425 w 4876800"/>
                    <a:gd name="connsiteY102" fmla="*/ 2603373 h 4876800"/>
                    <a:gd name="connsiteX103" fmla="*/ 1144324 w 4876800"/>
                    <a:gd name="connsiteY103" fmla="*/ 2115474 h 4876800"/>
                    <a:gd name="connsiteX104" fmla="*/ 3402064 w 4876800"/>
                    <a:gd name="connsiteY104" fmla="*/ 1565243 h 4876800"/>
                    <a:gd name="connsiteX105" fmla="*/ 3609375 w 4876800"/>
                    <a:gd name="connsiteY105" fmla="*/ 1772555 h 4876800"/>
                    <a:gd name="connsiteX106" fmla="*/ 3816687 w 4876800"/>
                    <a:gd name="connsiteY106" fmla="*/ 1565243 h 4876800"/>
                    <a:gd name="connsiteX107" fmla="*/ 1177957 w 4876800"/>
                    <a:gd name="connsiteY107" fmla="*/ 1267682 h 4876800"/>
                    <a:gd name="connsiteX108" fmla="*/ 1245299 w 4876800"/>
                    <a:gd name="connsiteY108" fmla="*/ 1295590 h 4876800"/>
                    <a:gd name="connsiteX109" fmla="*/ 1273207 w 4876800"/>
                    <a:gd name="connsiteY109" fmla="*/ 1362932 h 4876800"/>
                    <a:gd name="connsiteX110" fmla="*/ 1245299 w 4876800"/>
                    <a:gd name="connsiteY110" fmla="*/ 1430274 h 4876800"/>
                    <a:gd name="connsiteX111" fmla="*/ 1177957 w 4876800"/>
                    <a:gd name="connsiteY111" fmla="*/ 1458182 h 4876800"/>
                    <a:gd name="connsiteX112" fmla="*/ 1110615 w 4876800"/>
                    <a:gd name="connsiteY112" fmla="*/ 1430274 h 4876800"/>
                    <a:gd name="connsiteX113" fmla="*/ 1082707 w 4876800"/>
                    <a:gd name="connsiteY113" fmla="*/ 1362932 h 4876800"/>
                    <a:gd name="connsiteX114" fmla="*/ 1110615 w 4876800"/>
                    <a:gd name="connsiteY114" fmla="*/ 1295590 h 4876800"/>
                    <a:gd name="connsiteX115" fmla="*/ 1177957 w 4876800"/>
                    <a:gd name="connsiteY115" fmla="*/ 1267682 h 4876800"/>
                    <a:gd name="connsiteX116" fmla="*/ 4029885 w 4876800"/>
                    <a:gd name="connsiteY116" fmla="*/ 748971 h 4876800"/>
                    <a:gd name="connsiteX117" fmla="*/ 3827384 w 4876800"/>
                    <a:gd name="connsiteY117" fmla="*/ 805302 h 4876800"/>
                    <a:gd name="connsiteX118" fmla="*/ 3188866 w 4876800"/>
                    <a:gd name="connsiteY118" fmla="*/ 805302 h 4876800"/>
                    <a:gd name="connsiteX119" fmla="*/ 3188866 w 4876800"/>
                    <a:gd name="connsiteY119" fmla="*/ 954235 h 4876800"/>
                    <a:gd name="connsiteX120" fmla="*/ 3609375 w 4876800"/>
                    <a:gd name="connsiteY120" fmla="*/ 1374734 h 4876800"/>
                    <a:gd name="connsiteX121" fmla="*/ 4029885 w 4876800"/>
                    <a:gd name="connsiteY121" fmla="*/ 954225 h 4876800"/>
                    <a:gd name="connsiteX122" fmla="*/ 1201122 w 4876800"/>
                    <a:gd name="connsiteY122" fmla="*/ 324964 h 4876800"/>
                    <a:gd name="connsiteX123" fmla="*/ 1507360 w 4876800"/>
                    <a:gd name="connsiteY123" fmla="*/ 631202 h 4876800"/>
                    <a:gd name="connsiteX124" fmla="*/ 1273169 w 4876800"/>
                    <a:gd name="connsiteY124" fmla="*/ 970721 h 4876800"/>
                    <a:gd name="connsiteX125" fmla="*/ 1273169 w 4876800"/>
                    <a:gd name="connsiteY125" fmla="*/ 998439 h 4876800"/>
                    <a:gd name="connsiteX126" fmla="*/ 1177919 w 4876800"/>
                    <a:gd name="connsiteY126" fmla="*/ 1093689 h 4876800"/>
                    <a:gd name="connsiteX127" fmla="*/ 1082669 w 4876800"/>
                    <a:gd name="connsiteY127" fmla="*/ 998439 h 4876800"/>
                    <a:gd name="connsiteX128" fmla="*/ 1082669 w 4876800"/>
                    <a:gd name="connsiteY128" fmla="*/ 947623 h 4876800"/>
                    <a:gd name="connsiteX129" fmla="*/ 1208656 w 4876800"/>
                    <a:gd name="connsiteY129" fmla="*/ 790794 h 4876800"/>
                    <a:gd name="connsiteX130" fmla="*/ 1317317 w 4876800"/>
                    <a:gd name="connsiteY130" fmla="*/ 644309 h 4876800"/>
                    <a:gd name="connsiteX131" fmla="*/ 1188034 w 4876800"/>
                    <a:gd name="connsiteY131" fmla="*/ 515026 h 4876800"/>
                    <a:gd name="connsiteX132" fmla="*/ 1082602 w 4876800"/>
                    <a:gd name="connsiteY132" fmla="*/ 552231 h 4876800"/>
                    <a:gd name="connsiteX133" fmla="*/ 1038178 w 4876800"/>
                    <a:gd name="connsiteY133" fmla="*/ 654424 h 4876800"/>
                    <a:gd name="connsiteX134" fmla="*/ 942928 w 4876800"/>
                    <a:gd name="connsiteY134" fmla="*/ 749674 h 4876800"/>
                    <a:gd name="connsiteX135" fmla="*/ 847668 w 4876800"/>
                    <a:gd name="connsiteY135" fmla="*/ 654415 h 4876800"/>
                    <a:gd name="connsiteX136" fmla="*/ 952605 w 4876800"/>
                    <a:gd name="connsiteY136" fmla="*/ 412966 h 4876800"/>
                    <a:gd name="connsiteX137" fmla="*/ 1201122 w 4876800"/>
                    <a:gd name="connsiteY137" fmla="*/ 324964 h 4876800"/>
                    <a:gd name="connsiteX138" fmla="*/ 3486265 w 4876800"/>
                    <a:gd name="connsiteY138" fmla="*/ 190501 h 4876800"/>
                    <a:gd name="connsiteX139" fmla="*/ 3188866 w 4876800"/>
                    <a:gd name="connsiteY139" fmla="*/ 487900 h 4876800"/>
                    <a:gd name="connsiteX140" fmla="*/ 3188866 w 4876800"/>
                    <a:gd name="connsiteY140" fmla="*/ 608696 h 4876800"/>
                    <a:gd name="connsiteX141" fmla="*/ 3188866 w 4876800"/>
                    <a:gd name="connsiteY141" fmla="*/ 614802 h 4876800"/>
                    <a:gd name="connsiteX142" fmla="*/ 3827384 w 4876800"/>
                    <a:gd name="connsiteY142" fmla="*/ 614802 h 4876800"/>
                    <a:gd name="connsiteX143" fmla="*/ 4029885 w 4876800"/>
                    <a:gd name="connsiteY143" fmla="*/ 412300 h 4876800"/>
                    <a:gd name="connsiteX144" fmla="*/ 4029885 w 4876800"/>
                    <a:gd name="connsiteY144" fmla="*/ 190501 h 4876800"/>
                    <a:gd name="connsiteX145" fmla="*/ 476250 w 4876800"/>
                    <a:gd name="connsiteY145" fmla="*/ 190501 h 4876800"/>
                    <a:gd name="connsiteX146" fmla="*/ 190500 w 4876800"/>
                    <a:gd name="connsiteY146" fmla="*/ 476251 h 4876800"/>
                    <a:gd name="connsiteX147" fmla="*/ 190500 w 4876800"/>
                    <a:gd name="connsiteY147" fmla="*/ 1314450 h 4876800"/>
                    <a:gd name="connsiteX148" fmla="*/ 476250 w 4876800"/>
                    <a:gd name="connsiteY148" fmla="*/ 1600200 h 4876800"/>
                    <a:gd name="connsiteX149" fmla="*/ 1672428 w 4876800"/>
                    <a:gd name="connsiteY149" fmla="*/ 1600200 h 4876800"/>
                    <a:gd name="connsiteX150" fmla="*/ 1950796 w 4876800"/>
                    <a:gd name="connsiteY150" fmla="*/ 1378820 h 4876800"/>
                    <a:gd name="connsiteX151" fmla="*/ 2043627 w 4876800"/>
                    <a:gd name="connsiteY151" fmla="*/ 1304925 h 4876800"/>
                    <a:gd name="connsiteX152" fmla="*/ 2249719 w 4876800"/>
                    <a:gd name="connsiteY152" fmla="*/ 1304925 h 4876800"/>
                    <a:gd name="connsiteX153" fmla="*/ 1986077 w 4876800"/>
                    <a:gd name="connsiteY153" fmla="*/ 1041284 h 4876800"/>
                    <a:gd name="connsiteX154" fmla="*/ 1958178 w 4876800"/>
                    <a:gd name="connsiteY154" fmla="*/ 973932 h 4876800"/>
                    <a:gd name="connsiteX155" fmla="*/ 1958178 w 4876800"/>
                    <a:gd name="connsiteY155" fmla="*/ 476251 h 4876800"/>
                    <a:gd name="connsiteX156" fmla="*/ 1672428 w 4876800"/>
                    <a:gd name="connsiteY156" fmla="*/ 190501 h 4876800"/>
                    <a:gd name="connsiteX157" fmla="*/ 3486255 w 4876800"/>
                    <a:gd name="connsiteY157" fmla="*/ 0 h 4876800"/>
                    <a:gd name="connsiteX158" fmla="*/ 4125126 w 4876800"/>
                    <a:gd name="connsiteY158" fmla="*/ 0 h 4876800"/>
                    <a:gd name="connsiteX159" fmla="*/ 4220376 w 4876800"/>
                    <a:gd name="connsiteY159" fmla="*/ 95251 h 4876800"/>
                    <a:gd name="connsiteX160" fmla="*/ 4220376 w 4876800"/>
                    <a:gd name="connsiteY160" fmla="*/ 412300 h 4876800"/>
                    <a:gd name="connsiteX161" fmla="*/ 4219318 w 4876800"/>
                    <a:gd name="connsiteY161" fmla="*/ 439656 h 4876800"/>
                    <a:gd name="connsiteX162" fmla="*/ 4220376 w 4876800"/>
                    <a:gd name="connsiteY162" fmla="*/ 453105 h 4876800"/>
                    <a:gd name="connsiteX163" fmla="*/ 4220376 w 4876800"/>
                    <a:gd name="connsiteY163" fmla="*/ 954235 h 4876800"/>
                    <a:gd name="connsiteX164" fmla="*/ 4051793 w 4876800"/>
                    <a:gd name="connsiteY164" fmla="*/ 1374991 h 4876800"/>
                    <a:gd name="connsiteX165" fmla="*/ 4072843 w 4876800"/>
                    <a:gd name="connsiteY165" fmla="*/ 1378439 h 4876800"/>
                    <a:gd name="connsiteX166" fmla="*/ 4876800 w 4876800"/>
                    <a:gd name="connsiteY166" fmla="*/ 2259140 h 4876800"/>
                    <a:gd name="connsiteX167" fmla="*/ 4876800 w 4876800"/>
                    <a:gd name="connsiteY167" fmla="*/ 2666076 h 4876800"/>
                    <a:gd name="connsiteX168" fmla="*/ 4781550 w 4876800"/>
                    <a:gd name="connsiteY168" fmla="*/ 2761326 h 4876800"/>
                    <a:gd name="connsiteX169" fmla="*/ 3984622 w 4876800"/>
                    <a:gd name="connsiteY169" fmla="*/ 2761326 h 4876800"/>
                    <a:gd name="connsiteX170" fmla="*/ 3889372 w 4876800"/>
                    <a:gd name="connsiteY170" fmla="*/ 2666076 h 4876800"/>
                    <a:gd name="connsiteX171" fmla="*/ 3984622 w 4876800"/>
                    <a:gd name="connsiteY171" fmla="*/ 2570826 h 4876800"/>
                    <a:gd name="connsiteX172" fmla="*/ 4686300 w 4876800"/>
                    <a:gd name="connsiteY172" fmla="*/ 2570826 h 4876800"/>
                    <a:gd name="connsiteX173" fmla="*/ 4686300 w 4876800"/>
                    <a:gd name="connsiteY173" fmla="*/ 2259140 h 4876800"/>
                    <a:gd name="connsiteX174" fmla="*/ 4080310 w 4876800"/>
                    <a:gd name="connsiteY174" fmla="*/ 1571006 h 4876800"/>
                    <a:gd name="connsiteX175" fmla="*/ 3676708 w 4876800"/>
                    <a:gd name="connsiteY175" fmla="*/ 1974609 h 4876800"/>
                    <a:gd name="connsiteX176" fmla="*/ 3609356 w 4876800"/>
                    <a:gd name="connsiteY176" fmla="*/ 2002507 h 4876800"/>
                    <a:gd name="connsiteX177" fmla="*/ 3542005 w 4876800"/>
                    <a:gd name="connsiteY177" fmla="*/ 1974609 h 4876800"/>
                    <a:gd name="connsiteX178" fmla="*/ 3138402 w 4876800"/>
                    <a:gd name="connsiteY178" fmla="*/ 1571006 h 4876800"/>
                    <a:gd name="connsiteX179" fmla="*/ 2532431 w 4876800"/>
                    <a:gd name="connsiteY179" fmla="*/ 2259140 h 4876800"/>
                    <a:gd name="connsiteX180" fmla="*/ 2532431 w 4876800"/>
                    <a:gd name="connsiteY180" fmla="*/ 2570817 h 4876800"/>
                    <a:gd name="connsiteX181" fmla="*/ 3203563 w 4876800"/>
                    <a:gd name="connsiteY181" fmla="*/ 2570817 h 4876800"/>
                    <a:gd name="connsiteX182" fmla="*/ 3298813 w 4876800"/>
                    <a:gd name="connsiteY182" fmla="*/ 2666067 h 4876800"/>
                    <a:gd name="connsiteX183" fmla="*/ 3203563 w 4876800"/>
                    <a:gd name="connsiteY183" fmla="*/ 2761317 h 4876800"/>
                    <a:gd name="connsiteX184" fmla="*/ 2437181 w 4876800"/>
                    <a:gd name="connsiteY184" fmla="*/ 2761317 h 4876800"/>
                    <a:gd name="connsiteX185" fmla="*/ 2341931 w 4876800"/>
                    <a:gd name="connsiteY185" fmla="*/ 2666067 h 4876800"/>
                    <a:gd name="connsiteX186" fmla="*/ 2341931 w 4876800"/>
                    <a:gd name="connsiteY186" fmla="*/ 2259130 h 4876800"/>
                    <a:gd name="connsiteX187" fmla="*/ 3145889 w 4876800"/>
                    <a:gd name="connsiteY187" fmla="*/ 1378429 h 4876800"/>
                    <a:gd name="connsiteX188" fmla="*/ 3166939 w 4876800"/>
                    <a:gd name="connsiteY188" fmla="*/ 1374981 h 4876800"/>
                    <a:gd name="connsiteX189" fmla="*/ 2998356 w 4876800"/>
                    <a:gd name="connsiteY189" fmla="*/ 954225 h 4876800"/>
                    <a:gd name="connsiteX190" fmla="*/ 2998356 w 4876800"/>
                    <a:gd name="connsiteY190" fmla="*/ 487900 h 4876800"/>
                    <a:gd name="connsiteX191" fmla="*/ 3486255 w 4876800"/>
                    <a:gd name="connsiteY191" fmla="*/ 0 h 4876800"/>
                    <a:gd name="connsiteX192" fmla="*/ 476250 w 4876800"/>
                    <a:gd name="connsiteY192" fmla="*/ 0 h 4876800"/>
                    <a:gd name="connsiteX193" fmla="*/ 1672438 w 4876800"/>
                    <a:gd name="connsiteY193" fmla="*/ 0 h 4876800"/>
                    <a:gd name="connsiteX194" fmla="*/ 2148688 w 4876800"/>
                    <a:gd name="connsiteY194" fmla="*/ 476251 h 4876800"/>
                    <a:gd name="connsiteX195" fmla="*/ 2148688 w 4876800"/>
                    <a:gd name="connsiteY195" fmla="*/ 934479 h 4876800"/>
                    <a:gd name="connsiteX196" fmla="*/ 2547033 w 4876800"/>
                    <a:gd name="connsiteY196" fmla="*/ 1332824 h 4876800"/>
                    <a:gd name="connsiteX197" fmla="*/ 2567673 w 4876800"/>
                    <a:gd name="connsiteY197" fmla="*/ 1436627 h 4876800"/>
                    <a:gd name="connsiteX198" fmla="*/ 2479672 w 4876800"/>
                    <a:gd name="connsiteY198" fmla="*/ 1495425 h 4876800"/>
                    <a:gd name="connsiteX199" fmla="*/ 2113112 w 4876800"/>
                    <a:gd name="connsiteY199" fmla="*/ 1495425 h 4876800"/>
                    <a:gd name="connsiteX200" fmla="*/ 1672428 w 4876800"/>
                    <a:gd name="connsiteY200" fmla="*/ 1790700 h 4876800"/>
                    <a:gd name="connsiteX201" fmla="*/ 476250 w 4876800"/>
                    <a:gd name="connsiteY201" fmla="*/ 1790700 h 4876800"/>
                    <a:gd name="connsiteX202" fmla="*/ 0 w 4876800"/>
                    <a:gd name="connsiteY202" fmla="*/ 1314450 h 4876800"/>
                    <a:gd name="connsiteX203" fmla="*/ 0 w 4876800"/>
                    <a:gd name="connsiteY203" fmla="*/ 476251 h 4876800"/>
                    <a:gd name="connsiteX204" fmla="*/ 476250 w 4876800"/>
                    <a:gd name="connsiteY204" fmla="*/ 0 h 487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Lst>
                  <a:rect l="l" t="t" r="r" b="b"/>
                  <a:pathLst>
                    <a:path w="4876800" h="4876800">
                      <a:moveTo>
                        <a:pt x="966788" y="4305300"/>
                      </a:moveTo>
                      <a:cubicBezTo>
                        <a:pt x="991839" y="4305300"/>
                        <a:pt x="1016413" y="4315492"/>
                        <a:pt x="1034130" y="4333208"/>
                      </a:cubicBezTo>
                      <a:cubicBezTo>
                        <a:pt x="1051846" y="4350925"/>
                        <a:pt x="1062038" y="4375499"/>
                        <a:pt x="1062038" y="4400550"/>
                      </a:cubicBezTo>
                      <a:cubicBezTo>
                        <a:pt x="1062038" y="4425601"/>
                        <a:pt x="1051846" y="4450175"/>
                        <a:pt x="1034130" y="4467892"/>
                      </a:cubicBezTo>
                      <a:cubicBezTo>
                        <a:pt x="1016413" y="4485608"/>
                        <a:pt x="991839" y="4495800"/>
                        <a:pt x="966788" y="4495800"/>
                      </a:cubicBezTo>
                      <a:cubicBezTo>
                        <a:pt x="941737" y="4495800"/>
                        <a:pt x="917163" y="4485608"/>
                        <a:pt x="899446" y="4467892"/>
                      </a:cubicBezTo>
                      <a:cubicBezTo>
                        <a:pt x="881730" y="4450175"/>
                        <a:pt x="871538" y="4425601"/>
                        <a:pt x="871538" y="4400550"/>
                      </a:cubicBezTo>
                      <a:cubicBezTo>
                        <a:pt x="871538" y="4375499"/>
                        <a:pt x="881730" y="4350925"/>
                        <a:pt x="899446" y="4333208"/>
                      </a:cubicBezTo>
                      <a:cubicBezTo>
                        <a:pt x="917163" y="4315492"/>
                        <a:pt x="941737" y="4305300"/>
                        <a:pt x="966788" y="4305300"/>
                      </a:cubicBezTo>
                      <a:close/>
                      <a:moveTo>
                        <a:pt x="4163244" y="3700112"/>
                      </a:moveTo>
                      <a:cubicBezTo>
                        <a:pt x="4187619" y="3700112"/>
                        <a:pt x="4211994" y="3709411"/>
                        <a:pt x="4230586" y="3728008"/>
                      </a:cubicBezTo>
                      <a:cubicBezTo>
                        <a:pt x="4267781" y="3765213"/>
                        <a:pt x="4267781" y="3825525"/>
                        <a:pt x="4230586" y="3862720"/>
                      </a:cubicBezTo>
                      <a:lnTo>
                        <a:pt x="3910032" y="4183275"/>
                      </a:lnTo>
                      <a:cubicBezTo>
                        <a:pt x="3891439" y="4201877"/>
                        <a:pt x="3867055" y="4211174"/>
                        <a:pt x="3842680" y="4211174"/>
                      </a:cubicBezTo>
                      <a:cubicBezTo>
                        <a:pt x="3818306" y="4211174"/>
                        <a:pt x="3793931" y="4201877"/>
                        <a:pt x="3775329" y="4183275"/>
                      </a:cubicBezTo>
                      <a:lnTo>
                        <a:pt x="3590239" y="3998185"/>
                      </a:lnTo>
                      <a:cubicBezTo>
                        <a:pt x="3553044" y="3960980"/>
                        <a:pt x="3553044" y="3900668"/>
                        <a:pt x="3590239" y="3863473"/>
                      </a:cubicBezTo>
                      <a:cubicBezTo>
                        <a:pt x="3627444" y="3826278"/>
                        <a:pt x="3687756" y="3826278"/>
                        <a:pt x="3724951" y="3863473"/>
                      </a:cubicBezTo>
                      <a:lnTo>
                        <a:pt x="3842690" y="3981212"/>
                      </a:lnTo>
                      <a:lnTo>
                        <a:pt x="4095893" y="3728008"/>
                      </a:lnTo>
                      <a:cubicBezTo>
                        <a:pt x="4114491" y="3709411"/>
                        <a:pt x="4138868" y="3700112"/>
                        <a:pt x="4163244" y="3700112"/>
                      </a:cubicBezTo>
                      <a:close/>
                      <a:moveTo>
                        <a:pt x="796481" y="3686470"/>
                      </a:moveTo>
                      <a:cubicBezTo>
                        <a:pt x="477879" y="3726971"/>
                        <a:pt x="225971" y="3984155"/>
                        <a:pt x="193977" y="4305300"/>
                      </a:cubicBezTo>
                      <a:lnTo>
                        <a:pt x="585788" y="4305300"/>
                      </a:lnTo>
                      <a:cubicBezTo>
                        <a:pt x="638394" y="4305300"/>
                        <a:pt x="681038" y="4347944"/>
                        <a:pt x="681038" y="4400550"/>
                      </a:cubicBezTo>
                      <a:cubicBezTo>
                        <a:pt x="681038" y="4453157"/>
                        <a:pt x="638394" y="4495800"/>
                        <a:pt x="585788" y="4495800"/>
                      </a:cubicBezTo>
                      <a:lnTo>
                        <a:pt x="190500" y="4495800"/>
                      </a:lnTo>
                      <a:lnTo>
                        <a:pt x="190500" y="4686300"/>
                      </a:lnTo>
                      <a:lnTo>
                        <a:pt x="2344369" y="4686300"/>
                      </a:lnTo>
                      <a:lnTo>
                        <a:pt x="2344369" y="4374604"/>
                      </a:lnTo>
                      <a:cubicBezTo>
                        <a:pt x="2344369" y="4021788"/>
                        <a:pt x="2079612" y="3729838"/>
                        <a:pt x="1738389" y="3686470"/>
                      </a:cubicBezTo>
                      <a:lnTo>
                        <a:pt x="1334786" y="4090073"/>
                      </a:lnTo>
                      <a:cubicBezTo>
                        <a:pt x="1316927" y="4107933"/>
                        <a:pt x="1292695" y="4117972"/>
                        <a:pt x="1267435" y="4117972"/>
                      </a:cubicBezTo>
                      <a:cubicBezTo>
                        <a:pt x="1242174" y="4117972"/>
                        <a:pt x="1217943" y="4107933"/>
                        <a:pt x="1200083" y="4090073"/>
                      </a:cubicBezTo>
                      <a:close/>
                      <a:moveTo>
                        <a:pt x="1060123" y="3680708"/>
                      </a:moveTo>
                      <a:lnTo>
                        <a:pt x="1267435" y="3888029"/>
                      </a:lnTo>
                      <a:lnTo>
                        <a:pt x="1474746" y="3680708"/>
                      </a:lnTo>
                      <a:close/>
                      <a:moveTo>
                        <a:pt x="3204372" y="3276600"/>
                      </a:moveTo>
                      <a:cubicBezTo>
                        <a:pt x="3070451" y="3276600"/>
                        <a:pt x="2955989" y="3367640"/>
                        <a:pt x="2926004" y="3497980"/>
                      </a:cubicBezTo>
                      <a:cubicBezTo>
                        <a:pt x="2916050" y="3541233"/>
                        <a:pt x="2877550" y="3571875"/>
                        <a:pt x="2833173" y="3571875"/>
                      </a:cubicBezTo>
                      <a:lnTo>
                        <a:pt x="2627081" y="3571875"/>
                      </a:lnTo>
                      <a:lnTo>
                        <a:pt x="2890723" y="3835517"/>
                      </a:lnTo>
                      <a:cubicBezTo>
                        <a:pt x="2908583" y="3853377"/>
                        <a:pt x="2918622" y="3877608"/>
                        <a:pt x="2918622" y="3902869"/>
                      </a:cubicBezTo>
                      <a:lnTo>
                        <a:pt x="2918622" y="4400550"/>
                      </a:lnTo>
                      <a:cubicBezTo>
                        <a:pt x="2918622" y="4558113"/>
                        <a:pt x="3046810" y="4686300"/>
                        <a:pt x="3204372" y="4686300"/>
                      </a:cubicBezTo>
                      <a:lnTo>
                        <a:pt x="4400550" y="4686300"/>
                      </a:lnTo>
                      <a:cubicBezTo>
                        <a:pt x="4558113" y="4686300"/>
                        <a:pt x="4686300" y="4558113"/>
                        <a:pt x="4686300" y="4400550"/>
                      </a:cubicBezTo>
                      <a:lnTo>
                        <a:pt x="4686300" y="3562350"/>
                      </a:lnTo>
                      <a:cubicBezTo>
                        <a:pt x="4686300" y="3404788"/>
                        <a:pt x="4558113" y="3276600"/>
                        <a:pt x="4400550" y="3276600"/>
                      </a:cubicBezTo>
                      <a:close/>
                      <a:moveTo>
                        <a:pt x="3204372" y="3086100"/>
                      </a:moveTo>
                      <a:lnTo>
                        <a:pt x="4400550" y="3086100"/>
                      </a:lnTo>
                      <a:cubicBezTo>
                        <a:pt x="4663155" y="3086100"/>
                        <a:pt x="4876800" y="3299746"/>
                        <a:pt x="4876800" y="3562350"/>
                      </a:cubicBezTo>
                      <a:lnTo>
                        <a:pt x="4876800" y="4400550"/>
                      </a:lnTo>
                      <a:cubicBezTo>
                        <a:pt x="4876800" y="4663154"/>
                        <a:pt x="4663155" y="4876800"/>
                        <a:pt x="4400550" y="4876800"/>
                      </a:cubicBezTo>
                      <a:lnTo>
                        <a:pt x="3204362" y="4876800"/>
                      </a:lnTo>
                      <a:cubicBezTo>
                        <a:pt x="2941758" y="4876800"/>
                        <a:pt x="2728112" y="4663154"/>
                        <a:pt x="2728112" y="4400550"/>
                      </a:cubicBezTo>
                      <a:lnTo>
                        <a:pt x="2728112" y="3942321"/>
                      </a:lnTo>
                      <a:lnTo>
                        <a:pt x="2329767" y="3543976"/>
                      </a:lnTo>
                      <a:cubicBezTo>
                        <a:pt x="2302535" y="3516735"/>
                        <a:pt x="2294382" y="3475758"/>
                        <a:pt x="2309127" y="3440173"/>
                      </a:cubicBezTo>
                      <a:cubicBezTo>
                        <a:pt x="2323871" y="3404588"/>
                        <a:pt x="2358609" y="3381375"/>
                        <a:pt x="2397128" y="3381375"/>
                      </a:cubicBezTo>
                      <a:lnTo>
                        <a:pt x="2763688" y="3381375"/>
                      </a:lnTo>
                      <a:cubicBezTo>
                        <a:pt x="2835735" y="3204277"/>
                        <a:pt x="3007452" y="3086100"/>
                        <a:pt x="3204372" y="3086100"/>
                      </a:cubicBezTo>
                      <a:close/>
                      <a:moveTo>
                        <a:pt x="1687944" y="2864434"/>
                      </a:moveTo>
                      <a:cubicBezTo>
                        <a:pt x="1628765" y="2900172"/>
                        <a:pt x="1559471" y="2920765"/>
                        <a:pt x="1485443" y="2920765"/>
                      </a:cubicBezTo>
                      <a:lnTo>
                        <a:pt x="846925" y="2920765"/>
                      </a:lnTo>
                      <a:lnTo>
                        <a:pt x="846925" y="3069689"/>
                      </a:lnTo>
                      <a:cubicBezTo>
                        <a:pt x="846925" y="3301556"/>
                        <a:pt x="1035568" y="3490198"/>
                        <a:pt x="1267435" y="3490198"/>
                      </a:cubicBezTo>
                      <a:cubicBezTo>
                        <a:pt x="1499302" y="3490198"/>
                        <a:pt x="1687944" y="3301556"/>
                        <a:pt x="1687944" y="3069689"/>
                      </a:cubicBezTo>
                      <a:close/>
                      <a:moveTo>
                        <a:pt x="3609404" y="2570797"/>
                      </a:moveTo>
                      <a:cubicBezTo>
                        <a:pt x="3634455" y="2570797"/>
                        <a:pt x="3659029" y="2580989"/>
                        <a:pt x="3676746" y="2598705"/>
                      </a:cubicBezTo>
                      <a:cubicBezTo>
                        <a:pt x="3694462" y="2616422"/>
                        <a:pt x="3704654" y="2640996"/>
                        <a:pt x="3704654" y="2666047"/>
                      </a:cubicBezTo>
                      <a:cubicBezTo>
                        <a:pt x="3704654" y="2691193"/>
                        <a:pt x="3694462" y="2715672"/>
                        <a:pt x="3676746" y="2733389"/>
                      </a:cubicBezTo>
                      <a:cubicBezTo>
                        <a:pt x="3659029" y="2751201"/>
                        <a:pt x="3634455" y="2761297"/>
                        <a:pt x="3609404" y="2761297"/>
                      </a:cubicBezTo>
                      <a:cubicBezTo>
                        <a:pt x="3584258" y="2761297"/>
                        <a:pt x="3559779" y="2751201"/>
                        <a:pt x="3542062" y="2733389"/>
                      </a:cubicBezTo>
                      <a:cubicBezTo>
                        <a:pt x="3524250" y="2715672"/>
                        <a:pt x="3514154" y="2691193"/>
                        <a:pt x="3514154" y="2666047"/>
                      </a:cubicBezTo>
                      <a:cubicBezTo>
                        <a:pt x="3514154" y="2640996"/>
                        <a:pt x="3524250" y="2616422"/>
                        <a:pt x="3542062" y="2598705"/>
                      </a:cubicBezTo>
                      <a:cubicBezTo>
                        <a:pt x="3559779" y="2580989"/>
                        <a:pt x="3584258" y="2570797"/>
                        <a:pt x="3609404" y="2570797"/>
                      </a:cubicBezTo>
                      <a:close/>
                      <a:moveTo>
                        <a:pt x="1144324" y="2305964"/>
                      </a:moveTo>
                      <a:cubicBezTo>
                        <a:pt x="980342" y="2305964"/>
                        <a:pt x="846925" y="2439381"/>
                        <a:pt x="846925" y="2603364"/>
                      </a:cubicBezTo>
                      <a:lnTo>
                        <a:pt x="846925" y="2724160"/>
                      </a:lnTo>
                      <a:lnTo>
                        <a:pt x="846925" y="2730265"/>
                      </a:lnTo>
                      <a:lnTo>
                        <a:pt x="1485443" y="2730265"/>
                      </a:lnTo>
                      <a:cubicBezTo>
                        <a:pt x="1597104" y="2730265"/>
                        <a:pt x="1687944" y="2639425"/>
                        <a:pt x="1687944" y="2527764"/>
                      </a:cubicBezTo>
                      <a:lnTo>
                        <a:pt x="1687944" y="2305964"/>
                      </a:lnTo>
                      <a:close/>
                      <a:moveTo>
                        <a:pt x="1144324" y="2115474"/>
                      </a:moveTo>
                      <a:lnTo>
                        <a:pt x="1783194" y="2115474"/>
                      </a:lnTo>
                      <a:cubicBezTo>
                        <a:pt x="1835801" y="2115474"/>
                        <a:pt x="1878444" y="2158117"/>
                        <a:pt x="1878444" y="2210724"/>
                      </a:cubicBezTo>
                      <a:lnTo>
                        <a:pt x="1878444" y="2527773"/>
                      </a:lnTo>
                      <a:cubicBezTo>
                        <a:pt x="1878444" y="2536974"/>
                        <a:pt x="1878016" y="2546080"/>
                        <a:pt x="1877387" y="2555129"/>
                      </a:cubicBezTo>
                      <a:cubicBezTo>
                        <a:pt x="1878006" y="2559530"/>
                        <a:pt x="1878444" y="2563997"/>
                        <a:pt x="1878444" y="2568578"/>
                      </a:cubicBezTo>
                      <a:lnTo>
                        <a:pt x="1878444" y="3069698"/>
                      </a:lnTo>
                      <a:cubicBezTo>
                        <a:pt x="1878444" y="3232652"/>
                        <a:pt x="1814189" y="3380794"/>
                        <a:pt x="1709852" y="3490455"/>
                      </a:cubicBezTo>
                      <a:cubicBezTo>
                        <a:pt x="1716948" y="3490836"/>
                        <a:pt x="1723996" y="3491941"/>
                        <a:pt x="1730883" y="3493903"/>
                      </a:cubicBezTo>
                      <a:cubicBezTo>
                        <a:pt x="2180997" y="3534670"/>
                        <a:pt x="2534860" y="3914061"/>
                        <a:pt x="2534860" y="4374604"/>
                      </a:cubicBezTo>
                      <a:lnTo>
                        <a:pt x="2534860" y="4781550"/>
                      </a:lnTo>
                      <a:cubicBezTo>
                        <a:pt x="2534860" y="4834157"/>
                        <a:pt x="2492216" y="4876800"/>
                        <a:pt x="2439610" y="4876800"/>
                      </a:cubicBezTo>
                      <a:lnTo>
                        <a:pt x="95250" y="4876800"/>
                      </a:lnTo>
                      <a:cubicBezTo>
                        <a:pt x="42643" y="4876800"/>
                        <a:pt x="0" y="4834157"/>
                        <a:pt x="0" y="4781550"/>
                      </a:cubicBezTo>
                      <a:lnTo>
                        <a:pt x="0" y="4374604"/>
                      </a:lnTo>
                      <a:cubicBezTo>
                        <a:pt x="0" y="3914051"/>
                        <a:pt x="353882" y="3534661"/>
                        <a:pt x="804005" y="3493903"/>
                      </a:cubicBezTo>
                      <a:cubicBezTo>
                        <a:pt x="810882" y="3491941"/>
                        <a:pt x="817931" y="3490836"/>
                        <a:pt x="825017" y="3490455"/>
                      </a:cubicBezTo>
                      <a:cubicBezTo>
                        <a:pt x="720671" y="3380794"/>
                        <a:pt x="656425" y="3232652"/>
                        <a:pt x="656425" y="3069698"/>
                      </a:cubicBezTo>
                      <a:lnTo>
                        <a:pt x="656425" y="2603373"/>
                      </a:lnTo>
                      <a:cubicBezTo>
                        <a:pt x="656425" y="2334349"/>
                        <a:pt x="875290" y="2115474"/>
                        <a:pt x="1144324" y="2115474"/>
                      </a:cubicBezTo>
                      <a:close/>
                      <a:moveTo>
                        <a:pt x="3402064" y="1565243"/>
                      </a:moveTo>
                      <a:lnTo>
                        <a:pt x="3609375" y="1772555"/>
                      </a:lnTo>
                      <a:lnTo>
                        <a:pt x="3816687" y="1565243"/>
                      </a:lnTo>
                      <a:close/>
                      <a:moveTo>
                        <a:pt x="1177957" y="1267682"/>
                      </a:moveTo>
                      <a:cubicBezTo>
                        <a:pt x="1203008" y="1267682"/>
                        <a:pt x="1227582" y="1277874"/>
                        <a:pt x="1245299" y="1295590"/>
                      </a:cubicBezTo>
                      <a:cubicBezTo>
                        <a:pt x="1263015" y="1313307"/>
                        <a:pt x="1273207" y="1337881"/>
                        <a:pt x="1273207" y="1362932"/>
                      </a:cubicBezTo>
                      <a:cubicBezTo>
                        <a:pt x="1273207" y="1387983"/>
                        <a:pt x="1263015" y="1412557"/>
                        <a:pt x="1245299" y="1430274"/>
                      </a:cubicBezTo>
                      <a:cubicBezTo>
                        <a:pt x="1227582" y="1447990"/>
                        <a:pt x="1203008" y="1458182"/>
                        <a:pt x="1177957" y="1458182"/>
                      </a:cubicBezTo>
                      <a:cubicBezTo>
                        <a:pt x="1152811" y="1458182"/>
                        <a:pt x="1128332" y="1447990"/>
                        <a:pt x="1110615" y="1430274"/>
                      </a:cubicBezTo>
                      <a:cubicBezTo>
                        <a:pt x="1092804" y="1412557"/>
                        <a:pt x="1082707" y="1387983"/>
                        <a:pt x="1082707" y="1362932"/>
                      </a:cubicBezTo>
                      <a:cubicBezTo>
                        <a:pt x="1082707" y="1337881"/>
                        <a:pt x="1092804" y="1313307"/>
                        <a:pt x="1110615" y="1295590"/>
                      </a:cubicBezTo>
                      <a:cubicBezTo>
                        <a:pt x="1128332" y="1277874"/>
                        <a:pt x="1152811" y="1267682"/>
                        <a:pt x="1177957" y="1267682"/>
                      </a:cubicBezTo>
                      <a:close/>
                      <a:moveTo>
                        <a:pt x="4029885" y="748971"/>
                      </a:moveTo>
                      <a:cubicBezTo>
                        <a:pt x="3970706" y="784699"/>
                        <a:pt x="3901412" y="805302"/>
                        <a:pt x="3827384" y="805302"/>
                      </a:cubicBezTo>
                      <a:lnTo>
                        <a:pt x="3188866" y="805302"/>
                      </a:lnTo>
                      <a:lnTo>
                        <a:pt x="3188866" y="954235"/>
                      </a:lnTo>
                      <a:cubicBezTo>
                        <a:pt x="3188866" y="1186101"/>
                        <a:pt x="3377508" y="1374734"/>
                        <a:pt x="3609375" y="1374734"/>
                      </a:cubicBezTo>
                      <a:cubicBezTo>
                        <a:pt x="3841242" y="1374734"/>
                        <a:pt x="4029885" y="1186091"/>
                        <a:pt x="4029885" y="954225"/>
                      </a:cubicBezTo>
                      <a:close/>
                      <a:moveTo>
                        <a:pt x="1201122" y="324964"/>
                      </a:moveTo>
                      <a:cubicBezTo>
                        <a:pt x="1364447" y="336223"/>
                        <a:pt x="1496101" y="467877"/>
                        <a:pt x="1507360" y="631202"/>
                      </a:cubicBezTo>
                      <a:cubicBezTo>
                        <a:pt x="1518142" y="787565"/>
                        <a:pt x="1420749" y="926697"/>
                        <a:pt x="1273169" y="970721"/>
                      </a:cubicBezTo>
                      <a:lnTo>
                        <a:pt x="1273169" y="998439"/>
                      </a:lnTo>
                      <a:cubicBezTo>
                        <a:pt x="1273169" y="1051045"/>
                        <a:pt x="1230525" y="1093689"/>
                        <a:pt x="1177919" y="1093689"/>
                      </a:cubicBezTo>
                      <a:cubicBezTo>
                        <a:pt x="1125312" y="1093689"/>
                        <a:pt x="1082669" y="1051045"/>
                        <a:pt x="1082669" y="998439"/>
                      </a:cubicBezTo>
                      <a:lnTo>
                        <a:pt x="1082669" y="947623"/>
                      </a:lnTo>
                      <a:cubicBezTo>
                        <a:pt x="1082669" y="871880"/>
                        <a:pt x="1134475" y="807386"/>
                        <a:pt x="1208656" y="790794"/>
                      </a:cubicBezTo>
                      <a:cubicBezTo>
                        <a:pt x="1276426" y="775630"/>
                        <a:pt x="1322127" y="714022"/>
                        <a:pt x="1317317" y="644309"/>
                      </a:cubicBezTo>
                      <a:cubicBezTo>
                        <a:pt x="1312564" y="575357"/>
                        <a:pt x="1256986" y="519779"/>
                        <a:pt x="1188034" y="515026"/>
                      </a:cubicBezTo>
                      <a:cubicBezTo>
                        <a:pt x="1148687" y="512264"/>
                        <a:pt x="1111206" y="525523"/>
                        <a:pt x="1082602" y="552231"/>
                      </a:cubicBezTo>
                      <a:cubicBezTo>
                        <a:pt x="1053951" y="578977"/>
                        <a:pt x="1038178" y="615267"/>
                        <a:pt x="1038178" y="654424"/>
                      </a:cubicBezTo>
                      <a:cubicBezTo>
                        <a:pt x="1038178" y="707031"/>
                        <a:pt x="995534" y="749674"/>
                        <a:pt x="942928" y="749674"/>
                      </a:cubicBezTo>
                      <a:cubicBezTo>
                        <a:pt x="890321" y="749674"/>
                        <a:pt x="847678" y="707031"/>
                        <a:pt x="847668" y="654415"/>
                      </a:cubicBezTo>
                      <a:cubicBezTo>
                        <a:pt x="847668" y="563223"/>
                        <a:pt x="885920" y="475211"/>
                        <a:pt x="952605" y="412966"/>
                      </a:cubicBezTo>
                      <a:cubicBezTo>
                        <a:pt x="1020232" y="349834"/>
                        <a:pt x="1108510" y="318592"/>
                        <a:pt x="1201122" y="324964"/>
                      </a:cubicBezTo>
                      <a:close/>
                      <a:moveTo>
                        <a:pt x="3486265" y="190501"/>
                      </a:moveTo>
                      <a:cubicBezTo>
                        <a:pt x="3322282" y="190501"/>
                        <a:pt x="3188866" y="323918"/>
                        <a:pt x="3188866" y="487900"/>
                      </a:cubicBezTo>
                      <a:lnTo>
                        <a:pt x="3188866" y="608696"/>
                      </a:lnTo>
                      <a:lnTo>
                        <a:pt x="3188866" y="614802"/>
                      </a:lnTo>
                      <a:lnTo>
                        <a:pt x="3827384" y="614802"/>
                      </a:lnTo>
                      <a:cubicBezTo>
                        <a:pt x="3939045" y="614802"/>
                        <a:pt x="4029885" y="523962"/>
                        <a:pt x="4029885" y="412300"/>
                      </a:cubicBezTo>
                      <a:lnTo>
                        <a:pt x="4029885" y="190501"/>
                      </a:lnTo>
                      <a:close/>
                      <a:moveTo>
                        <a:pt x="476250" y="190501"/>
                      </a:moveTo>
                      <a:cubicBezTo>
                        <a:pt x="318687" y="190501"/>
                        <a:pt x="190500" y="318688"/>
                        <a:pt x="190500" y="476251"/>
                      </a:cubicBezTo>
                      <a:lnTo>
                        <a:pt x="190500" y="1314450"/>
                      </a:lnTo>
                      <a:cubicBezTo>
                        <a:pt x="190500" y="1472013"/>
                        <a:pt x="318687" y="1600200"/>
                        <a:pt x="476250" y="1600200"/>
                      </a:cubicBezTo>
                      <a:lnTo>
                        <a:pt x="1672428" y="1600200"/>
                      </a:lnTo>
                      <a:cubicBezTo>
                        <a:pt x="1806350" y="1600200"/>
                        <a:pt x="1920812" y="1509160"/>
                        <a:pt x="1950796" y="1378820"/>
                      </a:cubicBezTo>
                      <a:cubicBezTo>
                        <a:pt x="1960750" y="1335567"/>
                        <a:pt x="1999250" y="1304925"/>
                        <a:pt x="2043627" y="1304925"/>
                      </a:cubicBezTo>
                      <a:lnTo>
                        <a:pt x="2249719" y="1304925"/>
                      </a:lnTo>
                      <a:lnTo>
                        <a:pt x="1986077" y="1041284"/>
                      </a:lnTo>
                      <a:cubicBezTo>
                        <a:pt x="1968217" y="1023424"/>
                        <a:pt x="1958178" y="999193"/>
                        <a:pt x="1958178" y="973932"/>
                      </a:cubicBezTo>
                      <a:lnTo>
                        <a:pt x="1958178" y="476251"/>
                      </a:lnTo>
                      <a:cubicBezTo>
                        <a:pt x="1958178" y="318688"/>
                        <a:pt x="1829991" y="190501"/>
                        <a:pt x="1672428" y="190501"/>
                      </a:cubicBezTo>
                      <a:close/>
                      <a:moveTo>
                        <a:pt x="3486255" y="0"/>
                      </a:moveTo>
                      <a:lnTo>
                        <a:pt x="4125126" y="0"/>
                      </a:lnTo>
                      <a:cubicBezTo>
                        <a:pt x="4177732" y="0"/>
                        <a:pt x="4220376" y="42644"/>
                        <a:pt x="4220376" y="95251"/>
                      </a:cubicBezTo>
                      <a:lnTo>
                        <a:pt x="4220376" y="412300"/>
                      </a:lnTo>
                      <a:cubicBezTo>
                        <a:pt x="4220376" y="421501"/>
                        <a:pt x="4219947" y="430606"/>
                        <a:pt x="4219318" y="439656"/>
                      </a:cubicBezTo>
                      <a:cubicBezTo>
                        <a:pt x="4219937" y="444057"/>
                        <a:pt x="4220376" y="448523"/>
                        <a:pt x="4220376" y="453105"/>
                      </a:cubicBezTo>
                      <a:lnTo>
                        <a:pt x="4220376" y="954235"/>
                      </a:lnTo>
                      <a:cubicBezTo>
                        <a:pt x="4220376" y="1117187"/>
                        <a:pt x="4156129" y="1265330"/>
                        <a:pt x="4051793" y="1374991"/>
                      </a:cubicBezTo>
                      <a:cubicBezTo>
                        <a:pt x="4058898" y="1375372"/>
                        <a:pt x="4065956" y="1376477"/>
                        <a:pt x="4072843" y="1378439"/>
                      </a:cubicBezTo>
                      <a:cubicBezTo>
                        <a:pt x="4522937" y="1419215"/>
                        <a:pt x="4876800" y="1798606"/>
                        <a:pt x="4876800" y="2259140"/>
                      </a:cubicBezTo>
                      <a:lnTo>
                        <a:pt x="4876800" y="2666076"/>
                      </a:lnTo>
                      <a:cubicBezTo>
                        <a:pt x="4876800" y="2718683"/>
                        <a:pt x="4834157" y="2761326"/>
                        <a:pt x="4781550" y="2761326"/>
                      </a:cubicBezTo>
                      <a:lnTo>
                        <a:pt x="3984622" y="2761326"/>
                      </a:lnTo>
                      <a:cubicBezTo>
                        <a:pt x="3932016" y="2761326"/>
                        <a:pt x="3889372" y="2718683"/>
                        <a:pt x="3889372" y="2666076"/>
                      </a:cubicBezTo>
                      <a:cubicBezTo>
                        <a:pt x="3889372" y="2613470"/>
                        <a:pt x="3932016" y="2570826"/>
                        <a:pt x="3984622" y="2570826"/>
                      </a:cubicBezTo>
                      <a:lnTo>
                        <a:pt x="4686300" y="2570826"/>
                      </a:lnTo>
                      <a:lnTo>
                        <a:pt x="4686300" y="2259140"/>
                      </a:lnTo>
                      <a:cubicBezTo>
                        <a:pt x="4686300" y="1906324"/>
                        <a:pt x="4421553" y="1614383"/>
                        <a:pt x="4080310" y="1571006"/>
                      </a:cubicBezTo>
                      <a:lnTo>
                        <a:pt x="3676708" y="1974609"/>
                      </a:lnTo>
                      <a:cubicBezTo>
                        <a:pt x="3658115" y="1993211"/>
                        <a:pt x="3633731" y="2002507"/>
                        <a:pt x="3609356" y="2002507"/>
                      </a:cubicBezTo>
                      <a:cubicBezTo>
                        <a:pt x="3584982" y="2002507"/>
                        <a:pt x="3560607" y="1993211"/>
                        <a:pt x="3542005" y="1974609"/>
                      </a:cubicBezTo>
                      <a:lnTo>
                        <a:pt x="3138402" y="1571006"/>
                      </a:lnTo>
                      <a:cubicBezTo>
                        <a:pt x="2797178" y="1614373"/>
                        <a:pt x="2532431" y="1906324"/>
                        <a:pt x="2532431" y="2259140"/>
                      </a:cubicBezTo>
                      <a:lnTo>
                        <a:pt x="2532431" y="2570817"/>
                      </a:lnTo>
                      <a:lnTo>
                        <a:pt x="3203563" y="2570817"/>
                      </a:lnTo>
                      <a:cubicBezTo>
                        <a:pt x="3256169" y="2570817"/>
                        <a:pt x="3298813" y="2613460"/>
                        <a:pt x="3298813" y="2666067"/>
                      </a:cubicBezTo>
                      <a:cubicBezTo>
                        <a:pt x="3298813" y="2718673"/>
                        <a:pt x="3256169" y="2761317"/>
                        <a:pt x="3203563" y="2761317"/>
                      </a:cubicBezTo>
                      <a:lnTo>
                        <a:pt x="2437181" y="2761317"/>
                      </a:lnTo>
                      <a:cubicBezTo>
                        <a:pt x="2384574" y="2761317"/>
                        <a:pt x="2341931" y="2718673"/>
                        <a:pt x="2341931" y="2666067"/>
                      </a:cubicBezTo>
                      <a:lnTo>
                        <a:pt x="2341931" y="2259130"/>
                      </a:lnTo>
                      <a:cubicBezTo>
                        <a:pt x="2341931" y="1798596"/>
                        <a:pt x="2695785" y="1419206"/>
                        <a:pt x="3145889" y="1378429"/>
                      </a:cubicBezTo>
                      <a:cubicBezTo>
                        <a:pt x="3152775" y="1376467"/>
                        <a:pt x="3159843" y="1375362"/>
                        <a:pt x="3166939" y="1374981"/>
                      </a:cubicBezTo>
                      <a:cubicBezTo>
                        <a:pt x="3062602" y="1265320"/>
                        <a:pt x="2998356" y="1117178"/>
                        <a:pt x="2998356" y="954225"/>
                      </a:cubicBezTo>
                      <a:lnTo>
                        <a:pt x="2998356" y="487900"/>
                      </a:lnTo>
                      <a:cubicBezTo>
                        <a:pt x="2998356" y="218876"/>
                        <a:pt x="3217221" y="0"/>
                        <a:pt x="3486255" y="0"/>
                      </a:cubicBezTo>
                      <a:close/>
                      <a:moveTo>
                        <a:pt x="476250" y="0"/>
                      </a:moveTo>
                      <a:lnTo>
                        <a:pt x="1672438" y="0"/>
                      </a:lnTo>
                      <a:cubicBezTo>
                        <a:pt x="1935042" y="0"/>
                        <a:pt x="2148688" y="213646"/>
                        <a:pt x="2148688" y="476251"/>
                      </a:cubicBezTo>
                      <a:lnTo>
                        <a:pt x="2148688" y="934479"/>
                      </a:lnTo>
                      <a:lnTo>
                        <a:pt x="2547033" y="1332824"/>
                      </a:lnTo>
                      <a:cubicBezTo>
                        <a:pt x="2574265" y="1360065"/>
                        <a:pt x="2582418" y="1401042"/>
                        <a:pt x="2567673" y="1436627"/>
                      </a:cubicBezTo>
                      <a:cubicBezTo>
                        <a:pt x="2552929" y="1472213"/>
                        <a:pt x="2518191" y="1495425"/>
                        <a:pt x="2479672" y="1495425"/>
                      </a:cubicBezTo>
                      <a:lnTo>
                        <a:pt x="2113112" y="1495425"/>
                      </a:lnTo>
                      <a:cubicBezTo>
                        <a:pt x="2041065" y="1672523"/>
                        <a:pt x="1869348" y="1790700"/>
                        <a:pt x="1672428" y="1790700"/>
                      </a:cubicBezTo>
                      <a:lnTo>
                        <a:pt x="476250" y="1790700"/>
                      </a:lnTo>
                      <a:cubicBezTo>
                        <a:pt x="213646" y="1790700"/>
                        <a:pt x="0" y="1577054"/>
                        <a:pt x="0" y="1314450"/>
                      </a:cubicBezTo>
                      <a:lnTo>
                        <a:pt x="0" y="476251"/>
                      </a:lnTo>
                      <a:cubicBezTo>
                        <a:pt x="0" y="213646"/>
                        <a:pt x="213646" y="0"/>
                        <a:pt x="476250" y="0"/>
                      </a:cubicBezTo>
                      <a:close/>
                    </a:path>
                  </a:pathLst>
                </a:custGeom>
                <a:solidFill>
                  <a:schemeClr val="bg1"/>
                </a:solidFill>
                <a:ln w="9525" cap="flat">
                  <a:noFill/>
                  <a:prstDash val="solid"/>
                  <a:miter/>
                </a:ln>
              </p:spPr>
              <p:txBody>
                <a:bodyPr rtlCol="0" anchor="ctr"/>
                <a:lstStyle/>
                <a:p>
                  <a:pPr defTabSz="685800">
                    <a:defRPr/>
                  </a:pPr>
                  <a:endParaRPr lang="en-US" sz="1350">
                    <a:solidFill>
                      <a:prstClr val="black"/>
                    </a:solidFill>
                    <a:latin typeface="Calibri" panose="020F0502020204030204"/>
                  </a:endParaRPr>
                </a:p>
              </p:txBody>
            </p:sp>
          </p:grpSp>
        </p:grpSp>
        <p:grpSp>
          <p:nvGrpSpPr>
            <p:cNvPr id="274" name="Group 273">
              <a:extLst>
                <a:ext uri="{FF2B5EF4-FFF2-40B4-BE49-F238E27FC236}">
                  <a16:creationId xmlns:a16="http://schemas.microsoft.com/office/drawing/2014/main" id="{905F1667-D482-418B-91A8-10B001F58FA5}"/>
                </a:ext>
              </a:extLst>
            </p:cNvPr>
            <p:cNvGrpSpPr/>
            <p:nvPr/>
          </p:nvGrpSpPr>
          <p:grpSpPr>
            <a:xfrm>
              <a:off x="8365713" y="1286248"/>
              <a:ext cx="777453" cy="771985"/>
              <a:chOff x="10991283" y="920226"/>
              <a:chExt cx="996156" cy="989148"/>
            </a:xfrm>
          </p:grpSpPr>
          <p:sp>
            <p:nvSpPr>
              <p:cNvPr id="217" name="TextBox 216">
                <a:extLst>
                  <a:ext uri="{FF2B5EF4-FFF2-40B4-BE49-F238E27FC236}">
                    <a16:creationId xmlns:a16="http://schemas.microsoft.com/office/drawing/2014/main" id="{1E164C90-BCA8-418F-BD4E-0663AB0BE861}"/>
                  </a:ext>
                </a:extLst>
              </p:cNvPr>
              <p:cNvSpPr txBox="1"/>
              <p:nvPr/>
            </p:nvSpPr>
            <p:spPr>
              <a:xfrm>
                <a:off x="10991283" y="1385395"/>
                <a:ext cx="996156" cy="523979"/>
              </a:xfrm>
              <a:prstGeom prst="rect">
                <a:avLst/>
              </a:prstGeom>
              <a:noFill/>
            </p:spPr>
            <p:txBody>
              <a:bodyPr wrap="square" rtlCol="0">
                <a:spAutoFit/>
              </a:bodyPr>
              <a:lstStyle/>
              <a:p>
                <a:pPr algn="ctr" defTabSz="685800">
                  <a:defRPr/>
                </a:pPr>
                <a:r>
                  <a:rPr lang="en-US" sz="1200" dirty="0">
                    <a:solidFill>
                      <a:schemeClr val="tx1">
                        <a:lumMod val="65000"/>
                        <a:lumOff val="35000"/>
                      </a:schemeClr>
                    </a:solidFill>
                    <a:latin typeface="Arial" panose="020B0604020202020204" pitchFamily="34" charset="0"/>
                    <a:cs typeface="Arial" panose="020B0604020202020204" pitchFamily="34" charset="0"/>
                  </a:rPr>
                  <a:t>Quality oversight</a:t>
                </a:r>
              </a:p>
            </p:txBody>
          </p:sp>
          <p:grpSp>
            <p:nvGrpSpPr>
              <p:cNvPr id="273" name="Group 272">
                <a:extLst>
                  <a:ext uri="{FF2B5EF4-FFF2-40B4-BE49-F238E27FC236}">
                    <a16:creationId xmlns:a16="http://schemas.microsoft.com/office/drawing/2014/main" id="{A2A5EB9D-50C3-4F2F-A24D-C5532F2D09F2}"/>
                  </a:ext>
                </a:extLst>
              </p:cNvPr>
              <p:cNvGrpSpPr/>
              <p:nvPr/>
            </p:nvGrpSpPr>
            <p:grpSpPr>
              <a:xfrm>
                <a:off x="11243386" y="920226"/>
                <a:ext cx="464044" cy="394358"/>
                <a:chOff x="11243386" y="920226"/>
                <a:chExt cx="464044" cy="394358"/>
              </a:xfrm>
            </p:grpSpPr>
            <p:sp>
              <p:nvSpPr>
                <p:cNvPr id="272" name="Rectangle: Rounded Corners 271">
                  <a:extLst>
                    <a:ext uri="{FF2B5EF4-FFF2-40B4-BE49-F238E27FC236}">
                      <a16:creationId xmlns:a16="http://schemas.microsoft.com/office/drawing/2014/main" id="{F66D8238-7B9A-43B4-9DF3-C08D0C3D32DE}"/>
                    </a:ext>
                  </a:extLst>
                </p:cNvPr>
                <p:cNvSpPr/>
                <p:nvPr/>
              </p:nvSpPr>
              <p:spPr>
                <a:xfrm>
                  <a:off x="11243386" y="920226"/>
                  <a:ext cx="464044" cy="394358"/>
                </a:xfrm>
                <a:prstGeom prst="roundRect">
                  <a:avLst>
                    <a:gd name="adj" fmla="val 27206"/>
                  </a:avLst>
                </a:prstGeom>
                <a:solidFill>
                  <a:srgbClr val="96B09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Calibri" panose="020F0502020204030204"/>
                  </a:endParaRPr>
                </a:p>
              </p:txBody>
            </p:sp>
            <p:sp>
              <p:nvSpPr>
                <p:cNvPr id="220" name="Freeform: Shape 219">
                  <a:extLst>
                    <a:ext uri="{FF2B5EF4-FFF2-40B4-BE49-F238E27FC236}">
                      <a16:creationId xmlns:a16="http://schemas.microsoft.com/office/drawing/2014/main" id="{C4C4152B-6115-4F1A-9F9A-8A5489A54DCE}"/>
                    </a:ext>
                  </a:extLst>
                </p:cNvPr>
                <p:cNvSpPr/>
                <p:nvPr/>
              </p:nvSpPr>
              <p:spPr>
                <a:xfrm>
                  <a:off x="11317706" y="952097"/>
                  <a:ext cx="315406" cy="315406"/>
                </a:xfrm>
                <a:custGeom>
                  <a:avLst/>
                  <a:gdLst>
                    <a:gd name="connsiteX0" fmla="*/ 6092927 w 6296026"/>
                    <a:gd name="connsiteY0" fmla="*/ 6092927 h 6296026"/>
                    <a:gd name="connsiteX1" fmla="*/ 6296026 w 6296026"/>
                    <a:gd name="connsiteY1" fmla="*/ 6092927 h 6296026"/>
                    <a:gd name="connsiteX2" fmla="*/ 6296026 w 6296026"/>
                    <a:gd name="connsiteY2" fmla="*/ 6296026 h 6296026"/>
                    <a:gd name="connsiteX3" fmla="*/ 6092927 w 6296026"/>
                    <a:gd name="connsiteY3" fmla="*/ 6296026 h 6296026"/>
                    <a:gd name="connsiteX4" fmla="*/ 0 w 6296026"/>
                    <a:gd name="connsiteY4" fmla="*/ 6092927 h 6296026"/>
                    <a:gd name="connsiteX5" fmla="*/ 203099 w 6296026"/>
                    <a:gd name="connsiteY5" fmla="*/ 6092927 h 6296026"/>
                    <a:gd name="connsiteX6" fmla="*/ 203099 w 6296026"/>
                    <a:gd name="connsiteY6" fmla="*/ 6296026 h 6296026"/>
                    <a:gd name="connsiteX7" fmla="*/ 0 w 6296026"/>
                    <a:gd name="connsiteY7" fmla="*/ 6296026 h 6296026"/>
                    <a:gd name="connsiteX8" fmla="*/ 2843366 w 6296026"/>
                    <a:gd name="connsiteY8" fmla="*/ 5301660 h 6296026"/>
                    <a:gd name="connsiteX9" fmla="*/ 2843366 w 6296026"/>
                    <a:gd name="connsiteY9" fmla="*/ 6092928 h 6296026"/>
                    <a:gd name="connsiteX10" fmla="*/ 3634533 w 6296026"/>
                    <a:gd name="connsiteY10" fmla="*/ 6092928 h 6296026"/>
                    <a:gd name="connsiteX11" fmla="*/ 2843366 w 6296026"/>
                    <a:gd name="connsiteY11" fmla="*/ 5301660 h 6296026"/>
                    <a:gd name="connsiteX12" fmla="*/ 203098 w 6296026"/>
                    <a:gd name="connsiteY12" fmla="*/ 4048560 h 6296026"/>
                    <a:gd name="connsiteX13" fmla="*/ 203098 w 6296026"/>
                    <a:gd name="connsiteY13" fmla="*/ 4671245 h 6296026"/>
                    <a:gd name="connsiteX14" fmla="*/ 1421785 w 6296026"/>
                    <a:gd name="connsiteY14" fmla="*/ 4671245 h 6296026"/>
                    <a:gd name="connsiteX15" fmla="*/ 1421683 w 6296026"/>
                    <a:gd name="connsiteY15" fmla="*/ 4048560 h 6296026"/>
                    <a:gd name="connsiteX16" fmla="*/ 1054809 w 6296026"/>
                    <a:gd name="connsiteY16" fmla="*/ 4293166 h 6296026"/>
                    <a:gd name="connsiteX17" fmla="*/ 812390 w 6296026"/>
                    <a:gd name="connsiteY17" fmla="*/ 4366598 h 6296026"/>
                    <a:gd name="connsiteX18" fmla="*/ 570072 w 6296026"/>
                    <a:gd name="connsiteY18" fmla="*/ 4293166 h 6296026"/>
                    <a:gd name="connsiteX19" fmla="*/ 284664 w 6296026"/>
                    <a:gd name="connsiteY19" fmla="*/ 3858854 h 6296026"/>
                    <a:gd name="connsiteX20" fmla="*/ 682628 w 6296026"/>
                    <a:gd name="connsiteY20" fmla="*/ 4124176 h 6296026"/>
                    <a:gd name="connsiteX21" fmla="*/ 942053 w 6296026"/>
                    <a:gd name="connsiteY21" fmla="*/ 4124176 h 6296026"/>
                    <a:gd name="connsiteX22" fmla="*/ 1340114 w 6296026"/>
                    <a:gd name="connsiteY22" fmla="*/ 3858854 h 6296026"/>
                    <a:gd name="connsiteX23" fmla="*/ 4366598 w 6296026"/>
                    <a:gd name="connsiteY23" fmla="*/ 3757305 h 6296026"/>
                    <a:gd name="connsiteX24" fmla="*/ 4569696 w 6296026"/>
                    <a:gd name="connsiteY24" fmla="*/ 3757305 h 6296026"/>
                    <a:gd name="connsiteX25" fmla="*/ 4569696 w 6296026"/>
                    <a:gd name="connsiteY25" fmla="*/ 4366598 h 6296026"/>
                    <a:gd name="connsiteX26" fmla="*/ 4874343 w 6296026"/>
                    <a:gd name="connsiteY26" fmla="*/ 4366598 h 6296026"/>
                    <a:gd name="connsiteX27" fmla="*/ 4874343 w 6296026"/>
                    <a:gd name="connsiteY27" fmla="*/ 4569695 h 6296026"/>
                    <a:gd name="connsiteX28" fmla="*/ 4366598 w 6296026"/>
                    <a:gd name="connsiteY28" fmla="*/ 4569695 h 6296026"/>
                    <a:gd name="connsiteX29" fmla="*/ 3389191 w 6296026"/>
                    <a:gd name="connsiteY29" fmla="*/ 3543748 h 6296026"/>
                    <a:gd name="connsiteX30" fmla="*/ 3543444 w 6296026"/>
                    <a:gd name="connsiteY30" fmla="*/ 3676091 h 6296026"/>
                    <a:gd name="connsiteX31" fmla="*/ 3254119 w 6296026"/>
                    <a:gd name="connsiteY31" fmla="*/ 4366598 h 6296026"/>
                    <a:gd name="connsiteX32" fmla="*/ 3554208 w 6296026"/>
                    <a:gd name="connsiteY32" fmla="*/ 4366598 h 6296026"/>
                    <a:gd name="connsiteX33" fmla="*/ 3554208 w 6296026"/>
                    <a:gd name="connsiteY33" fmla="*/ 4569696 h 6296026"/>
                    <a:gd name="connsiteX34" fmla="*/ 3254715 w 6296026"/>
                    <a:gd name="connsiteY34" fmla="*/ 4569696 h 6296026"/>
                    <a:gd name="connsiteX35" fmla="*/ 4366598 w 6296026"/>
                    <a:gd name="connsiteY35" fmla="*/ 5681579 h 6296026"/>
                    <a:gd name="connsiteX36" fmla="*/ 4366598 w 6296026"/>
                    <a:gd name="connsiteY36" fmla="*/ 5382086 h 6296026"/>
                    <a:gd name="connsiteX37" fmla="*/ 4569696 w 6296026"/>
                    <a:gd name="connsiteY37" fmla="*/ 5382086 h 6296026"/>
                    <a:gd name="connsiteX38" fmla="*/ 4569696 w 6296026"/>
                    <a:gd name="connsiteY38" fmla="*/ 5682175 h 6296026"/>
                    <a:gd name="connsiteX39" fmla="*/ 5260304 w 6296026"/>
                    <a:gd name="connsiteY39" fmla="*/ 5392850 h 6296026"/>
                    <a:gd name="connsiteX40" fmla="*/ 5392546 w 6296026"/>
                    <a:gd name="connsiteY40" fmla="*/ 5547001 h 6296026"/>
                    <a:gd name="connsiteX41" fmla="*/ 4468147 w 6296026"/>
                    <a:gd name="connsiteY41" fmla="*/ 5889830 h 6296026"/>
                    <a:gd name="connsiteX42" fmla="*/ 3046464 w 6296026"/>
                    <a:gd name="connsiteY42" fmla="*/ 4468147 h 6296026"/>
                    <a:gd name="connsiteX43" fmla="*/ 3389191 w 6296026"/>
                    <a:gd name="connsiteY43" fmla="*/ 3543748 h 6296026"/>
                    <a:gd name="connsiteX44" fmla="*/ 4468147 w 6296026"/>
                    <a:gd name="connsiteY44" fmla="*/ 3046464 h 6296026"/>
                    <a:gd name="connsiteX45" fmla="*/ 5889830 w 6296026"/>
                    <a:gd name="connsiteY45" fmla="*/ 4468147 h 6296026"/>
                    <a:gd name="connsiteX46" fmla="*/ 5547103 w 6296026"/>
                    <a:gd name="connsiteY46" fmla="*/ 5392546 h 6296026"/>
                    <a:gd name="connsiteX47" fmla="*/ 5392850 w 6296026"/>
                    <a:gd name="connsiteY47" fmla="*/ 5260202 h 6296026"/>
                    <a:gd name="connsiteX48" fmla="*/ 5682175 w 6296026"/>
                    <a:gd name="connsiteY48" fmla="*/ 4569696 h 6296026"/>
                    <a:gd name="connsiteX49" fmla="*/ 5382086 w 6296026"/>
                    <a:gd name="connsiteY49" fmla="*/ 4569696 h 6296026"/>
                    <a:gd name="connsiteX50" fmla="*/ 5382086 w 6296026"/>
                    <a:gd name="connsiteY50" fmla="*/ 4366598 h 6296026"/>
                    <a:gd name="connsiteX51" fmla="*/ 5681579 w 6296026"/>
                    <a:gd name="connsiteY51" fmla="*/ 4366598 h 6296026"/>
                    <a:gd name="connsiteX52" fmla="*/ 4569696 w 6296026"/>
                    <a:gd name="connsiteY52" fmla="*/ 3254715 h 6296026"/>
                    <a:gd name="connsiteX53" fmla="*/ 4569696 w 6296026"/>
                    <a:gd name="connsiteY53" fmla="*/ 3554208 h 6296026"/>
                    <a:gd name="connsiteX54" fmla="*/ 4366598 w 6296026"/>
                    <a:gd name="connsiteY54" fmla="*/ 3554208 h 6296026"/>
                    <a:gd name="connsiteX55" fmla="*/ 4366598 w 6296026"/>
                    <a:gd name="connsiteY55" fmla="*/ 3254119 h 6296026"/>
                    <a:gd name="connsiteX56" fmla="*/ 3675990 w 6296026"/>
                    <a:gd name="connsiteY56" fmla="*/ 3543444 h 6296026"/>
                    <a:gd name="connsiteX57" fmla="*/ 3543748 w 6296026"/>
                    <a:gd name="connsiteY57" fmla="*/ 3389293 h 6296026"/>
                    <a:gd name="connsiteX58" fmla="*/ 4468147 w 6296026"/>
                    <a:gd name="connsiteY58" fmla="*/ 3046464 h 6296026"/>
                    <a:gd name="connsiteX59" fmla="*/ 4468147 w 6296026"/>
                    <a:gd name="connsiteY59" fmla="*/ 2843366 h 6296026"/>
                    <a:gd name="connsiteX60" fmla="*/ 2843366 w 6296026"/>
                    <a:gd name="connsiteY60" fmla="*/ 4468147 h 6296026"/>
                    <a:gd name="connsiteX61" fmla="*/ 4468147 w 6296026"/>
                    <a:gd name="connsiteY61" fmla="*/ 6092928 h 6296026"/>
                    <a:gd name="connsiteX62" fmla="*/ 6092928 w 6296026"/>
                    <a:gd name="connsiteY62" fmla="*/ 4468147 h 6296026"/>
                    <a:gd name="connsiteX63" fmla="*/ 4468147 w 6296026"/>
                    <a:gd name="connsiteY63" fmla="*/ 2843366 h 6296026"/>
                    <a:gd name="connsiteX64" fmla="*/ 2843366 w 6296026"/>
                    <a:gd name="connsiteY64" fmla="*/ 2234075 h 6296026"/>
                    <a:gd name="connsiteX65" fmla="*/ 2843366 w 6296026"/>
                    <a:gd name="connsiteY65" fmla="*/ 3634634 h 6296026"/>
                    <a:gd name="connsiteX66" fmla="*/ 4178530 w 6296026"/>
                    <a:gd name="connsiteY66" fmla="*/ 2665453 h 6296026"/>
                    <a:gd name="connsiteX67" fmla="*/ 3028071 w 6296026"/>
                    <a:gd name="connsiteY67" fmla="*/ 2234075 h 6296026"/>
                    <a:gd name="connsiteX68" fmla="*/ 1827878 w 6296026"/>
                    <a:gd name="connsiteY68" fmla="*/ 1386128 h 6296026"/>
                    <a:gd name="connsiteX69" fmla="*/ 1827878 w 6296026"/>
                    <a:gd name="connsiteY69" fmla="*/ 1494925 h 6296026"/>
                    <a:gd name="connsiteX70" fmla="*/ 983407 w 6296026"/>
                    <a:gd name="connsiteY70" fmla="*/ 1776317 h 6296026"/>
                    <a:gd name="connsiteX71" fmla="*/ 913939 w 6296026"/>
                    <a:gd name="connsiteY71" fmla="*/ 1872649 h 6296026"/>
                    <a:gd name="connsiteX72" fmla="*/ 913939 w 6296026"/>
                    <a:gd name="connsiteY72" fmla="*/ 3503433 h 6296026"/>
                    <a:gd name="connsiteX73" fmla="*/ 1066262 w 6296026"/>
                    <a:gd name="connsiteY73" fmla="*/ 3655757 h 6296026"/>
                    <a:gd name="connsiteX74" fmla="*/ 1218586 w 6296026"/>
                    <a:gd name="connsiteY74" fmla="*/ 3503433 h 6296026"/>
                    <a:gd name="connsiteX75" fmla="*/ 1218586 w 6296026"/>
                    <a:gd name="connsiteY75" fmla="*/ 2030976 h 6296026"/>
                    <a:gd name="connsiteX76" fmla="*/ 1421683 w 6296026"/>
                    <a:gd name="connsiteY76" fmla="*/ 2030976 h 6296026"/>
                    <a:gd name="connsiteX77" fmla="*/ 1421683 w 6296026"/>
                    <a:gd name="connsiteY77" fmla="*/ 3655757 h 6296026"/>
                    <a:gd name="connsiteX78" fmla="*/ 1624781 w 6296026"/>
                    <a:gd name="connsiteY78" fmla="*/ 3858854 h 6296026"/>
                    <a:gd name="connsiteX79" fmla="*/ 1624781 w 6296026"/>
                    <a:gd name="connsiteY79" fmla="*/ 4671245 h 6296026"/>
                    <a:gd name="connsiteX80" fmla="*/ 1421683 w 6296026"/>
                    <a:gd name="connsiteY80" fmla="*/ 4874342 h 6296026"/>
                    <a:gd name="connsiteX81" fmla="*/ 1421683 w 6296026"/>
                    <a:gd name="connsiteY81" fmla="*/ 6092928 h 6296026"/>
                    <a:gd name="connsiteX82" fmla="*/ 1929427 w 6296026"/>
                    <a:gd name="connsiteY82" fmla="*/ 6092928 h 6296026"/>
                    <a:gd name="connsiteX83" fmla="*/ 1929427 w 6296026"/>
                    <a:gd name="connsiteY83" fmla="*/ 3351110 h 6296026"/>
                    <a:gd name="connsiteX84" fmla="*/ 2132525 w 6296026"/>
                    <a:gd name="connsiteY84" fmla="*/ 3351110 h 6296026"/>
                    <a:gd name="connsiteX85" fmla="*/ 2132525 w 6296026"/>
                    <a:gd name="connsiteY85" fmla="*/ 6092928 h 6296026"/>
                    <a:gd name="connsiteX86" fmla="*/ 2640269 w 6296026"/>
                    <a:gd name="connsiteY86" fmla="*/ 6092928 h 6296026"/>
                    <a:gd name="connsiteX87" fmla="*/ 2640269 w 6296026"/>
                    <a:gd name="connsiteY87" fmla="*/ 2030976 h 6296026"/>
                    <a:gd name="connsiteX88" fmla="*/ 3064857 w 6296026"/>
                    <a:gd name="connsiteY88" fmla="*/ 2030976 h 6296026"/>
                    <a:gd name="connsiteX89" fmla="*/ 4665837 w 6296026"/>
                    <a:gd name="connsiteY89" fmla="*/ 2631245 h 6296026"/>
                    <a:gd name="connsiteX90" fmla="*/ 4715228 w 6296026"/>
                    <a:gd name="connsiteY90" fmla="*/ 2640269 h 6296026"/>
                    <a:gd name="connsiteX91" fmla="*/ 4733722 w 6296026"/>
                    <a:gd name="connsiteY91" fmla="*/ 2640269 h 6296026"/>
                    <a:gd name="connsiteX92" fmla="*/ 4874342 w 6296026"/>
                    <a:gd name="connsiteY92" fmla="*/ 2499649 h 6296026"/>
                    <a:gd name="connsiteX93" fmla="*/ 4785779 w 6296026"/>
                    <a:gd name="connsiteY93" fmla="*/ 2369044 h 6296026"/>
                    <a:gd name="connsiteX94" fmla="*/ 2968271 w 6296026"/>
                    <a:gd name="connsiteY94" fmla="*/ 1642031 h 6296026"/>
                    <a:gd name="connsiteX95" fmla="*/ 2863346 w 6296026"/>
                    <a:gd name="connsiteY95" fmla="*/ 1612582 h 6296026"/>
                    <a:gd name="connsiteX96" fmla="*/ 2234074 w 6296026"/>
                    <a:gd name="connsiteY96" fmla="*/ 1507708 h 6296026"/>
                    <a:gd name="connsiteX97" fmla="*/ 2234074 w 6296026"/>
                    <a:gd name="connsiteY97" fmla="*/ 1386128 h 6296026"/>
                    <a:gd name="connsiteX98" fmla="*/ 2030976 w 6296026"/>
                    <a:gd name="connsiteY98" fmla="*/ 1421683 h 6296026"/>
                    <a:gd name="connsiteX99" fmla="*/ 1827878 w 6296026"/>
                    <a:gd name="connsiteY99" fmla="*/ 1386128 h 6296026"/>
                    <a:gd name="connsiteX100" fmla="*/ 2030976 w 6296026"/>
                    <a:gd name="connsiteY100" fmla="*/ 203098 h 6296026"/>
                    <a:gd name="connsiteX101" fmla="*/ 1624781 w 6296026"/>
                    <a:gd name="connsiteY101" fmla="*/ 609293 h 6296026"/>
                    <a:gd name="connsiteX102" fmla="*/ 1624781 w 6296026"/>
                    <a:gd name="connsiteY102" fmla="*/ 812390 h 6296026"/>
                    <a:gd name="connsiteX103" fmla="*/ 2030976 w 6296026"/>
                    <a:gd name="connsiteY103" fmla="*/ 1218586 h 6296026"/>
                    <a:gd name="connsiteX104" fmla="*/ 2437171 w 6296026"/>
                    <a:gd name="connsiteY104" fmla="*/ 812390 h 6296026"/>
                    <a:gd name="connsiteX105" fmla="*/ 2437171 w 6296026"/>
                    <a:gd name="connsiteY105" fmla="*/ 609293 h 6296026"/>
                    <a:gd name="connsiteX106" fmla="*/ 2030976 w 6296026"/>
                    <a:gd name="connsiteY106" fmla="*/ 203098 h 6296026"/>
                    <a:gd name="connsiteX107" fmla="*/ 2030976 w 6296026"/>
                    <a:gd name="connsiteY107" fmla="*/ 0 h 6296026"/>
                    <a:gd name="connsiteX108" fmla="*/ 2640269 w 6296026"/>
                    <a:gd name="connsiteY108" fmla="*/ 609293 h 6296026"/>
                    <a:gd name="connsiteX109" fmla="*/ 2640269 w 6296026"/>
                    <a:gd name="connsiteY109" fmla="*/ 812390 h 6296026"/>
                    <a:gd name="connsiteX110" fmla="*/ 2437171 w 6296026"/>
                    <a:gd name="connsiteY110" fmla="*/ 1265294 h 6296026"/>
                    <a:gd name="connsiteX111" fmla="*/ 2437171 w 6296026"/>
                    <a:gd name="connsiteY111" fmla="*/ 1335659 h 6296026"/>
                    <a:gd name="connsiteX112" fmla="*/ 2896667 w 6296026"/>
                    <a:gd name="connsiteY112" fmla="*/ 1412265 h 6296026"/>
                    <a:gd name="connsiteX113" fmla="*/ 3043836 w 6296026"/>
                    <a:gd name="connsiteY113" fmla="*/ 1453366 h 6296026"/>
                    <a:gd name="connsiteX114" fmla="*/ 4861357 w 6296026"/>
                    <a:gd name="connsiteY114" fmla="*/ 2180380 h 6296026"/>
                    <a:gd name="connsiteX115" fmla="*/ 5077440 w 6296026"/>
                    <a:gd name="connsiteY115" fmla="*/ 2499649 h 6296026"/>
                    <a:gd name="connsiteX116" fmla="*/ 4996315 w 6296026"/>
                    <a:gd name="connsiteY116" fmla="*/ 2718766 h 6296026"/>
                    <a:gd name="connsiteX117" fmla="*/ 6296025 w 6296026"/>
                    <a:gd name="connsiteY117" fmla="*/ 4468147 h 6296026"/>
                    <a:gd name="connsiteX118" fmla="*/ 5301761 w 6296026"/>
                    <a:gd name="connsiteY118" fmla="*/ 6092928 h 6296026"/>
                    <a:gd name="connsiteX119" fmla="*/ 5889830 w 6296026"/>
                    <a:gd name="connsiteY119" fmla="*/ 6092928 h 6296026"/>
                    <a:gd name="connsiteX120" fmla="*/ 5889830 w 6296026"/>
                    <a:gd name="connsiteY120" fmla="*/ 6296025 h 6296026"/>
                    <a:gd name="connsiteX121" fmla="*/ 406195 w 6296026"/>
                    <a:gd name="connsiteY121" fmla="*/ 6296025 h 6296026"/>
                    <a:gd name="connsiteX122" fmla="*/ 406195 w 6296026"/>
                    <a:gd name="connsiteY122" fmla="*/ 6092928 h 6296026"/>
                    <a:gd name="connsiteX123" fmla="*/ 1218586 w 6296026"/>
                    <a:gd name="connsiteY123" fmla="*/ 6092928 h 6296026"/>
                    <a:gd name="connsiteX124" fmla="*/ 1218586 w 6296026"/>
                    <a:gd name="connsiteY124" fmla="*/ 4874342 h 6296026"/>
                    <a:gd name="connsiteX125" fmla="*/ 203098 w 6296026"/>
                    <a:gd name="connsiteY125" fmla="*/ 4874342 h 6296026"/>
                    <a:gd name="connsiteX126" fmla="*/ 0 w 6296026"/>
                    <a:gd name="connsiteY126" fmla="*/ 4671245 h 6296026"/>
                    <a:gd name="connsiteX127" fmla="*/ 0 w 6296026"/>
                    <a:gd name="connsiteY127" fmla="*/ 3858854 h 6296026"/>
                    <a:gd name="connsiteX128" fmla="*/ 203098 w 6296026"/>
                    <a:gd name="connsiteY128" fmla="*/ 3655757 h 6296026"/>
                    <a:gd name="connsiteX129" fmla="*/ 746493 w 6296026"/>
                    <a:gd name="connsiteY129" fmla="*/ 3655757 h 6296026"/>
                    <a:gd name="connsiteX130" fmla="*/ 710842 w 6296026"/>
                    <a:gd name="connsiteY130" fmla="*/ 3503433 h 6296026"/>
                    <a:gd name="connsiteX131" fmla="*/ 710842 w 6296026"/>
                    <a:gd name="connsiteY131" fmla="*/ 1872649 h 6296026"/>
                    <a:gd name="connsiteX132" fmla="*/ 919097 w 6296026"/>
                    <a:gd name="connsiteY132" fmla="*/ 1583780 h 6296026"/>
                    <a:gd name="connsiteX133" fmla="*/ 1624781 w 6296026"/>
                    <a:gd name="connsiteY133" fmla="*/ 1348543 h 6296026"/>
                    <a:gd name="connsiteX134" fmla="*/ 1624781 w 6296026"/>
                    <a:gd name="connsiteY134" fmla="*/ 1265294 h 6296026"/>
                    <a:gd name="connsiteX135" fmla="*/ 1421683 w 6296026"/>
                    <a:gd name="connsiteY135" fmla="*/ 812390 h 6296026"/>
                    <a:gd name="connsiteX136" fmla="*/ 1421683 w 6296026"/>
                    <a:gd name="connsiteY136" fmla="*/ 609293 h 6296026"/>
                    <a:gd name="connsiteX137" fmla="*/ 2030976 w 6296026"/>
                    <a:gd name="connsiteY137" fmla="*/ 0 h 6296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Lst>
                  <a:rect l="l" t="t" r="r" b="b"/>
                  <a:pathLst>
                    <a:path w="6296026" h="6296026">
                      <a:moveTo>
                        <a:pt x="6092927" y="6092927"/>
                      </a:moveTo>
                      <a:lnTo>
                        <a:pt x="6296026" y="6092927"/>
                      </a:lnTo>
                      <a:lnTo>
                        <a:pt x="6296026" y="6296026"/>
                      </a:lnTo>
                      <a:lnTo>
                        <a:pt x="6092927" y="6296026"/>
                      </a:lnTo>
                      <a:close/>
                      <a:moveTo>
                        <a:pt x="0" y="6092927"/>
                      </a:moveTo>
                      <a:lnTo>
                        <a:pt x="203099" y="6092927"/>
                      </a:lnTo>
                      <a:lnTo>
                        <a:pt x="203099" y="6296026"/>
                      </a:lnTo>
                      <a:lnTo>
                        <a:pt x="0" y="6296026"/>
                      </a:lnTo>
                      <a:close/>
                      <a:moveTo>
                        <a:pt x="2843366" y="5301660"/>
                      </a:moveTo>
                      <a:lnTo>
                        <a:pt x="2843366" y="6092928"/>
                      </a:lnTo>
                      <a:lnTo>
                        <a:pt x="3634533" y="6092928"/>
                      </a:lnTo>
                      <a:cubicBezTo>
                        <a:pt x="3295373" y="5918137"/>
                        <a:pt x="3018157" y="5640820"/>
                        <a:pt x="2843366" y="5301660"/>
                      </a:cubicBezTo>
                      <a:close/>
                      <a:moveTo>
                        <a:pt x="203098" y="4048560"/>
                      </a:moveTo>
                      <a:lnTo>
                        <a:pt x="203098" y="4671245"/>
                      </a:lnTo>
                      <a:lnTo>
                        <a:pt x="1421785" y="4671245"/>
                      </a:lnTo>
                      <a:lnTo>
                        <a:pt x="1421683" y="4048560"/>
                      </a:lnTo>
                      <a:lnTo>
                        <a:pt x="1054809" y="4293166"/>
                      </a:lnTo>
                      <a:cubicBezTo>
                        <a:pt x="982664" y="4341211"/>
                        <a:pt x="898915" y="4366598"/>
                        <a:pt x="812390" y="4366598"/>
                      </a:cubicBezTo>
                      <a:cubicBezTo>
                        <a:pt x="725866" y="4366598"/>
                        <a:pt x="642117" y="4341211"/>
                        <a:pt x="570072" y="4293166"/>
                      </a:cubicBezTo>
                      <a:close/>
                      <a:moveTo>
                        <a:pt x="284664" y="3858854"/>
                      </a:moveTo>
                      <a:lnTo>
                        <a:pt x="682628" y="4124176"/>
                      </a:lnTo>
                      <a:cubicBezTo>
                        <a:pt x="759782" y="4175598"/>
                        <a:pt x="864801" y="4175598"/>
                        <a:pt x="942053" y="4124176"/>
                      </a:cubicBezTo>
                      <a:lnTo>
                        <a:pt x="1340114" y="3858854"/>
                      </a:lnTo>
                      <a:close/>
                      <a:moveTo>
                        <a:pt x="4366598" y="3757305"/>
                      </a:moveTo>
                      <a:lnTo>
                        <a:pt x="4569696" y="3757305"/>
                      </a:lnTo>
                      <a:lnTo>
                        <a:pt x="4569696" y="4366598"/>
                      </a:lnTo>
                      <a:lnTo>
                        <a:pt x="4874343" y="4366598"/>
                      </a:lnTo>
                      <a:lnTo>
                        <a:pt x="4874343" y="4569695"/>
                      </a:lnTo>
                      <a:lnTo>
                        <a:pt x="4366598" y="4569695"/>
                      </a:lnTo>
                      <a:close/>
                      <a:moveTo>
                        <a:pt x="3389191" y="3543748"/>
                      </a:moveTo>
                      <a:lnTo>
                        <a:pt x="3543444" y="3676091"/>
                      </a:lnTo>
                      <a:cubicBezTo>
                        <a:pt x="3376104" y="3871053"/>
                        <a:pt x="3275545" y="4113120"/>
                        <a:pt x="3254119" y="4366598"/>
                      </a:cubicBezTo>
                      <a:lnTo>
                        <a:pt x="3554208" y="4366598"/>
                      </a:lnTo>
                      <a:lnTo>
                        <a:pt x="3554208" y="4569696"/>
                      </a:lnTo>
                      <a:lnTo>
                        <a:pt x="3254715" y="4569696"/>
                      </a:lnTo>
                      <a:cubicBezTo>
                        <a:pt x="3303801" y="5160595"/>
                        <a:pt x="3775699" y="5632492"/>
                        <a:pt x="4366598" y="5681579"/>
                      </a:cubicBezTo>
                      <a:lnTo>
                        <a:pt x="4366598" y="5382086"/>
                      </a:lnTo>
                      <a:lnTo>
                        <a:pt x="4569696" y="5382086"/>
                      </a:lnTo>
                      <a:lnTo>
                        <a:pt x="4569696" y="5682175"/>
                      </a:lnTo>
                      <a:cubicBezTo>
                        <a:pt x="4823174" y="5660850"/>
                        <a:pt x="5065241" y="5560190"/>
                        <a:pt x="5260304" y="5392850"/>
                      </a:cubicBezTo>
                      <a:lnTo>
                        <a:pt x="5392546" y="5547001"/>
                      </a:lnTo>
                      <a:cubicBezTo>
                        <a:pt x="5134815" y="5768048"/>
                        <a:pt x="4806609" y="5889830"/>
                        <a:pt x="4468147" y="5889830"/>
                      </a:cubicBezTo>
                      <a:cubicBezTo>
                        <a:pt x="3684165" y="5889830"/>
                        <a:pt x="3046464" y="5252129"/>
                        <a:pt x="3046464" y="4468147"/>
                      </a:cubicBezTo>
                      <a:cubicBezTo>
                        <a:pt x="3046464" y="4129786"/>
                        <a:pt x="3168246" y="3801581"/>
                        <a:pt x="3389191" y="3543748"/>
                      </a:cubicBezTo>
                      <a:close/>
                      <a:moveTo>
                        <a:pt x="4468147" y="3046464"/>
                      </a:moveTo>
                      <a:cubicBezTo>
                        <a:pt x="5252129" y="3046464"/>
                        <a:pt x="5889830" y="3684165"/>
                        <a:pt x="5889830" y="4468147"/>
                      </a:cubicBezTo>
                      <a:cubicBezTo>
                        <a:pt x="5889830" y="4806508"/>
                        <a:pt x="5768048" y="5134713"/>
                        <a:pt x="5547103" y="5392546"/>
                      </a:cubicBezTo>
                      <a:lnTo>
                        <a:pt x="5392850" y="5260202"/>
                      </a:lnTo>
                      <a:cubicBezTo>
                        <a:pt x="5560190" y="5065241"/>
                        <a:pt x="5660749" y="4823174"/>
                        <a:pt x="5682175" y="4569696"/>
                      </a:cubicBezTo>
                      <a:lnTo>
                        <a:pt x="5382086" y="4569696"/>
                      </a:lnTo>
                      <a:lnTo>
                        <a:pt x="5382086" y="4366598"/>
                      </a:lnTo>
                      <a:lnTo>
                        <a:pt x="5681579" y="4366598"/>
                      </a:lnTo>
                      <a:cubicBezTo>
                        <a:pt x="5632492" y="3775699"/>
                        <a:pt x="5160595" y="3303801"/>
                        <a:pt x="4569696" y="3254715"/>
                      </a:cubicBezTo>
                      <a:lnTo>
                        <a:pt x="4569696" y="3554208"/>
                      </a:lnTo>
                      <a:lnTo>
                        <a:pt x="4366598" y="3554208"/>
                      </a:lnTo>
                      <a:lnTo>
                        <a:pt x="4366598" y="3254119"/>
                      </a:lnTo>
                      <a:cubicBezTo>
                        <a:pt x="4113018" y="3275545"/>
                        <a:pt x="3871053" y="3376206"/>
                        <a:pt x="3675990" y="3543444"/>
                      </a:cubicBezTo>
                      <a:lnTo>
                        <a:pt x="3543748" y="3389293"/>
                      </a:lnTo>
                      <a:cubicBezTo>
                        <a:pt x="3801479" y="3168246"/>
                        <a:pt x="4129685" y="3046464"/>
                        <a:pt x="4468147" y="3046464"/>
                      </a:cubicBezTo>
                      <a:close/>
                      <a:moveTo>
                        <a:pt x="4468147" y="2843366"/>
                      </a:moveTo>
                      <a:cubicBezTo>
                        <a:pt x="3572309" y="2843366"/>
                        <a:pt x="2843366" y="3572309"/>
                        <a:pt x="2843366" y="4468147"/>
                      </a:cubicBezTo>
                      <a:cubicBezTo>
                        <a:pt x="2843366" y="5363985"/>
                        <a:pt x="3572309" y="6092928"/>
                        <a:pt x="4468147" y="6092928"/>
                      </a:cubicBezTo>
                      <a:cubicBezTo>
                        <a:pt x="5363985" y="6092928"/>
                        <a:pt x="6092928" y="5363985"/>
                        <a:pt x="6092928" y="4468147"/>
                      </a:cubicBezTo>
                      <a:cubicBezTo>
                        <a:pt x="6092928" y="3572309"/>
                        <a:pt x="5363985" y="2843366"/>
                        <a:pt x="4468147" y="2843366"/>
                      </a:cubicBezTo>
                      <a:close/>
                      <a:moveTo>
                        <a:pt x="2843366" y="2234075"/>
                      </a:moveTo>
                      <a:lnTo>
                        <a:pt x="2843366" y="3634634"/>
                      </a:lnTo>
                      <a:cubicBezTo>
                        <a:pt x="3104677" y="3127386"/>
                        <a:pt x="3595754" y="2758878"/>
                        <a:pt x="4178530" y="2665453"/>
                      </a:cubicBezTo>
                      <a:lnTo>
                        <a:pt x="3028071" y="2234075"/>
                      </a:lnTo>
                      <a:close/>
                      <a:moveTo>
                        <a:pt x="1827878" y="1386128"/>
                      </a:moveTo>
                      <a:lnTo>
                        <a:pt x="1827878" y="1494925"/>
                      </a:lnTo>
                      <a:lnTo>
                        <a:pt x="983407" y="1776317"/>
                      </a:lnTo>
                      <a:cubicBezTo>
                        <a:pt x="941855" y="1790191"/>
                        <a:pt x="913939" y="1828868"/>
                        <a:pt x="913939" y="1872649"/>
                      </a:cubicBezTo>
                      <a:lnTo>
                        <a:pt x="913939" y="3503433"/>
                      </a:lnTo>
                      <a:cubicBezTo>
                        <a:pt x="913939" y="3587427"/>
                        <a:pt x="982266" y="3655757"/>
                        <a:pt x="1066262" y="3655757"/>
                      </a:cubicBezTo>
                      <a:cubicBezTo>
                        <a:pt x="1150258" y="3655757"/>
                        <a:pt x="1218586" y="3587427"/>
                        <a:pt x="1218586" y="3503433"/>
                      </a:cubicBezTo>
                      <a:lnTo>
                        <a:pt x="1218586" y="2030976"/>
                      </a:lnTo>
                      <a:lnTo>
                        <a:pt x="1421683" y="2030976"/>
                      </a:lnTo>
                      <a:lnTo>
                        <a:pt x="1421683" y="3655757"/>
                      </a:lnTo>
                      <a:cubicBezTo>
                        <a:pt x="1533691" y="3655757"/>
                        <a:pt x="1624781" y="3746846"/>
                        <a:pt x="1624781" y="3858854"/>
                      </a:cubicBezTo>
                      <a:lnTo>
                        <a:pt x="1624781" y="4671245"/>
                      </a:lnTo>
                      <a:cubicBezTo>
                        <a:pt x="1624781" y="4783253"/>
                        <a:pt x="1533691" y="4874342"/>
                        <a:pt x="1421683" y="4874342"/>
                      </a:cubicBezTo>
                      <a:lnTo>
                        <a:pt x="1421683" y="6092928"/>
                      </a:lnTo>
                      <a:lnTo>
                        <a:pt x="1929427" y="6092928"/>
                      </a:lnTo>
                      <a:lnTo>
                        <a:pt x="1929427" y="3351110"/>
                      </a:lnTo>
                      <a:lnTo>
                        <a:pt x="2132525" y="3351110"/>
                      </a:lnTo>
                      <a:lnTo>
                        <a:pt x="2132525" y="6092928"/>
                      </a:lnTo>
                      <a:lnTo>
                        <a:pt x="2640269" y="6092928"/>
                      </a:lnTo>
                      <a:lnTo>
                        <a:pt x="2640269" y="2030976"/>
                      </a:lnTo>
                      <a:lnTo>
                        <a:pt x="3064857" y="2030976"/>
                      </a:lnTo>
                      <a:lnTo>
                        <a:pt x="4665837" y="2631245"/>
                      </a:lnTo>
                      <a:cubicBezTo>
                        <a:pt x="4681704" y="2637349"/>
                        <a:pt x="4698371" y="2640269"/>
                        <a:pt x="4715228" y="2640269"/>
                      </a:cubicBezTo>
                      <a:lnTo>
                        <a:pt x="4733722" y="2640269"/>
                      </a:lnTo>
                      <a:cubicBezTo>
                        <a:pt x="4811166" y="2640269"/>
                        <a:pt x="4874342" y="2577194"/>
                        <a:pt x="4874342" y="2499649"/>
                      </a:cubicBezTo>
                      <a:cubicBezTo>
                        <a:pt x="4874342" y="2441830"/>
                        <a:pt x="4839638" y="2390459"/>
                        <a:pt x="4785779" y="2369044"/>
                      </a:cubicBezTo>
                      <a:lnTo>
                        <a:pt x="2968271" y="1642031"/>
                      </a:lnTo>
                      <a:cubicBezTo>
                        <a:pt x="2934252" y="1628348"/>
                        <a:pt x="2898901" y="1618586"/>
                        <a:pt x="2863346" y="1612582"/>
                      </a:cubicBezTo>
                      <a:lnTo>
                        <a:pt x="2234074" y="1507708"/>
                      </a:lnTo>
                      <a:lnTo>
                        <a:pt x="2234074" y="1386128"/>
                      </a:lnTo>
                      <a:cubicBezTo>
                        <a:pt x="2170402" y="1408698"/>
                        <a:pt x="2102276" y="1421683"/>
                        <a:pt x="2030976" y="1421683"/>
                      </a:cubicBezTo>
                      <a:cubicBezTo>
                        <a:pt x="1959676" y="1421683"/>
                        <a:pt x="1891549" y="1408786"/>
                        <a:pt x="1827878" y="1386128"/>
                      </a:cubicBezTo>
                      <a:close/>
                      <a:moveTo>
                        <a:pt x="2030976" y="203098"/>
                      </a:moveTo>
                      <a:cubicBezTo>
                        <a:pt x="1806959" y="203098"/>
                        <a:pt x="1624781" y="385271"/>
                        <a:pt x="1624781" y="609293"/>
                      </a:cubicBezTo>
                      <a:lnTo>
                        <a:pt x="1624781" y="812390"/>
                      </a:lnTo>
                      <a:cubicBezTo>
                        <a:pt x="1624781" y="1036412"/>
                        <a:pt x="1806959" y="1218586"/>
                        <a:pt x="2030976" y="1218586"/>
                      </a:cubicBezTo>
                      <a:cubicBezTo>
                        <a:pt x="2254992" y="1218586"/>
                        <a:pt x="2437171" y="1036412"/>
                        <a:pt x="2437171" y="812390"/>
                      </a:cubicBezTo>
                      <a:lnTo>
                        <a:pt x="2437171" y="609293"/>
                      </a:lnTo>
                      <a:cubicBezTo>
                        <a:pt x="2437171" y="385271"/>
                        <a:pt x="2254992" y="203098"/>
                        <a:pt x="2030976" y="203098"/>
                      </a:cubicBezTo>
                      <a:close/>
                      <a:moveTo>
                        <a:pt x="2030976" y="0"/>
                      </a:moveTo>
                      <a:cubicBezTo>
                        <a:pt x="2367014" y="0"/>
                        <a:pt x="2640269" y="273259"/>
                        <a:pt x="2640269" y="609293"/>
                      </a:cubicBezTo>
                      <a:lnTo>
                        <a:pt x="2640269" y="812390"/>
                      </a:lnTo>
                      <a:cubicBezTo>
                        <a:pt x="2640269" y="992332"/>
                        <a:pt x="2561479" y="1153679"/>
                        <a:pt x="2437171" y="1265294"/>
                      </a:cubicBezTo>
                      <a:lnTo>
                        <a:pt x="2437171" y="1335659"/>
                      </a:lnTo>
                      <a:lnTo>
                        <a:pt x="2896667" y="1412265"/>
                      </a:lnTo>
                      <a:cubicBezTo>
                        <a:pt x="2946552" y="1420439"/>
                        <a:pt x="2996083" y="1434275"/>
                        <a:pt x="3043836" y="1453366"/>
                      </a:cubicBezTo>
                      <a:lnTo>
                        <a:pt x="4861357" y="2180380"/>
                      </a:lnTo>
                      <a:cubicBezTo>
                        <a:pt x="4992647" y="2232931"/>
                        <a:pt x="5077440" y="2358179"/>
                        <a:pt x="5077440" y="2499649"/>
                      </a:cubicBezTo>
                      <a:cubicBezTo>
                        <a:pt x="5077440" y="2583300"/>
                        <a:pt x="5046150" y="2659055"/>
                        <a:pt x="4996315" y="2718766"/>
                      </a:cubicBezTo>
                      <a:cubicBezTo>
                        <a:pt x="5747370" y="2946057"/>
                        <a:pt x="6296025" y="3643952"/>
                        <a:pt x="6296025" y="4468147"/>
                      </a:cubicBezTo>
                      <a:cubicBezTo>
                        <a:pt x="6296025" y="5175612"/>
                        <a:pt x="5891163" y="5789170"/>
                        <a:pt x="5301761" y="6092928"/>
                      </a:cubicBezTo>
                      <a:lnTo>
                        <a:pt x="5889830" y="6092928"/>
                      </a:lnTo>
                      <a:lnTo>
                        <a:pt x="5889830" y="6296025"/>
                      </a:lnTo>
                      <a:lnTo>
                        <a:pt x="406195" y="6296025"/>
                      </a:lnTo>
                      <a:lnTo>
                        <a:pt x="406195" y="6092928"/>
                      </a:lnTo>
                      <a:lnTo>
                        <a:pt x="1218586" y="6092928"/>
                      </a:lnTo>
                      <a:lnTo>
                        <a:pt x="1218586" y="4874342"/>
                      </a:lnTo>
                      <a:lnTo>
                        <a:pt x="203098" y="4874342"/>
                      </a:lnTo>
                      <a:cubicBezTo>
                        <a:pt x="91086" y="4874342"/>
                        <a:pt x="0" y="4783253"/>
                        <a:pt x="0" y="4671245"/>
                      </a:cubicBezTo>
                      <a:lnTo>
                        <a:pt x="0" y="3858854"/>
                      </a:lnTo>
                      <a:cubicBezTo>
                        <a:pt x="0" y="3746846"/>
                        <a:pt x="91086" y="3655757"/>
                        <a:pt x="203098" y="3655757"/>
                      </a:cubicBezTo>
                      <a:lnTo>
                        <a:pt x="746493" y="3655757"/>
                      </a:lnTo>
                      <a:cubicBezTo>
                        <a:pt x="724329" y="3609450"/>
                        <a:pt x="710842" y="3558181"/>
                        <a:pt x="710842" y="3503433"/>
                      </a:cubicBezTo>
                      <a:lnTo>
                        <a:pt x="710842" y="1872649"/>
                      </a:lnTo>
                      <a:cubicBezTo>
                        <a:pt x="710842" y="1741359"/>
                        <a:pt x="794541" y="1625276"/>
                        <a:pt x="919097" y="1583780"/>
                      </a:cubicBezTo>
                      <a:lnTo>
                        <a:pt x="1624781" y="1348543"/>
                      </a:lnTo>
                      <a:lnTo>
                        <a:pt x="1624781" y="1265294"/>
                      </a:lnTo>
                      <a:cubicBezTo>
                        <a:pt x="1500472" y="1153580"/>
                        <a:pt x="1421683" y="992233"/>
                        <a:pt x="1421683" y="812390"/>
                      </a:cubicBezTo>
                      <a:lnTo>
                        <a:pt x="1421683" y="609293"/>
                      </a:lnTo>
                      <a:cubicBezTo>
                        <a:pt x="1421683" y="273259"/>
                        <a:pt x="1694938" y="0"/>
                        <a:pt x="2030976" y="0"/>
                      </a:cubicBezTo>
                      <a:close/>
                    </a:path>
                  </a:pathLst>
                </a:custGeom>
                <a:solidFill>
                  <a:schemeClr val="bg1"/>
                </a:solidFill>
                <a:ln w="12694" cap="flat">
                  <a:noFill/>
                  <a:prstDash val="solid"/>
                  <a:miter/>
                </a:ln>
              </p:spPr>
              <p:txBody>
                <a:bodyPr rtlCol="0" anchor="ctr"/>
                <a:lstStyle/>
                <a:p>
                  <a:pPr defTabSz="685800">
                    <a:defRPr/>
                  </a:pPr>
                  <a:endParaRPr lang="en-US" sz="1350">
                    <a:solidFill>
                      <a:prstClr val="black"/>
                    </a:solidFill>
                    <a:latin typeface="Calibri" panose="020F0502020204030204"/>
                  </a:endParaRPr>
                </a:p>
              </p:txBody>
            </p:sp>
          </p:grpSp>
        </p:grpSp>
        <p:grpSp>
          <p:nvGrpSpPr>
            <p:cNvPr id="285" name="Group 284">
              <a:extLst>
                <a:ext uri="{FF2B5EF4-FFF2-40B4-BE49-F238E27FC236}">
                  <a16:creationId xmlns:a16="http://schemas.microsoft.com/office/drawing/2014/main" id="{8220690B-4427-4240-B5C0-7E19EF35FCC3}"/>
                </a:ext>
              </a:extLst>
            </p:cNvPr>
            <p:cNvGrpSpPr/>
            <p:nvPr/>
          </p:nvGrpSpPr>
          <p:grpSpPr>
            <a:xfrm>
              <a:off x="271969" y="2185456"/>
              <a:ext cx="3181672" cy="1896317"/>
              <a:chOff x="538163" y="2072387"/>
              <a:chExt cx="4076700" cy="2429764"/>
            </a:xfrm>
          </p:grpSpPr>
          <p:sp>
            <p:nvSpPr>
              <p:cNvPr id="197" name="Rectangle 196">
                <a:extLst>
                  <a:ext uri="{FF2B5EF4-FFF2-40B4-BE49-F238E27FC236}">
                    <a16:creationId xmlns:a16="http://schemas.microsoft.com/office/drawing/2014/main" id="{4C07A6BA-B55E-43EC-A792-1C9CBC7D294F}"/>
                  </a:ext>
                </a:extLst>
              </p:cNvPr>
              <p:cNvSpPr/>
              <p:nvPr/>
            </p:nvSpPr>
            <p:spPr>
              <a:xfrm rot="16200000">
                <a:off x="2080714" y="3042746"/>
                <a:ext cx="1284600" cy="489047"/>
              </a:xfrm>
              <a:prstGeom prst="rect">
                <a:avLst/>
              </a:prstGeom>
            </p:spPr>
            <p:txBody>
              <a:bodyPr wrap="square">
                <a:spAutoFit/>
              </a:bodyPr>
              <a:lstStyle/>
              <a:p>
                <a:pPr algn="ctr" defTabSz="685800">
                  <a:defRPr/>
                </a:pPr>
                <a:r>
                  <a:rPr lang="en-US" sz="1100" b="1" dirty="0">
                    <a:latin typeface="Arial" panose="020B0604020202020204" pitchFamily="34" charset="0"/>
                    <a:cs typeface="Arial" panose="020B0604020202020204" pitchFamily="34" charset="0"/>
                  </a:rPr>
                  <a:t>Demand Management</a:t>
                </a:r>
              </a:p>
            </p:txBody>
          </p:sp>
          <p:grpSp>
            <p:nvGrpSpPr>
              <p:cNvPr id="280" name="Group 279">
                <a:extLst>
                  <a:ext uri="{FF2B5EF4-FFF2-40B4-BE49-F238E27FC236}">
                    <a16:creationId xmlns:a16="http://schemas.microsoft.com/office/drawing/2014/main" id="{57B12EF9-A51E-4894-AFED-52D554886F1A}"/>
                  </a:ext>
                </a:extLst>
              </p:cNvPr>
              <p:cNvGrpSpPr/>
              <p:nvPr/>
            </p:nvGrpSpPr>
            <p:grpSpPr>
              <a:xfrm>
                <a:off x="538163" y="2072387"/>
                <a:ext cx="4076700" cy="2429764"/>
                <a:chOff x="538163" y="2072387"/>
                <a:chExt cx="4076700" cy="2429764"/>
              </a:xfrm>
            </p:grpSpPr>
            <p:grpSp>
              <p:nvGrpSpPr>
                <p:cNvPr id="278" name="Group 277">
                  <a:extLst>
                    <a:ext uri="{FF2B5EF4-FFF2-40B4-BE49-F238E27FC236}">
                      <a16:creationId xmlns:a16="http://schemas.microsoft.com/office/drawing/2014/main" id="{0490A1FE-BE95-41A1-A45F-9D43818609F8}"/>
                    </a:ext>
                  </a:extLst>
                </p:cNvPr>
                <p:cNvGrpSpPr/>
                <p:nvPr/>
              </p:nvGrpSpPr>
              <p:grpSpPr>
                <a:xfrm>
                  <a:off x="1615841" y="2072387"/>
                  <a:ext cx="2315535" cy="2429764"/>
                  <a:chOff x="1615841" y="2072387"/>
                  <a:chExt cx="2315535" cy="2429764"/>
                </a:xfrm>
              </p:grpSpPr>
              <p:sp>
                <p:nvSpPr>
                  <p:cNvPr id="193" name="Rectangle 7">
                    <a:extLst>
                      <a:ext uri="{FF2B5EF4-FFF2-40B4-BE49-F238E27FC236}">
                        <a16:creationId xmlns:a16="http://schemas.microsoft.com/office/drawing/2014/main" id="{9387C5F8-5C8F-458B-B574-E1FFCD4FA563}"/>
                      </a:ext>
                    </a:extLst>
                  </p:cNvPr>
                  <p:cNvSpPr/>
                  <p:nvPr/>
                </p:nvSpPr>
                <p:spPr>
                  <a:xfrm>
                    <a:off x="3405185" y="3797300"/>
                    <a:ext cx="526191" cy="327025"/>
                  </a:xfrm>
                  <a:custGeom>
                    <a:avLst/>
                    <a:gdLst>
                      <a:gd name="connsiteX0" fmla="*/ 0 w 361950"/>
                      <a:gd name="connsiteY0" fmla="*/ 0 h 193675"/>
                      <a:gd name="connsiteX1" fmla="*/ 361950 w 361950"/>
                      <a:gd name="connsiteY1" fmla="*/ 0 h 193675"/>
                      <a:gd name="connsiteX2" fmla="*/ 361950 w 361950"/>
                      <a:gd name="connsiteY2" fmla="*/ 193675 h 193675"/>
                      <a:gd name="connsiteX3" fmla="*/ 0 w 361950"/>
                      <a:gd name="connsiteY3" fmla="*/ 193675 h 193675"/>
                      <a:gd name="connsiteX4" fmla="*/ 0 w 361950"/>
                      <a:gd name="connsiteY4" fmla="*/ 0 h 193675"/>
                      <a:gd name="connsiteX0" fmla="*/ 0 w 361950"/>
                      <a:gd name="connsiteY0" fmla="*/ 69850 h 263525"/>
                      <a:gd name="connsiteX1" fmla="*/ 355600 w 361950"/>
                      <a:gd name="connsiteY1" fmla="*/ 0 h 263525"/>
                      <a:gd name="connsiteX2" fmla="*/ 361950 w 361950"/>
                      <a:gd name="connsiteY2" fmla="*/ 263525 h 263525"/>
                      <a:gd name="connsiteX3" fmla="*/ 0 w 361950"/>
                      <a:gd name="connsiteY3" fmla="*/ 263525 h 263525"/>
                      <a:gd name="connsiteX4" fmla="*/ 0 w 361950"/>
                      <a:gd name="connsiteY4" fmla="*/ 69850 h 263525"/>
                      <a:gd name="connsiteX0" fmla="*/ 0 w 368300"/>
                      <a:gd name="connsiteY0" fmla="*/ 53975 h 263525"/>
                      <a:gd name="connsiteX1" fmla="*/ 361950 w 368300"/>
                      <a:gd name="connsiteY1" fmla="*/ 0 h 263525"/>
                      <a:gd name="connsiteX2" fmla="*/ 368300 w 368300"/>
                      <a:gd name="connsiteY2" fmla="*/ 263525 h 263525"/>
                      <a:gd name="connsiteX3" fmla="*/ 6350 w 368300"/>
                      <a:gd name="connsiteY3" fmla="*/ 263525 h 263525"/>
                      <a:gd name="connsiteX4" fmla="*/ 0 w 368300"/>
                      <a:gd name="connsiteY4" fmla="*/ 53975 h 263525"/>
                      <a:gd name="connsiteX0" fmla="*/ 0 w 368300"/>
                      <a:gd name="connsiteY0" fmla="*/ 53975 h 263525"/>
                      <a:gd name="connsiteX1" fmla="*/ 361950 w 368300"/>
                      <a:gd name="connsiteY1" fmla="*/ 0 h 263525"/>
                      <a:gd name="connsiteX2" fmla="*/ 368300 w 368300"/>
                      <a:gd name="connsiteY2" fmla="*/ 263525 h 263525"/>
                      <a:gd name="connsiteX3" fmla="*/ 6350 w 368300"/>
                      <a:gd name="connsiteY3" fmla="*/ 263525 h 263525"/>
                      <a:gd name="connsiteX4" fmla="*/ 0 w 368300"/>
                      <a:gd name="connsiteY4" fmla="*/ 53975 h 263525"/>
                      <a:gd name="connsiteX0" fmla="*/ 0 w 368300"/>
                      <a:gd name="connsiteY0" fmla="*/ 53975 h 263525"/>
                      <a:gd name="connsiteX1" fmla="*/ 361950 w 368300"/>
                      <a:gd name="connsiteY1" fmla="*/ 0 h 263525"/>
                      <a:gd name="connsiteX2" fmla="*/ 368300 w 368300"/>
                      <a:gd name="connsiteY2" fmla="*/ 263525 h 263525"/>
                      <a:gd name="connsiteX3" fmla="*/ 6350 w 368300"/>
                      <a:gd name="connsiteY3" fmla="*/ 263525 h 263525"/>
                      <a:gd name="connsiteX4" fmla="*/ 0 w 368300"/>
                      <a:gd name="connsiteY4" fmla="*/ 53975 h 263525"/>
                      <a:gd name="connsiteX0" fmla="*/ 3175 w 371475"/>
                      <a:gd name="connsiteY0" fmla="*/ 53975 h 327025"/>
                      <a:gd name="connsiteX1" fmla="*/ 365125 w 371475"/>
                      <a:gd name="connsiteY1" fmla="*/ 0 h 327025"/>
                      <a:gd name="connsiteX2" fmla="*/ 371475 w 371475"/>
                      <a:gd name="connsiteY2" fmla="*/ 263525 h 327025"/>
                      <a:gd name="connsiteX3" fmla="*/ 0 w 371475"/>
                      <a:gd name="connsiteY3" fmla="*/ 327025 h 327025"/>
                      <a:gd name="connsiteX4" fmla="*/ 3175 w 371475"/>
                      <a:gd name="connsiteY4" fmla="*/ 53975 h 327025"/>
                      <a:gd name="connsiteX0" fmla="*/ 3175 w 371475"/>
                      <a:gd name="connsiteY0" fmla="*/ 53975 h 327025"/>
                      <a:gd name="connsiteX1" fmla="*/ 365125 w 371475"/>
                      <a:gd name="connsiteY1" fmla="*/ 0 h 327025"/>
                      <a:gd name="connsiteX2" fmla="*/ 371475 w 371475"/>
                      <a:gd name="connsiteY2" fmla="*/ 263525 h 327025"/>
                      <a:gd name="connsiteX3" fmla="*/ 0 w 371475"/>
                      <a:gd name="connsiteY3" fmla="*/ 327025 h 327025"/>
                      <a:gd name="connsiteX4" fmla="*/ 3175 w 371475"/>
                      <a:gd name="connsiteY4" fmla="*/ 53975 h 327025"/>
                      <a:gd name="connsiteX0" fmla="*/ 3175 w 371475"/>
                      <a:gd name="connsiteY0" fmla="*/ 53975 h 327025"/>
                      <a:gd name="connsiteX1" fmla="*/ 365125 w 371475"/>
                      <a:gd name="connsiteY1" fmla="*/ 0 h 327025"/>
                      <a:gd name="connsiteX2" fmla="*/ 371475 w 371475"/>
                      <a:gd name="connsiteY2" fmla="*/ 263525 h 327025"/>
                      <a:gd name="connsiteX3" fmla="*/ 0 w 371475"/>
                      <a:gd name="connsiteY3" fmla="*/ 327025 h 327025"/>
                      <a:gd name="connsiteX4" fmla="*/ 3175 w 371475"/>
                      <a:gd name="connsiteY4" fmla="*/ 53975 h 327025"/>
                      <a:gd name="connsiteX0" fmla="*/ 3175 w 371475"/>
                      <a:gd name="connsiteY0" fmla="*/ 53975 h 327025"/>
                      <a:gd name="connsiteX1" fmla="*/ 365125 w 371475"/>
                      <a:gd name="connsiteY1" fmla="*/ 0 h 327025"/>
                      <a:gd name="connsiteX2" fmla="*/ 371475 w 371475"/>
                      <a:gd name="connsiteY2" fmla="*/ 263525 h 327025"/>
                      <a:gd name="connsiteX3" fmla="*/ 0 w 371475"/>
                      <a:gd name="connsiteY3" fmla="*/ 327025 h 327025"/>
                      <a:gd name="connsiteX4" fmla="*/ 3175 w 371475"/>
                      <a:gd name="connsiteY4" fmla="*/ 53975 h 327025"/>
                      <a:gd name="connsiteX0" fmla="*/ 3175 w 371475"/>
                      <a:gd name="connsiteY0" fmla="*/ 53975 h 327025"/>
                      <a:gd name="connsiteX1" fmla="*/ 365125 w 371475"/>
                      <a:gd name="connsiteY1" fmla="*/ 0 h 327025"/>
                      <a:gd name="connsiteX2" fmla="*/ 371475 w 371475"/>
                      <a:gd name="connsiteY2" fmla="*/ 263525 h 327025"/>
                      <a:gd name="connsiteX3" fmla="*/ 0 w 371475"/>
                      <a:gd name="connsiteY3" fmla="*/ 327025 h 327025"/>
                      <a:gd name="connsiteX4" fmla="*/ 3175 w 371475"/>
                      <a:gd name="connsiteY4" fmla="*/ 53975 h 327025"/>
                      <a:gd name="connsiteX0" fmla="*/ 3175 w 376335"/>
                      <a:gd name="connsiteY0" fmla="*/ 53975 h 327025"/>
                      <a:gd name="connsiteX1" fmla="*/ 365125 w 376335"/>
                      <a:gd name="connsiteY1" fmla="*/ 0 h 327025"/>
                      <a:gd name="connsiteX2" fmla="*/ 376335 w 376335"/>
                      <a:gd name="connsiteY2" fmla="*/ 130268 h 327025"/>
                      <a:gd name="connsiteX3" fmla="*/ 371475 w 376335"/>
                      <a:gd name="connsiteY3" fmla="*/ 263525 h 327025"/>
                      <a:gd name="connsiteX4" fmla="*/ 0 w 376335"/>
                      <a:gd name="connsiteY4" fmla="*/ 327025 h 327025"/>
                      <a:gd name="connsiteX5" fmla="*/ 3175 w 376335"/>
                      <a:gd name="connsiteY5" fmla="*/ 53975 h 327025"/>
                      <a:gd name="connsiteX0" fmla="*/ 3175 w 494490"/>
                      <a:gd name="connsiteY0" fmla="*/ 53975 h 327025"/>
                      <a:gd name="connsiteX1" fmla="*/ 365125 w 494490"/>
                      <a:gd name="connsiteY1" fmla="*/ 0 h 327025"/>
                      <a:gd name="connsiteX2" fmla="*/ 494490 w 494490"/>
                      <a:gd name="connsiteY2" fmla="*/ 124553 h 327025"/>
                      <a:gd name="connsiteX3" fmla="*/ 371475 w 494490"/>
                      <a:gd name="connsiteY3" fmla="*/ 263525 h 327025"/>
                      <a:gd name="connsiteX4" fmla="*/ 0 w 494490"/>
                      <a:gd name="connsiteY4" fmla="*/ 327025 h 327025"/>
                      <a:gd name="connsiteX5" fmla="*/ 3175 w 494490"/>
                      <a:gd name="connsiteY5" fmla="*/ 53975 h 327025"/>
                      <a:gd name="connsiteX0" fmla="*/ 3175 w 494490"/>
                      <a:gd name="connsiteY0" fmla="*/ 53975 h 327025"/>
                      <a:gd name="connsiteX1" fmla="*/ 365125 w 494490"/>
                      <a:gd name="connsiteY1" fmla="*/ 0 h 327025"/>
                      <a:gd name="connsiteX2" fmla="*/ 494490 w 494490"/>
                      <a:gd name="connsiteY2" fmla="*/ 124553 h 327025"/>
                      <a:gd name="connsiteX3" fmla="*/ 360734 w 494490"/>
                      <a:gd name="connsiteY3" fmla="*/ 257810 h 327025"/>
                      <a:gd name="connsiteX4" fmla="*/ 0 w 494490"/>
                      <a:gd name="connsiteY4" fmla="*/ 327025 h 327025"/>
                      <a:gd name="connsiteX5" fmla="*/ 3175 w 494490"/>
                      <a:gd name="connsiteY5" fmla="*/ 53975 h 327025"/>
                      <a:gd name="connsiteX0" fmla="*/ 3175 w 494490"/>
                      <a:gd name="connsiteY0" fmla="*/ 53975 h 327025"/>
                      <a:gd name="connsiteX1" fmla="*/ 365125 w 494490"/>
                      <a:gd name="connsiteY1" fmla="*/ 0 h 327025"/>
                      <a:gd name="connsiteX2" fmla="*/ 494490 w 494490"/>
                      <a:gd name="connsiteY2" fmla="*/ 124553 h 327025"/>
                      <a:gd name="connsiteX3" fmla="*/ 371475 w 494490"/>
                      <a:gd name="connsiteY3" fmla="*/ 246380 h 327025"/>
                      <a:gd name="connsiteX4" fmla="*/ 0 w 494490"/>
                      <a:gd name="connsiteY4" fmla="*/ 327025 h 327025"/>
                      <a:gd name="connsiteX5" fmla="*/ 3175 w 494490"/>
                      <a:gd name="connsiteY5" fmla="*/ 53975 h 327025"/>
                      <a:gd name="connsiteX0" fmla="*/ 3175 w 494490"/>
                      <a:gd name="connsiteY0" fmla="*/ 53975 h 327025"/>
                      <a:gd name="connsiteX1" fmla="*/ 365125 w 494490"/>
                      <a:gd name="connsiteY1" fmla="*/ 0 h 327025"/>
                      <a:gd name="connsiteX2" fmla="*/ 494490 w 494490"/>
                      <a:gd name="connsiteY2" fmla="*/ 124553 h 327025"/>
                      <a:gd name="connsiteX3" fmla="*/ 371475 w 494490"/>
                      <a:gd name="connsiteY3" fmla="*/ 246380 h 327025"/>
                      <a:gd name="connsiteX4" fmla="*/ 0 w 494490"/>
                      <a:gd name="connsiteY4" fmla="*/ 327025 h 327025"/>
                      <a:gd name="connsiteX5" fmla="*/ 3175 w 494490"/>
                      <a:gd name="connsiteY5" fmla="*/ 53975 h 32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4490" h="327025">
                        <a:moveTo>
                          <a:pt x="3175" y="53975"/>
                        </a:moveTo>
                        <a:cubicBezTo>
                          <a:pt x="127000" y="13758"/>
                          <a:pt x="244475" y="17992"/>
                          <a:pt x="365125" y="0"/>
                        </a:cubicBezTo>
                        <a:lnTo>
                          <a:pt x="494490" y="124553"/>
                        </a:lnTo>
                        <a:lnTo>
                          <a:pt x="371475" y="246380"/>
                        </a:lnTo>
                        <a:cubicBezTo>
                          <a:pt x="239104" y="249132"/>
                          <a:pt x="120650" y="264583"/>
                          <a:pt x="0" y="327025"/>
                        </a:cubicBezTo>
                        <a:cubicBezTo>
                          <a:pt x="1058" y="236008"/>
                          <a:pt x="2117" y="144992"/>
                          <a:pt x="3175" y="53975"/>
                        </a:cubicBezTo>
                        <a:close/>
                      </a:path>
                    </a:pathLst>
                  </a:custGeom>
                  <a:solidFill>
                    <a:srgbClr val="6B8D7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194" name="Rectangle 7">
                    <a:extLst>
                      <a:ext uri="{FF2B5EF4-FFF2-40B4-BE49-F238E27FC236}">
                        <a16:creationId xmlns:a16="http://schemas.microsoft.com/office/drawing/2014/main" id="{0A183FED-1D73-46AE-A6ED-9A8C77A0AF95}"/>
                      </a:ext>
                    </a:extLst>
                  </p:cNvPr>
                  <p:cNvSpPr/>
                  <p:nvPr/>
                </p:nvSpPr>
                <p:spPr>
                  <a:xfrm>
                    <a:off x="1615841" y="3354717"/>
                    <a:ext cx="406511" cy="343502"/>
                  </a:xfrm>
                  <a:custGeom>
                    <a:avLst/>
                    <a:gdLst>
                      <a:gd name="connsiteX0" fmla="*/ 0 w 361950"/>
                      <a:gd name="connsiteY0" fmla="*/ 0 h 193675"/>
                      <a:gd name="connsiteX1" fmla="*/ 361950 w 361950"/>
                      <a:gd name="connsiteY1" fmla="*/ 0 h 193675"/>
                      <a:gd name="connsiteX2" fmla="*/ 361950 w 361950"/>
                      <a:gd name="connsiteY2" fmla="*/ 193675 h 193675"/>
                      <a:gd name="connsiteX3" fmla="*/ 0 w 361950"/>
                      <a:gd name="connsiteY3" fmla="*/ 193675 h 193675"/>
                      <a:gd name="connsiteX4" fmla="*/ 0 w 361950"/>
                      <a:gd name="connsiteY4" fmla="*/ 0 h 193675"/>
                      <a:gd name="connsiteX0" fmla="*/ 0 w 361950"/>
                      <a:gd name="connsiteY0" fmla="*/ 69850 h 263525"/>
                      <a:gd name="connsiteX1" fmla="*/ 355600 w 361950"/>
                      <a:gd name="connsiteY1" fmla="*/ 0 h 263525"/>
                      <a:gd name="connsiteX2" fmla="*/ 361950 w 361950"/>
                      <a:gd name="connsiteY2" fmla="*/ 263525 h 263525"/>
                      <a:gd name="connsiteX3" fmla="*/ 0 w 361950"/>
                      <a:gd name="connsiteY3" fmla="*/ 263525 h 263525"/>
                      <a:gd name="connsiteX4" fmla="*/ 0 w 361950"/>
                      <a:gd name="connsiteY4" fmla="*/ 69850 h 263525"/>
                      <a:gd name="connsiteX0" fmla="*/ 0 w 368300"/>
                      <a:gd name="connsiteY0" fmla="*/ 53975 h 263525"/>
                      <a:gd name="connsiteX1" fmla="*/ 361950 w 368300"/>
                      <a:gd name="connsiteY1" fmla="*/ 0 h 263525"/>
                      <a:gd name="connsiteX2" fmla="*/ 368300 w 368300"/>
                      <a:gd name="connsiteY2" fmla="*/ 263525 h 263525"/>
                      <a:gd name="connsiteX3" fmla="*/ 6350 w 368300"/>
                      <a:gd name="connsiteY3" fmla="*/ 263525 h 263525"/>
                      <a:gd name="connsiteX4" fmla="*/ 0 w 368300"/>
                      <a:gd name="connsiteY4" fmla="*/ 53975 h 263525"/>
                      <a:gd name="connsiteX0" fmla="*/ 0 w 368300"/>
                      <a:gd name="connsiteY0" fmla="*/ 53975 h 263525"/>
                      <a:gd name="connsiteX1" fmla="*/ 361950 w 368300"/>
                      <a:gd name="connsiteY1" fmla="*/ 0 h 263525"/>
                      <a:gd name="connsiteX2" fmla="*/ 368300 w 368300"/>
                      <a:gd name="connsiteY2" fmla="*/ 263525 h 263525"/>
                      <a:gd name="connsiteX3" fmla="*/ 6350 w 368300"/>
                      <a:gd name="connsiteY3" fmla="*/ 263525 h 263525"/>
                      <a:gd name="connsiteX4" fmla="*/ 0 w 368300"/>
                      <a:gd name="connsiteY4" fmla="*/ 53975 h 263525"/>
                      <a:gd name="connsiteX0" fmla="*/ 0 w 368300"/>
                      <a:gd name="connsiteY0" fmla="*/ 53975 h 263525"/>
                      <a:gd name="connsiteX1" fmla="*/ 361950 w 368300"/>
                      <a:gd name="connsiteY1" fmla="*/ 0 h 263525"/>
                      <a:gd name="connsiteX2" fmla="*/ 368300 w 368300"/>
                      <a:gd name="connsiteY2" fmla="*/ 263525 h 263525"/>
                      <a:gd name="connsiteX3" fmla="*/ 6350 w 368300"/>
                      <a:gd name="connsiteY3" fmla="*/ 263525 h 263525"/>
                      <a:gd name="connsiteX4" fmla="*/ 0 w 368300"/>
                      <a:gd name="connsiteY4" fmla="*/ 53975 h 263525"/>
                      <a:gd name="connsiteX0" fmla="*/ 3175 w 371475"/>
                      <a:gd name="connsiteY0" fmla="*/ 53975 h 327025"/>
                      <a:gd name="connsiteX1" fmla="*/ 365125 w 371475"/>
                      <a:gd name="connsiteY1" fmla="*/ 0 h 327025"/>
                      <a:gd name="connsiteX2" fmla="*/ 371475 w 371475"/>
                      <a:gd name="connsiteY2" fmla="*/ 263525 h 327025"/>
                      <a:gd name="connsiteX3" fmla="*/ 0 w 371475"/>
                      <a:gd name="connsiteY3" fmla="*/ 327025 h 327025"/>
                      <a:gd name="connsiteX4" fmla="*/ 3175 w 371475"/>
                      <a:gd name="connsiteY4" fmla="*/ 53975 h 327025"/>
                      <a:gd name="connsiteX0" fmla="*/ 3175 w 371475"/>
                      <a:gd name="connsiteY0" fmla="*/ 53975 h 327025"/>
                      <a:gd name="connsiteX1" fmla="*/ 365125 w 371475"/>
                      <a:gd name="connsiteY1" fmla="*/ 0 h 327025"/>
                      <a:gd name="connsiteX2" fmla="*/ 371475 w 371475"/>
                      <a:gd name="connsiteY2" fmla="*/ 263525 h 327025"/>
                      <a:gd name="connsiteX3" fmla="*/ 0 w 371475"/>
                      <a:gd name="connsiteY3" fmla="*/ 327025 h 327025"/>
                      <a:gd name="connsiteX4" fmla="*/ 3175 w 371475"/>
                      <a:gd name="connsiteY4" fmla="*/ 53975 h 327025"/>
                      <a:gd name="connsiteX0" fmla="*/ 3175 w 371475"/>
                      <a:gd name="connsiteY0" fmla="*/ 53975 h 327025"/>
                      <a:gd name="connsiteX1" fmla="*/ 365125 w 371475"/>
                      <a:gd name="connsiteY1" fmla="*/ 0 h 327025"/>
                      <a:gd name="connsiteX2" fmla="*/ 371475 w 371475"/>
                      <a:gd name="connsiteY2" fmla="*/ 263525 h 327025"/>
                      <a:gd name="connsiteX3" fmla="*/ 0 w 371475"/>
                      <a:gd name="connsiteY3" fmla="*/ 327025 h 327025"/>
                      <a:gd name="connsiteX4" fmla="*/ 3175 w 371475"/>
                      <a:gd name="connsiteY4" fmla="*/ 53975 h 327025"/>
                      <a:gd name="connsiteX0" fmla="*/ 3175 w 371475"/>
                      <a:gd name="connsiteY0" fmla="*/ 53975 h 327025"/>
                      <a:gd name="connsiteX1" fmla="*/ 365125 w 371475"/>
                      <a:gd name="connsiteY1" fmla="*/ 0 h 327025"/>
                      <a:gd name="connsiteX2" fmla="*/ 371475 w 371475"/>
                      <a:gd name="connsiteY2" fmla="*/ 263525 h 327025"/>
                      <a:gd name="connsiteX3" fmla="*/ 0 w 371475"/>
                      <a:gd name="connsiteY3" fmla="*/ 327025 h 327025"/>
                      <a:gd name="connsiteX4" fmla="*/ 3175 w 371475"/>
                      <a:gd name="connsiteY4" fmla="*/ 53975 h 327025"/>
                      <a:gd name="connsiteX0" fmla="*/ 3175 w 371475"/>
                      <a:gd name="connsiteY0" fmla="*/ 53975 h 327025"/>
                      <a:gd name="connsiteX1" fmla="*/ 365125 w 371475"/>
                      <a:gd name="connsiteY1" fmla="*/ 0 h 327025"/>
                      <a:gd name="connsiteX2" fmla="*/ 371475 w 371475"/>
                      <a:gd name="connsiteY2" fmla="*/ 263525 h 327025"/>
                      <a:gd name="connsiteX3" fmla="*/ 0 w 371475"/>
                      <a:gd name="connsiteY3" fmla="*/ 327025 h 327025"/>
                      <a:gd name="connsiteX4" fmla="*/ 3175 w 371475"/>
                      <a:gd name="connsiteY4" fmla="*/ 53975 h 327025"/>
                      <a:gd name="connsiteX0" fmla="*/ 88212 w 371475"/>
                      <a:gd name="connsiteY0" fmla="*/ 13210 h 348172"/>
                      <a:gd name="connsiteX1" fmla="*/ 365125 w 371475"/>
                      <a:gd name="connsiteY1" fmla="*/ 21147 h 348172"/>
                      <a:gd name="connsiteX2" fmla="*/ 371475 w 371475"/>
                      <a:gd name="connsiteY2" fmla="*/ 284672 h 348172"/>
                      <a:gd name="connsiteX3" fmla="*/ 0 w 371475"/>
                      <a:gd name="connsiteY3" fmla="*/ 348172 h 348172"/>
                      <a:gd name="connsiteX4" fmla="*/ 88212 w 371475"/>
                      <a:gd name="connsiteY4" fmla="*/ 13210 h 348172"/>
                      <a:gd name="connsiteX0" fmla="*/ 98 w 283361"/>
                      <a:gd name="connsiteY0" fmla="*/ 13210 h 284672"/>
                      <a:gd name="connsiteX1" fmla="*/ 277011 w 283361"/>
                      <a:gd name="connsiteY1" fmla="*/ 21147 h 284672"/>
                      <a:gd name="connsiteX2" fmla="*/ 283361 w 283361"/>
                      <a:gd name="connsiteY2" fmla="*/ 284672 h 284672"/>
                      <a:gd name="connsiteX3" fmla="*/ 5873 w 283361"/>
                      <a:gd name="connsiteY3" fmla="*/ 262447 h 284672"/>
                      <a:gd name="connsiteX4" fmla="*/ 98 w 283361"/>
                      <a:gd name="connsiteY4" fmla="*/ 13210 h 284672"/>
                      <a:gd name="connsiteX0" fmla="*/ 98 w 283361"/>
                      <a:gd name="connsiteY0" fmla="*/ 9663 h 281125"/>
                      <a:gd name="connsiteX1" fmla="*/ 261346 w 283361"/>
                      <a:gd name="connsiteY1" fmla="*/ 50937 h 281125"/>
                      <a:gd name="connsiteX2" fmla="*/ 283361 w 283361"/>
                      <a:gd name="connsiteY2" fmla="*/ 281125 h 281125"/>
                      <a:gd name="connsiteX3" fmla="*/ 5873 w 283361"/>
                      <a:gd name="connsiteY3" fmla="*/ 258900 h 281125"/>
                      <a:gd name="connsiteX4" fmla="*/ 98 w 283361"/>
                      <a:gd name="connsiteY4" fmla="*/ 9663 h 281125"/>
                      <a:gd name="connsiteX0" fmla="*/ 98 w 283361"/>
                      <a:gd name="connsiteY0" fmla="*/ 12234 h 283696"/>
                      <a:gd name="connsiteX1" fmla="*/ 261346 w 283361"/>
                      <a:gd name="connsiteY1" fmla="*/ 53508 h 283696"/>
                      <a:gd name="connsiteX2" fmla="*/ 283361 w 283361"/>
                      <a:gd name="connsiteY2" fmla="*/ 283696 h 283696"/>
                      <a:gd name="connsiteX3" fmla="*/ 5873 w 283361"/>
                      <a:gd name="connsiteY3" fmla="*/ 261471 h 283696"/>
                      <a:gd name="connsiteX4" fmla="*/ 98 w 283361"/>
                      <a:gd name="connsiteY4" fmla="*/ 12234 h 283696"/>
                      <a:gd name="connsiteX0" fmla="*/ 98 w 283361"/>
                      <a:gd name="connsiteY0" fmla="*/ 12234 h 283696"/>
                      <a:gd name="connsiteX1" fmla="*/ 230017 w 283361"/>
                      <a:gd name="connsiteY1" fmla="*/ 53508 h 283696"/>
                      <a:gd name="connsiteX2" fmla="*/ 283361 w 283361"/>
                      <a:gd name="connsiteY2" fmla="*/ 283696 h 283696"/>
                      <a:gd name="connsiteX3" fmla="*/ 5873 w 283361"/>
                      <a:gd name="connsiteY3" fmla="*/ 261471 h 283696"/>
                      <a:gd name="connsiteX4" fmla="*/ 98 w 283361"/>
                      <a:gd name="connsiteY4" fmla="*/ 12234 h 283696"/>
                      <a:gd name="connsiteX0" fmla="*/ 5414 w 288677"/>
                      <a:gd name="connsiteY0" fmla="*/ 12234 h 283696"/>
                      <a:gd name="connsiteX1" fmla="*/ 235333 w 288677"/>
                      <a:gd name="connsiteY1" fmla="*/ 53508 h 283696"/>
                      <a:gd name="connsiteX2" fmla="*/ 288677 w 288677"/>
                      <a:gd name="connsiteY2" fmla="*/ 283696 h 283696"/>
                      <a:gd name="connsiteX3" fmla="*/ 0 w 288677"/>
                      <a:gd name="connsiteY3" fmla="*/ 270996 h 283696"/>
                      <a:gd name="connsiteX4" fmla="*/ 5414 w 288677"/>
                      <a:gd name="connsiteY4" fmla="*/ 12234 h 283696"/>
                      <a:gd name="connsiteX0" fmla="*/ 5414 w 235333"/>
                      <a:gd name="connsiteY0" fmla="*/ 12234 h 352752"/>
                      <a:gd name="connsiteX1" fmla="*/ 235333 w 235333"/>
                      <a:gd name="connsiteY1" fmla="*/ 53508 h 352752"/>
                      <a:gd name="connsiteX2" fmla="*/ 208116 w 235333"/>
                      <a:gd name="connsiteY2" fmla="*/ 352752 h 352752"/>
                      <a:gd name="connsiteX3" fmla="*/ 0 w 235333"/>
                      <a:gd name="connsiteY3" fmla="*/ 270996 h 352752"/>
                      <a:gd name="connsiteX4" fmla="*/ 5414 w 235333"/>
                      <a:gd name="connsiteY4" fmla="*/ 12234 h 352752"/>
                      <a:gd name="connsiteX0" fmla="*/ 5414 w 235333"/>
                      <a:gd name="connsiteY0" fmla="*/ 12234 h 352752"/>
                      <a:gd name="connsiteX1" fmla="*/ 235333 w 235333"/>
                      <a:gd name="connsiteY1" fmla="*/ 53508 h 352752"/>
                      <a:gd name="connsiteX2" fmla="*/ 208116 w 235333"/>
                      <a:gd name="connsiteY2" fmla="*/ 352752 h 352752"/>
                      <a:gd name="connsiteX3" fmla="*/ 0 w 235333"/>
                      <a:gd name="connsiteY3" fmla="*/ 270996 h 352752"/>
                      <a:gd name="connsiteX4" fmla="*/ 5414 w 235333"/>
                      <a:gd name="connsiteY4" fmla="*/ 12234 h 352752"/>
                      <a:gd name="connsiteX0" fmla="*/ 5414 w 235333"/>
                      <a:gd name="connsiteY0" fmla="*/ 12234 h 352752"/>
                      <a:gd name="connsiteX1" fmla="*/ 235333 w 235333"/>
                      <a:gd name="connsiteY1" fmla="*/ 53508 h 352752"/>
                      <a:gd name="connsiteX2" fmla="*/ 208116 w 235333"/>
                      <a:gd name="connsiteY2" fmla="*/ 352752 h 352752"/>
                      <a:gd name="connsiteX3" fmla="*/ 0 w 235333"/>
                      <a:gd name="connsiteY3" fmla="*/ 270996 h 352752"/>
                      <a:gd name="connsiteX4" fmla="*/ 5414 w 235333"/>
                      <a:gd name="connsiteY4" fmla="*/ 12234 h 352752"/>
                      <a:gd name="connsiteX0" fmla="*/ 5414 w 235333"/>
                      <a:gd name="connsiteY0" fmla="*/ 12234 h 352752"/>
                      <a:gd name="connsiteX1" fmla="*/ 235333 w 235333"/>
                      <a:gd name="connsiteY1" fmla="*/ 53508 h 352752"/>
                      <a:gd name="connsiteX2" fmla="*/ 208116 w 235333"/>
                      <a:gd name="connsiteY2" fmla="*/ 352752 h 352752"/>
                      <a:gd name="connsiteX3" fmla="*/ 0 w 235333"/>
                      <a:gd name="connsiteY3" fmla="*/ 270996 h 352752"/>
                      <a:gd name="connsiteX4" fmla="*/ 5414 w 235333"/>
                      <a:gd name="connsiteY4" fmla="*/ 12234 h 352752"/>
                      <a:gd name="connsiteX0" fmla="*/ 5414 w 235333"/>
                      <a:gd name="connsiteY0" fmla="*/ 1382 h 341900"/>
                      <a:gd name="connsiteX1" fmla="*/ 235333 w 235333"/>
                      <a:gd name="connsiteY1" fmla="*/ 42656 h 341900"/>
                      <a:gd name="connsiteX2" fmla="*/ 208116 w 235333"/>
                      <a:gd name="connsiteY2" fmla="*/ 341900 h 341900"/>
                      <a:gd name="connsiteX3" fmla="*/ 0 w 235333"/>
                      <a:gd name="connsiteY3" fmla="*/ 260144 h 341900"/>
                      <a:gd name="connsiteX4" fmla="*/ 5414 w 235333"/>
                      <a:gd name="connsiteY4" fmla="*/ 1382 h 341900"/>
                      <a:gd name="connsiteX0" fmla="*/ 5414 w 235333"/>
                      <a:gd name="connsiteY0" fmla="*/ 0 h 340518"/>
                      <a:gd name="connsiteX1" fmla="*/ 235333 w 235333"/>
                      <a:gd name="connsiteY1" fmla="*/ 41274 h 340518"/>
                      <a:gd name="connsiteX2" fmla="*/ 208116 w 235333"/>
                      <a:gd name="connsiteY2" fmla="*/ 340518 h 340518"/>
                      <a:gd name="connsiteX3" fmla="*/ 0 w 235333"/>
                      <a:gd name="connsiteY3" fmla="*/ 258762 h 340518"/>
                      <a:gd name="connsiteX4" fmla="*/ 5414 w 235333"/>
                      <a:gd name="connsiteY4" fmla="*/ 0 h 340518"/>
                      <a:gd name="connsiteX0" fmla="*/ 5414 w 235333"/>
                      <a:gd name="connsiteY0" fmla="*/ 394 h 340912"/>
                      <a:gd name="connsiteX1" fmla="*/ 235333 w 235333"/>
                      <a:gd name="connsiteY1" fmla="*/ 41668 h 340912"/>
                      <a:gd name="connsiteX2" fmla="*/ 208116 w 235333"/>
                      <a:gd name="connsiteY2" fmla="*/ 340912 h 340912"/>
                      <a:gd name="connsiteX3" fmla="*/ 0 w 235333"/>
                      <a:gd name="connsiteY3" fmla="*/ 259156 h 340912"/>
                      <a:gd name="connsiteX4" fmla="*/ 5414 w 235333"/>
                      <a:gd name="connsiteY4" fmla="*/ 394 h 340912"/>
                      <a:gd name="connsiteX0" fmla="*/ 5414 w 219668"/>
                      <a:gd name="connsiteY0" fmla="*/ 373 h 340891"/>
                      <a:gd name="connsiteX1" fmla="*/ 219668 w 219668"/>
                      <a:gd name="connsiteY1" fmla="*/ 44029 h 340891"/>
                      <a:gd name="connsiteX2" fmla="*/ 208116 w 219668"/>
                      <a:gd name="connsiteY2" fmla="*/ 340891 h 340891"/>
                      <a:gd name="connsiteX3" fmla="*/ 0 w 219668"/>
                      <a:gd name="connsiteY3" fmla="*/ 259135 h 340891"/>
                      <a:gd name="connsiteX4" fmla="*/ 5414 w 219668"/>
                      <a:gd name="connsiteY4" fmla="*/ 373 h 340891"/>
                      <a:gd name="connsiteX0" fmla="*/ 5414 w 219668"/>
                      <a:gd name="connsiteY0" fmla="*/ 611 h 341129"/>
                      <a:gd name="connsiteX1" fmla="*/ 219668 w 219668"/>
                      <a:gd name="connsiteY1" fmla="*/ 44267 h 341129"/>
                      <a:gd name="connsiteX2" fmla="*/ 208116 w 219668"/>
                      <a:gd name="connsiteY2" fmla="*/ 341129 h 341129"/>
                      <a:gd name="connsiteX3" fmla="*/ 0 w 219668"/>
                      <a:gd name="connsiteY3" fmla="*/ 259373 h 341129"/>
                      <a:gd name="connsiteX4" fmla="*/ 5414 w 219668"/>
                      <a:gd name="connsiteY4" fmla="*/ 611 h 341129"/>
                      <a:gd name="connsiteX0" fmla="*/ 5414 w 219668"/>
                      <a:gd name="connsiteY0" fmla="*/ 611 h 341129"/>
                      <a:gd name="connsiteX1" fmla="*/ 219668 w 219668"/>
                      <a:gd name="connsiteY1" fmla="*/ 44267 h 341129"/>
                      <a:gd name="connsiteX2" fmla="*/ 208116 w 219668"/>
                      <a:gd name="connsiteY2" fmla="*/ 341129 h 341129"/>
                      <a:gd name="connsiteX3" fmla="*/ 0 w 219668"/>
                      <a:gd name="connsiteY3" fmla="*/ 259373 h 341129"/>
                      <a:gd name="connsiteX4" fmla="*/ 5414 w 219668"/>
                      <a:gd name="connsiteY4" fmla="*/ 611 h 341129"/>
                      <a:gd name="connsiteX0" fmla="*/ 5414 w 217430"/>
                      <a:gd name="connsiteY0" fmla="*/ 446 h 340964"/>
                      <a:gd name="connsiteX1" fmla="*/ 217430 w 217430"/>
                      <a:gd name="connsiteY1" fmla="*/ 53627 h 340964"/>
                      <a:gd name="connsiteX2" fmla="*/ 208116 w 217430"/>
                      <a:gd name="connsiteY2" fmla="*/ 340964 h 340964"/>
                      <a:gd name="connsiteX3" fmla="*/ 0 w 217430"/>
                      <a:gd name="connsiteY3" fmla="*/ 259208 h 340964"/>
                      <a:gd name="connsiteX4" fmla="*/ 5414 w 217430"/>
                      <a:gd name="connsiteY4" fmla="*/ 446 h 340964"/>
                      <a:gd name="connsiteX0" fmla="*/ 5414 w 217430"/>
                      <a:gd name="connsiteY0" fmla="*/ 555 h 341073"/>
                      <a:gd name="connsiteX1" fmla="*/ 217430 w 217430"/>
                      <a:gd name="connsiteY1" fmla="*/ 53736 h 341073"/>
                      <a:gd name="connsiteX2" fmla="*/ 208116 w 217430"/>
                      <a:gd name="connsiteY2" fmla="*/ 341073 h 341073"/>
                      <a:gd name="connsiteX3" fmla="*/ 0 w 217430"/>
                      <a:gd name="connsiteY3" fmla="*/ 259317 h 341073"/>
                      <a:gd name="connsiteX4" fmla="*/ 5414 w 217430"/>
                      <a:gd name="connsiteY4" fmla="*/ 555 h 341073"/>
                      <a:gd name="connsiteX0" fmla="*/ 5414 w 217430"/>
                      <a:gd name="connsiteY0" fmla="*/ 661 h 341179"/>
                      <a:gd name="connsiteX1" fmla="*/ 217430 w 217430"/>
                      <a:gd name="connsiteY1" fmla="*/ 53842 h 341179"/>
                      <a:gd name="connsiteX2" fmla="*/ 208116 w 217430"/>
                      <a:gd name="connsiteY2" fmla="*/ 341179 h 341179"/>
                      <a:gd name="connsiteX3" fmla="*/ 0 w 217430"/>
                      <a:gd name="connsiteY3" fmla="*/ 259423 h 341179"/>
                      <a:gd name="connsiteX4" fmla="*/ 5414 w 217430"/>
                      <a:gd name="connsiteY4" fmla="*/ 661 h 341179"/>
                      <a:gd name="connsiteX0" fmla="*/ 5414 w 217430"/>
                      <a:gd name="connsiteY0" fmla="*/ 602 h 343502"/>
                      <a:gd name="connsiteX1" fmla="*/ 217430 w 217430"/>
                      <a:gd name="connsiteY1" fmla="*/ 56165 h 343502"/>
                      <a:gd name="connsiteX2" fmla="*/ 208116 w 217430"/>
                      <a:gd name="connsiteY2" fmla="*/ 343502 h 343502"/>
                      <a:gd name="connsiteX3" fmla="*/ 0 w 217430"/>
                      <a:gd name="connsiteY3" fmla="*/ 261746 h 343502"/>
                      <a:gd name="connsiteX4" fmla="*/ 5414 w 217430"/>
                      <a:gd name="connsiteY4" fmla="*/ 602 h 343502"/>
                      <a:gd name="connsiteX0" fmla="*/ 20762 w 232778"/>
                      <a:gd name="connsiteY0" fmla="*/ 602 h 343502"/>
                      <a:gd name="connsiteX1" fmla="*/ 232778 w 232778"/>
                      <a:gd name="connsiteY1" fmla="*/ 56165 h 343502"/>
                      <a:gd name="connsiteX2" fmla="*/ 223464 w 232778"/>
                      <a:gd name="connsiteY2" fmla="*/ 343502 h 343502"/>
                      <a:gd name="connsiteX3" fmla="*/ 15348 w 232778"/>
                      <a:gd name="connsiteY3" fmla="*/ 261746 h 343502"/>
                      <a:gd name="connsiteX4" fmla="*/ 16153 w 232778"/>
                      <a:gd name="connsiteY4" fmla="*/ 126537 h 343502"/>
                      <a:gd name="connsiteX5" fmla="*/ 20762 w 232778"/>
                      <a:gd name="connsiteY5" fmla="*/ 602 h 343502"/>
                      <a:gd name="connsiteX0" fmla="*/ 12085 w 224101"/>
                      <a:gd name="connsiteY0" fmla="*/ 602 h 343502"/>
                      <a:gd name="connsiteX1" fmla="*/ 224101 w 224101"/>
                      <a:gd name="connsiteY1" fmla="*/ 56165 h 343502"/>
                      <a:gd name="connsiteX2" fmla="*/ 214787 w 224101"/>
                      <a:gd name="connsiteY2" fmla="*/ 343502 h 343502"/>
                      <a:gd name="connsiteX3" fmla="*/ 6671 w 224101"/>
                      <a:gd name="connsiteY3" fmla="*/ 261746 h 343502"/>
                      <a:gd name="connsiteX4" fmla="*/ 83895 w 224101"/>
                      <a:gd name="connsiteY4" fmla="*/ 126537 h 343502"/>
                      <a:gd name="connsiteX5" fmla="*/ 12085 w 224101"/>
                      <a:gd name="connsiteY5" fmla="*/ 602 h 343502"/>
                      <a:gd name="connsiteX0" fmla="*/ 11937 w 223953"/>
                      <a:gd name="connsiteY0" fmla="*/ 602 h 343502"/>
                      <a:gd name="connsiteX1" fmla="*/ 223953 w 223953"/>
                      <a:gd name="connsiteY1" fmla="*/ 56165 h 343502"/>
                      <a:gd name="connsiteX2" fmla="*/ 214639 w 223953"/>
                      <a:gd name="connsiteY2" fmla="*/ 343502 h 343502"/>
                      <a:gd name="connsiteX3" fmla="*/ 6523 w 223953"/>
                      <a:gd name="connsiteY3" fmla="*/ 261746 h 343502"/>
                      <a:gd name="connsiteX4" fmla="*/ 86804 w 223953"/>
                      <a:gd name="connsiteY4" fmla="*/ 126537 h 343502"/>
                      <a:gd name="connsiteX5" fmla="*/ 11937 w 223953"/>
                      <a:gd name="connsiteY5" fmla="*/ 602 h 343502"/>
                      <a:gd name="connsiteX0" fmla="*/ 7179 w 219195"/>
                      <a:gd name="connsiteY0" fmla="*/ 602 h 343502"/>
                      <a:gd name="connsiteX1" fmla="*/ 219195 w 219195"/>
                      <a:gd name="connsiteY1" fmla="*/ 56165 h 343502"/>
                      <a:gd name="connsiteX2" fmla="*/ 209881 w 219195"/>
                      <a:gd name="connsiteY2" fmla="*/ 343502 h 343502"/>
                      <a:gd name="connsiteX3" fmla="*/ 1765 w 219195"/>
                      <a:gd name="connsiteY3" fmla="*/ 261746 h 343502"/>
                      <a:gd name="connsiteX4" fmla="*/ 82046 w 219195"/>
                      <a:gd name="connsiteY4" fmla="*/ 126537 h 343502"/>
                      <a:gd name="connsiteX5" fmla="*/ 7179 w 219195"/>
                      <a:gd name="connsiteY5" fmla="*/ 602 h 343502"/>
                      <a:gd name="connsiteX0" fmla="*/ 7179 w 219195"/>
                      <a:gd name="connsiteY0" fmla="*/ 602 h 343502"/>
                      <a:gd name="connsiteX1" fmla="*/ 219195 w 219195"/>
                      <a:gd name="connsiteY1" fmla="*/ 56165 h 343502"/>
                      <a:gd name="connsiteX2" fmla="*/ 209881 w 219195"/>
                      <a:gd name="connsiteY2" fmla="*/ 343502 h 343502"/>
                      <a:gd name="connsiteX3" fmla="*/ 1765 w 219195"/>
                      <a:gd name="connsiteY3" fmla="*/ 261746 h 343502"/>
                      <a:gd name="connsiteX4" fmla="*/ 82046 w 219195"/>
                      <a:gd name="connsiteY4" fmla="*/ 126537 h 343502"/>
                      <a:gd name="connsiteX5" fmla="*/ 7179 w 219195"/>
                      <a:gd name="connsiteY5" fmla="*/ 602 h 343502"/>
                      <a:gd name="connsiteX0" fmla="*/ 5414 w 217430"/>
                      <a:gd name="connsiteY0" fmla="*/ 602 h 343502"/>
                      <a:gd name="connsiteX1" fmla="*/ 217430 w 217430"/>
                      <a:gd name="connsiteY1" fmla="*/ 56165 h 343502"/>
                      <a:gd name="connsiteX2" fmla="*/ 208116 w 217430"/>
                      <a:gd name="connsiteY2" fmla="*/ 343502 h 343502"/>
                      <a:gd name="connsiteX3" fmla="*/ 0 w 217430"/>
                      <a:gd name="connsiteY3" fmla="*/ 261746 h 343502"/>
                      <a:gd name="connsiteX4" fmla="*/ 80281 w 217430"/>
                      <a:gd name="connsiteY4" fmla="*/ 126537 h 343502"/>
                      <a:gd name="connsiteX5" fmla="*/ 5414 w 217430"/>
                      <a:gd name="connsiteY5" fmla="*/ 602 h 343502"/>
                      <a:gd name="connsiteX0" fmla="*/ 5414 w 217430"/>
                      <a:gd name="connsiteY0" fmla="*/ 602 h 343502"/>
                      <a:gd name="connsiteX1" fmla="*/ 217430 w 217430"/>
                      <a:gd name="connsiteY1" fmla="*/ 56165 h 343502"/>
                      <a:gd name="connsiteX2" fmla="*/ 208116 w 217430"/>
                      <a:gd name="connsiteY2" fmla="*/ 343502 h 343502"/>
                      <a:gd name="connsiteX3" fmla="*/ 0 w 217430"/>
                      <a:gd name="connsiteY3" fmla="*/ 261746 h 343502"/>
                      <a:gd name="connsiteX4" fmla="*/ 80281 w 217430"/>
                      <a:gd name="connsiteY4" fmla="*/ 126537 h 343502"/>
                      <a:gd name="connsiteX5" fmla="*/ 5414 w 217430"/>
                      <a:gd name="connsiteY5" fmla="*/ 602 h 343502"/>
                      <a:gd name="connsiteX0" fmla="*/ 5414 w 217430"/>
                      <a:gd name="connsiteY0" fmla="*/ 602 h 343502"/>
                      <a:gd name="connsiteX1" fmla="*/ 217430 w 217430"/>
                      <a:gd name="connsiteY1" fmla="*/ 56165 h 343502"/>
                      <a:gd name="connsiteX2" fmla="*/ 208116 w 217430"/>
                      <a:gd name="connsiteY2" fmla="*/ 343502 h 343502"/>
                      <a:gd name="connsiteX3" fmla="*/ 0 w 217430"/>
                      <a:gd name="connsiteY3" fmla="*/ 261746 h 343502"/>
                      <a:gd name="connsiteX4" fmla="*/ 80281 w 217430"/>
                      <a:gd name="connsiteY4" fmla="*/ 126537 h 343502"/>
                      <a:gd name="connsiteX5" fmla="*/ 5414 w 217430"/>
                      <a:gd name="connsiteY5" fmla="*/ 602 h 34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430" h="343502">
                        <a:moveTo>
                          <a:pt x="5414" y="602"/>
                        </a:moveTo>
                        <a:cubicBezTo>
                          <a:pt x="129239" y="-3896"/>
                          <a:pt x="179578" y="17007"/>
                          <a:pt x="217430" y="56165"/>
                        </a:cubicBezTo>
                        <a:lnTo>
                          <a:pt x="208116" y="343502"/>
                        </a:lnTo>
                        <a:cubicBezTo>
                          <a:pt x="175104" y="290056"/>
                          <a:pt x="120650" y="256454"/>
                          <a:pt x="0" y="261746"/>
                        </a:cubicBezTo>
                        <a:cubicBezTo>
                          <a:pt x="37282" y="205582"/>
                          <a:pt x="54925" y="170061"/>
                          <a:pt x="80281" y="126537"/>
                        </a:cubicBezTo>
                        <a:cubicBezTo>
                          <a:pt x="56729" y="94443"/>
                          <a:pt x="33503" y="58051"/>
                          <a:pt x="5414" y="602"/>
                        </a:cubicBezTo>
                        <a:close/>
                      </a:path>
                    </a:pathLst>
                  </a:custGeom>
                  <a:solidFill>
                    <a:srgbClr val="6B8D7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grpSp>
                <p:nvGrpSpPr>
                  <p:cNvPr id="26" name="Group 25">
                    <a:extLst>
                      <a:ext uri="{FF2B5EF4-FFF2-40B4-BE49-F238E27FC236}">
                        <a16:creationId xmlns:a16="http://schemas.microsoft.com/office/drawing/2014/main" id="{D5BD8237-1FD3-4F28-BD28-41C71F382FE8}"/>
                      </a:ext>
                    </a:extLst>
                  </p:cNvPr>
                  <p:cNvGrpSpPr/>
                  <p:nvPr/>
                </p:nvGrpSpPr>
                <p:grpSpPr>
                  <a:xfrm>
                    <a:off x="1951575" y="2072387"/>
                    <a:ext cx="1542878" cy="2429764"/>
                    <a:chOff x="1951575" y="2072387"/>
                    <a:chExt cx="1542878" cy="2429764"/>
                  </a:xfrm>
                  <a:solidFill>
                    <a:srgbClr val="00B3CA"/>
                  </a:solidFill>
                </p:grpSpPr>
                <p:sp>
                  <p:nvSpPr>
                    <p:cNvPr id="27" name="Freeform: Shape 26">
                      <a:extLst>
                        <a:ext uri="{FF2B5EF4-FFF2-40B4-BE49-F238E27FC236}">
                          <a16:creationId xmlns:a16="http://schemas.microsoft.com/office/drawing/2014/main" id="{F92F25B6-4663-47FE-B8BA-6F06A9D41191}"/>
                        </a:ext>
                      </a:extLst>
                    </p:cNvPr>
                    <p:cNvSpPr/>
                    <p:nvPr/>
                  </p:nvSpPr>
                  <p:spPr>
                    <a:xfrm rot="5400000">
                      <a:off x="2041062" y="1982900"/>
                      <a:ext cx="722573" cy="901547"/>
                    </a:xfrm>
                    <a:custGeom>
                      <a:avLst/>
                      <a:gdLst>
                        <a:gd name="connsiteX0" fmla="*/ 0 w 722573"/>
                        <a:gd name="connsiteY0" fmla="*/ 654112 h 901547"/>
                        <a:gd name="connsiteX1" fmla="*/ 4770 w 722573"/>
                        <a:gd name="connsiteY1" fmla="*/ 648331 h 901547"/>
                        <a:gd name="connsiteX2" fmla="*/ 88429 w 722573"/>
                        <a:gd name="connsiteY2" fmla="*/ 374447 h 901547"/>
                        <a:gd name="connsiteX3" fmla="*/ 88429 w 722573"/>
                        <a:gd name="connsiteY3" fmla="*/ 0 h 901547"/>
                        <a:gd name="connsiteX4" fmla="*/ 169706 w 722573"/>
                        <a:gd name="connsiteY4" fmla="*/ 0 h 901547"/>
                        <a:gd name="connsiteX5" fmla="*/ 163657 w 722573"/>
                        <a:gd name="connsiteY5" fmla="*/ 60002 h 901547"/>
                        <a:gd name="connsiteX6" fmla="*/ 163657 w 722573"/>
                        <a:gd name="connsiteY6" fmla="*/ 200216 h 901547"/>
                        <a:gd name="connsiteX7" fmla="*/ 322606 w 722573"/>
                        <a:gd name="connsiteY7" fmla="*/ 482560 h 901547"/>
                        <a:gd name="connsiteX8" fmla="*/ 415283 w 722573"/>
                        <a:gd name="connsiteY8" fmla="*/ 518945 h 901547"/>
                        <a:gd name="connsiteX9" fmla="*/ 415283 w 722573"/>
                        <a:gd name="connsiteY9" fmla="*/ 473132 h 901547"/>
                        <a:gd name="connsiteX10" fmla="*/ 722573 w 722573"/>
                        <a:gd name="connsiteY10" fmla="*/ 687340 h 901547"/>
                        <a:gd name="connsiteX11" fmla="*/ 415283 w 722573"/>
                        <a:gd name="connsiteY11" fmla="*/ 901547 h 901547"/>
                        <a:gd name="connsiteX12" fmla="*/ 415283 w 722573"/>
                        <a:gd name="connsiteY12" fmla="*/ 847835 h 901547"/>
                        <a:gd name="connsiteX13" fmla="*/ 319038 w 722573"/>
                        <a:gd name="connsiteY13" fmla="*/ 838133 h 901547"/>
                        <a:gd name="connsiteX14" fmla="*/ 50039 w 722573"/>
                        <a:gd name="connsiteY14" fmla="*/ 705361 h 901547"/>
                        <a:gd name="connsiteX15" fmla="*/ 0 w 722573"/>
                        <a:gd name="connsiteY15" fmla="*/ 654112 h 901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2573" h="901547">
                          <a:moveTo>
                            <a:pt x="0" y="654112"/>
                          </a:moveTo>
                          <a:lnTo>
                            <a:pt x="4770" y="648331"/>
                          </a:lnTo>
                          <a:cubicBezTo>
                            <a:pt x="57588" y="570149"/>
                            <a:pt x="88429" y="475900"/>
                            <a:pt x="88429" y="374447"/>
                          </a:cubicBezTo>
                          <a:lnTo>
                            <a:pt x="88429" y="0"/>
                          </a:lnTo>
                          <a:lnTo>
                            <a:pt x="169706" y="0"/>
                          </a:lnTo>
                          <a:lnTo>
                            <a:pt x="163657" y="60002"/>
                          </a:lnTo>
                          <a:lnTo>
                            <a:pt x="163657" y="200216"/>
                          </a:lnTo>
                          <a:cubicBezTo>
                            <a:pt x="163657" y="319870"/>
                            <a:pt x="227312" y="424657"/>
                            <a:pt x="322606" y="482560"/>
                          </a:cubicBezTo>
                          <a:lnTo>
                            <a:pt x="415283" y="518945"/>
                          </a:lnTo>
                          <a:lnTo>
                            <a:pt x="415283" y="473132"/>
                          </a:lnTo>
                          <a:lnTo>
                            <a:pt x="722573" y="687340"/>
                          </a:lnTo>
                          <a:lnTo>
                            <a:pt x="415283" y="901547"/>
                          </a:lnTo>
                          <a:lnTo>
                            <a:pt x="415283" y="847835"/>
                          </a:lnTo>
                          <a:lnTo>
                            <a:pt x="319038" y="838133"/>
                          </a:lnTo>
                          <a:cubicBezTo>
                            <a:pt x="217542" y="817363"/>
                            <a:pt x="125476" y="770706"/>
                            <a:pt x="50039" y="705361"/>
                          </a:cubicBezTo>
                          <a:lnTo>
                            <a:pt x="0" y="654112"/>
                          </a:lnTo>
                          <a:close/>
                        </a:path>
                      </a:pathLst>
                    </a:custGeom>
                    <a:solidFill>
                      <a:srgbClr val="6B8D7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defRPr/>
                      </a:pPr>
                      <a:endParaRPr lang="en-US" sz="1350">
                        <a:solidFill>
                          <a:prstClr val="white"/>
                        </a:solidFill>
                        <a:latin typeface="Calibri" panose="020F0502020204030204"/>
                      </a:endParaRPr>
                    </a:p>
                  </p:txBody>
                </p:sp>
                <p:sp>
                  <p:nvSpPr>
                    <p:cNvPr id="28" name="Freeform: Shape 27">
                      <a:extLst>
                        <a:ext uri="{FF2B5EF4-FFF2-40B4-BE49-F238E27FC236}">
                          <a16:creationId xmlns:a16="http://schemas.microsoft.com/office/drawing/2014/main" id="{72AEE5BE-32A3-4013-92B5-B231FC90E046}"/>
                        </a:ext>
                      </a:extLst>
                    </p:cNvPr>
                    <p:cNvSpPr/>
                    <p:nvPr/>
                  </p:nvSpPr>
                  <p:spPr>
                    <a:xfrm rot="10800000">
                      <a:off x="1951576" y="2624829"/>
                      <a:ext cx="428415" cy="1304276"/>
                    </a:xfrm>
                    <a:custGeom>
                      <a:avLst/>
                      <a:gdLst>
                        <a:gd name="connsiteX0" fmla="*/ 377068 w 428415"/>
                        <a:gd name="connsiteY0" fmla="*/ 1304276 h 1304276"/>
                        <a:gd name="connsiteX1" fmla="*/ 214208 w 428415"/>
                        <a:gd name="connsiteY1" fmla="*/ 1070646 h 1304276"/>
                        <a:gd name="connsiteX2" fmla="*/ 57223 w 428415"/>
                        <a:gd name="connsiteY2" fmla="*/ 1295847 h 1304276"/>
                        <a:gd name="connsiteX3" fmla="*/ 57223 w 428415"/>
                        <a:gd name="connsiteY3" fmla="*/ 307290 h 1304276"/>
                        <a:gd name="connsiteX4" fmla="*/ 0 w 428415"/>
                        <a:gd name="connsiteY4" fmla="*/ 307290 h 1304276"/>
                        <a:gd name="connsiteX5" fmla="*/ 214208 w 428415"/>
                        <a:gd name="connsiteY5" fmla="*/ 0 h 1304276"/>
                        <a:gd name="connsiteX6" fmla="*/ 428415 w 428415"/>
                        <a:gd name="connsiteY6" fmla="*/ 307290 h 1304276"/>
                        <a:gd name="connsiteX7" fmla="*/ 377068 w 428415"/>
                        <a:gd name="connsiteY7" fmla="*/ 307290 h 1304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8415" h="1304276">
                          <a:moveTo>
                            <a:pt x="377068" y="1304276"/>
                          </a:moveTo>
                          <a:lnTo>
                            <a:pt x="214208" y="1070646"/>
                          </a:lnTo>
                          <a:lnTo>
                            <a:pt x="57223" y="1295847"/>
                          </a:lnTo>
                          <a:lnTo>
                            <a:pt x="57223" y="307290"/>
                          </a:lnTo>
                          <a:lnTo>
                            <a:pt x="0" y="307290"/>
                          </a:lnTo>
                          <a:lnTo>
                            <a:pt x="214208" y="0"/>
                          </a:lnTo>
                          <a:lnTo>
                            <a:pt x="428415" y="307290"/>
                          </a:lnTo>
                          <a:lnTo>
                            <a:pt x="377068" y="307290"/>
                          </a:lnTo>
                          <a:close/>
                        </a:path>
                      </a:pathLst>
                    </a:custGeom>
                    <a:solidFill>
                      <a:srgbClr val="6B8D7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defRPr/>
                      </a:pPr>
                      <a:endParaRPr lang="en-US" sz="1350">
                        <a:solidFill>
                          <a:prstClr val="white"/>
                        </a:solidFill>
                        <a:latin typeface="Calibri" panose="020F0502020204030204"/>
                      </a:endParaRPr>
                    </a:p>
                  </p:txBody>
                </p:sp>
                <p:sp>
                  <p:nvSpPr>
                    <p:cNvPr id="29" name="Freeform: Shape 28">
                      <a:extLst>
                        <a:ext uri="{FF2B5EF4-FFF2-40B4-BE49-F238E27FC236}">
                          <a16:creationId xmlns:a16="http://schemas.microsoft.com/office/drawing/2014/main" id="{AEF63E0A-8CEC-4218-A5E4-ED6D15537BF9}"/>
                        </a:ext>
                      </a:extLst>
                    </p:cNvPr>
                    <p:cNvSpPr/>
                    <p:nvPr/>
                  </p:nvSpPr>
                  <p:spPr>
                    <a:xfrm flipH="1">
                      <a:off x="2002922" y="3621815"/>
                      <a:ext cx="1491530" cy="880336"/>
                    </a:xfrm>
                    <a:custGeom>
                      <a:avLst/>
                      <a:gdLst>
                        <a:gd name="connsiteX0" fmla="*/ 214208 w 1491530"/>
                        <a:gd name="connsiteY0" fmla="*/ 0 h 880336"/>
                        <a:gd name="connsiteX1" fmla="*/ 0 w 1491530"/>
                        <a:gd name="connsiteY1" fmla="*/ 307290 h 880336"/>
                        <a:gd name="connsiteX2" fmla="*/ 53455 w 1491530"/>
                        <a:gd name="connsiteY2" fmla="*/ 307290 h 880336"/>
                        <a:gd name="connsiteX3" fmla="*/ 63414 w 1491530"/>
                        <a:gd name="connsiteY3" fmla="*/ 406080 h 880336"/>
                        <a:gd name="connsiteX4" fmla="*/ 645307 w 1491530"/>
                        <a:gd name="connsiteY4" fmla="*/ 880336 h 880336"/>
                        <a:gd name="connsiteX5" fmla="*/ 897570 w 1491530"/>
                        <a:gd name="connsiteY5" fmla="*/ 880336 h 880336"/>
                        <a:gd name="connsiteX6" fmla="*/ 1491530 w 1491530"/>
                        <a:gd name="connsiteY6" fmla="*/ 286376 h 880336"/>
                        <a:gd name="connsiteX7" fmla="*/ 1491530 w 1491530"/>
                        <a:gd name="connsiteY7" fmla="*/ 137160 h 880336"/>
                        <a:gd name="connsiteX8" fmla="*/ 1328670 w 1491530"/>
                        <a:gd name="connsiteY8" fmla="*/ 370790 h 880336"/>
                        <a:gd name="connsiteX9" fmla="*/ 1171685 w 1491530"/>
                        <a:gd name="connsiteY9" fmla="*/ 145589 h 880336"/>
                        <a:gd name="connsiteX10" fmla="*/ 1171685 w 1491530"/>
                        <a:gd name="connsiteY10" fmla="*/ 226234 h 880336"/>
                        <a:gd name="connsiteX11" fmla="*/ 841546 w 1491530"/>
                        <a:gd name="connsiteY11" fmla="*/ 556373 h 880336"/>
                        <a:gd name="connsiteX12" fmla="*/ 701332 w 1491530"/>
                        <a:gd name="connsiteY12" fmla="*/ 556373 h 880336"/>
                        <a:gd name="connsiteX13" fmla="*/ 418988 w 1491530"/>
                        <a:gd name="connsiteY13" fmla="*/ 397424 h 880336"/>
                        <a:gd name="connsiteX14" fmla="*/ 383601 w 1491530"/>
                        <a:gd name="connsiteY14" fmla="*/ 307290 h 880336"/>
                        <a:gd name="connsiteX15" fmla="*/ 428415 w 1491530"/>
                        <a:gd name="connsiteY15" fmla="*/ 307290 h 880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91530" h="880336">
                          <a:moveTo>
                            <a:pt x="214208" y="0"/>
                          </a:moveTo>
                          <a:lnTo>
                            <a:pt x="0" y="307290"/>
                          </a:lnTo>
                          <a:lnTo>
                            <a:pt x="53455" y="307290"/>
                          </a:lnTo>
                          <a:lnTo>
                            <a:pt x="63414" y="406080"/>
                          </a:lnTo>
                          <a:cubicBezTo>
                            <a:pt x="118799" y="676737"/>
                            <a:pt x="358277" y="880336"/>
                            <a:pt x="645307" y="880336"/>
                          </a:cubicBezTo>
                          <a:lnTo>
                            <a:pt x="897570" y="880336"/>
                          </a:lnTo>
                          <a:cubicBezTo>
                            <a:pt x="1225605" y="880336"/>
                            <a:pt x="1491530" y="614411"/>
                            <a:pt x="1491530" y="286376"/>
                          </a:cubicBezTo>
                          <a:lnTo>
                            <a:pt x="1491530" y="137160"/>
                          </a:lnTo>
                          <a:lnTo>
                            <a:pt x="1328670" y="370790"/>
                          </a:lnTo>
                          <a:lnTo>
                            <a:pt x="1171685" y="145589"/>
                          </a:lnTo>
                          <a:lnTo>
                            <a:pt x="1171685" y="226234"/>
                          </a:lnTo>
                          <a:cubicBezTo>
                            <a:pt x="1171685" y="408565"/>
                            <a:pt x="1023877" y="556373"/>
                            <a:pt x="841546" y="556373"/>
                          </a:cubicBezTo>
                          <a:lnTo>
                            <a:pt x="701332" y="556373"/>
                          </a:lnTo>
                          <a:cubicBezTo>
                            <a:pt x="581677" y="556373"/>
                            <a:pt x="476890" y="492718"/>
                            <a:pt x="418988" y="397424"/>
                          </a:cubicBezTo>
                          <a:lnTo>
                            <a:pt x="383601" y="307290"/>
                          </a:lnTo>
                          <a:lnTo>
                            <a:pt x="428415" y="307290"/>
                          </a:lnTo>
                          <a:close/>
                        </a:path>
                      </a:pathLst>
                    </a:custGeom>
                    <a:solidFill>
                      <a:srgbClr val="6B8D7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defRPr/>
                      </a:pPr>
                      <a:endParaRPr lang="en-US" sz="1350">
                        <a:solidFill>
                          <a:prstClr val="white"/>
                        </a:solidFill>
                        <a:latin typeface="Calibri" panose="020F0502020204030204"/>
                      </a:endParaRPr>
                    </a:p>
                  </p:txBody>
                </p:sp>
                <p:sp>
                  <p:nvSpPr>
                    <p:cNvPr id="30" name="Freeform: Shape 29">
                      <a:extLst>
                        <a:ext uri="{FF2B5EF4-FFF2-40B4-BE49-F238E27FC236}">
                          <a16:creationId xmlns:a16="http://schemas.microsoft.com/office/drawing/2014/main" id="{70120FA9-B86B-4704-953D-B769DCCF6518}"/>
                        </a:ext>
                      </a:extLst>
                    </p:cNvPr>
                    <p:cNvSpPr/>
                    <p:nvPr/>
                  </p:nvSpPr>
                  <p:spPr>
                    <a:xfrm flipH="1">
                      <a:off x="3066038" y="2487669"/>
                      <a:ext cx="428415" cy="1304278"/>
                    </a:xfrm>
                    <a:custGeom>
                      <a:avLst/>
                      <a:gdLst>
                        <a:gd name="connsiteX0" fmla="*/ 214208 w 428415"/>
                        <a:gd name="connsiteY0" fmla="*/ 0 h 1304278"/>
                        <a:gd name="connsiteX1" fmla="*/ 0 w 428415"/>
                        <a:gd name="connsiteY1" fmla="*/ 307290 h 1304278"/>
                        <a:gd name="connsiteX2" fmla="*/ 51348 w 428415"/>
                        <a:gd name="connsiteY2" fmla="*/ 307290 h 1304278"/>
                        <a:gd name="connsiteX3" fmla="*/ 51348 w 428415"/>
                        <a:gd name="connsiteY3" fmla="*/ 1304278 h 1304278"/>
                        <a:gd name="connsiteX4" fmla="*/ 214209 w 428415"/>
                        <a:gd name="connsiteY4" fmla="*/ 1070647 h 1304278"/>
                        <a:gd name="connsiteX5" fmla="*/ 371194 w 428415"/>
                        <a:gd name="connsiteY5" fmla="*/ 1295849 h 1304278"/>
                        <a:gd name="connsiteX6" fmla="*/ 371194 w 428415"/>
                        <a:gd name="connsiteY6" fmla="*/ 307290 h 1304278"/>
                        <a:gd name="connsiteX7" fmla="*/ 428415 w 428415"/>
                        <a:gd name="connsiteY7" fmla="*/ 307290 h 1304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8415" h="1304278">
                          <a:moveTo>
                            <a:pt x="214208" y="0"/>
                          </a:moveTo>
                          <a:lnTo>
                            <a:pt x="0" y="307290"/>
                          </a:lnTo>
                          <a:lnTo>
                            <a:pt x="51348" y="307290"/>
                          </a:lnTo>
                          <a:lnTo>
                            <a:pt x="51348" y="1304278"/>
                          </a:lnTo>
                          <a:lnTo>
                            <a:pt x="214209" y="1070647"/>
                          </a:lnTo>
                          <a:lnTo>
                            <a:pt x="371194" y="1295849"/>
                          </a:lnTo>
                          <a:lnTo>
                            <a:pt x="371194" y="307290"/>
                          </a:lnTo>
                          <a:lnTo>
                            <a:pt x="428415" y="307290"/>
                          </a:lnTo>
                          <a:close/>
                        </a:path>
                      </a:pathLst>
                    </a:custGeom>
                    <a:solidFill>
                      <a:srgbClr val="6B8D7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defRPr/>
                      </a:pPr>
                      <a:endParaRPr lang="en-US" sz="1350">
                        <a:solidFill>
                          <a:prstClr val="white"/>
                        </a:solidFill>
                        <a:latin typeface="Calibri" panose="020F0502020204030204"/>
                      </a:endParaRPr>
                    </a:p>
                  </p:txBody>
                </p:sp>
                <p:sp>
                  <p:nvSpPr>
                    <p:cNvPr id="31" name="Freeform: Shape 30">
                      <a:extLst>
                        <a:ext uri="{FF2B5EF4-FFF2-40B4-BE49-F238E27FC236}">
                          <a16:creationId xmlns:a16="http://schemas.microsoft.com/office/drawing/2014/main" id="{235002EF-0571-4524-97CE-84D7AB43FBAF}"/>
                        </a:ext>
                      </a:extLst>
                    </p:cNvPr>
                    <p:cNvSpPr/>
                    <p:nvPr/>
                  </p:nvSpPr>
                  <p:spPr>
                    <a:xfrm>
                      <a:off x="2867319" y="2160721"/>
                      <a:ext cx="575786" cy="497081"/>
                    </a:xfrm>
                    <a:custGeom>
                      <a:avLst/>
                      <a:gdLst>
                        <a:gd name="connsiteX0" fmla="*/ 121091 w 575786"/>
                        <a:gd name="connsiteY0" fmla="*/ 0 h 497081"/>
                        <a:gd name="connsiteX1" fmla="*/ 168713 w 575786"/>
                        <a:gd name="connsiteY1" fmla="*/ 0 h 497081"/>
                        <a:gd name="connsiteX2" fmla="*/ 168578 w 575786"/>
                        <a:gd name="connsiteY2" fmla="*/ 94 h 497081"/>
                        <a:gd name="connsiteX3" fmla="*/ 459310 w 575786"/>
                        <a:gd name="connsiteY3" fmla="*/ 94 h 497081"/>
                        <a:gd name="connsiteX4" fmla="*/ 474347 w 575786"/>
                        <a:gd name="connsiteY4" fmla="*/ 18319 h 497081"/>
                        <a:gd name="connsiteX5" fmla="*/ 575786 w 575786"/>
                        <a:gd name="connsiteY5" fmla="*/ 350408 h 497081"/>
                        <a:gd name="connsiteX6" fmla="*/ 575786 w 575786"/>
                        <a:gd name="connsiteY6" fmla="*/ 497081 h 497081"/>
                        <a:gd name="connsiteX7" fmla="*/ 412925 w 575786"/>
                        <a:gd name="connsiteY7" fmla="*/ 263450 h 497081"/>
                        <a:gd name="connsiteX8" fmla="*/ 255939 w 575786"/>
                        <a:gd name="connsiteY8" fmla="*/ 488652 h 497081"/>
                        <a:gd name="connsiteX9" fmla="*/ 255939 w 575786"/>
                        <a:gd name="connsiteY9" fmla="*/ 405462 h 497081"/>
                        <a:gd name="connsiteX10" fmla="*/ 54305 w 575786"/>
                        <a:gd name="connsiteY10" fmla="*/ 101267 h 497081"/>
                        <a:gd name="connsiteX11" fmla="*/ 0 w 575786"/>
                        <a:gd name="connsiteY11" fmla="*/ 84410 h 497081"/>
                        <a:gd name="connsiteX12" fmla="*/ 121091 w 575786"/>
                        <a:gd name="connsiteY12" fmla="*/ 0 h 497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5786" h="497081">
                          <a:moveTo>
                            <a:pt x="121091" y="0"/>
                          </a:moveTo>
                          <a:lnTo>
                            <a:pt x="168713" y="0"/>
                          </a:lnTo>
                          <a:lnTo>
                            <a:pt x="168578" y="94"/>
                          </a:lnTo>
                          <a:lnTo>
                            <a:pt x="459310" y="94"/>
                          </a:lnTo>
                          <a:lnTo>
                            <a:pt x="474347" y="18319"/>
                          </a:lnTo>
                          <a:cubicBezTo>
                            <a:pt x="538390" y="113116"/>
                            <a:pt x="575786" y="227395"/>
                            <a:pt x="575786" y="350408"/>
                          </a:cubicBezTo>
                          <a:lnTo>
                            <a:pt x="575786" y="497081"/>
                          </a:lnTo>
                          <a:lnTo>
                            <a:pt x="412925" y="263450"/>
                          </a:lnTo>
                          <a:lnTo>
                            <a:pt x="255939" y="488652"/>
                          </a:lnTo>
                          <a:lnTo>
                            <a:pt x="255939" y="405462"/>
                          </a:lnTo>
                          <a:cubicBezTo>
                            <a:pt x="255939" y="268714"/>
                            <a:pt x="172797" y="151385"/>
                            <a:pt x="54305" y="101267"/>
                          </a:cubicBezTo>
                          <a:lnTo>
                            <a:pt x="0" y="84410"/>
                          </a:lnTo>
                          <a:lnTo>
                            <a:pt x="121091" y="0"/>
                          </a:lnTo>
                          <a:close/>
                        </a:path>
                      </a:pathLst>
                    </a:custGeom>
                    <a:solidFill>
                      <a:srgbClr val="6B8D7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grpSp>
            </p:grpSp>
            <p:grpSp>
              <p:nvGrpSpPr>
                <p:cNvPr id="279" name="Group 278">
                  <a:extLst>
                    <a:ext uri="{FF2B5EF4-FFF2-40B4-BE49-F238E27FC236}">
                      <a16:creationId xmlns:a16="http://schemas.microsoft.com/office/drawing/2014/main" id="{DAE565C2-8793-4E45-9451-B33C3044245A}"/>
                    </a:ext>
                  </a:extLst>
                </p:cNvPr>
                <p:cNvGrpSpPr/>
                <p:nvPr/>
              </p:nvGrpSpPr>
              <p:grpSpPr>
                <a:xfrm>
                  <a:off x="538163" y="3261042"/>
                  <a:ext cx="1202414" cy="452930"/>
                  <a:chOff x="538163" y="3261042"/>
                  <a:chExt cx="1202414" cy="452930"/>
                </a:xfrm>
              </p:grpSpPr>
              <p:grpSp>
                <p:nvGrpSpPr>
                  <p:cNvPr id="13" name="Group 12">
                    <a:extLst>
                      <a:ext uri="{FF2B5EF4-FFF2-40B4-BE49-F238E27FC236}">
                        <a16:creationId xmlns:a16="http://schemas.microsoft.com/office/drawing/2014/main" id="{FCE70A99-46F1-49E4-B5DB-1764CE584259}"/>
                      </a:ext>
                    </a:extLst>
                  </p:cNvPr>
                  <p:cNvGrpSpPr/>
                  <p:nvPr/>
                </p:nvGrpSpPr>
                <p:grpSpPr>
                  <a:xfrm>
                    <a:off x="538163" y="3261042"/>
                    <a:ext cx="655850" cy="452930"/>
                    <a:chOff x="538163" y="3260251"/>
                    <a:chExt cx="655850" cy="452930"/>
                  </a:xfrm>
                </p:grpSpPr>
                <p:sp>
                  <p:nvSpPr>
                    <p:cNvPr id="192" name="Arrow: Right 191">
                      <a:extLst>
                        <a:ext uri="{FF2B5EF4-FFF2-40B4-BE49-F238E27FC236}">
                          <a16:creationId xmlns:a16="http://schemas.microsoft.com/office/drawing/2014/main" id="{54B19585-42B0-4423-AA32-96CBEFBEA805}"/>
                        </a:ext>
                      </a:extLst>
                    </p:cNvPr>
                    <p:cNvSpPr/>
                    <p:nvPr/>
                  </p:nvSpPr>
                  <p:spPr>
                    <a:xfrm>
                      <a:off x="538163" y="3260251"/>
                      <a:ext cx="655850" cy="452930"/>
                    </a:xfrm>
                    <a:custGeom>
                      <a:avLst/>
                      <a:gdLst>
                        <a:gd name="connsiteX0" fmla="*/ 0 w 644420"/>
                        <a:gd name="connsiteY0" fmla="*/ 113233 h 452930"/>
                        <a:gd name="connsiteX1" fmla="*/ 417955 w 644420"/>
                        <a:gd name="connsiteY1" fmla="*/ 113233 h 452930"/>
                        <a:gd name="connsiteX2" fmla="*/ 417955 w 644420"/>
                        <a:gd name="connsiteY2" fmla="*/ 0 h 452930"/>
                        <a:gd name="connsiteX3" fmla="*/ 644420 w 644420"/>
                        <a:gd name="connsiteY3" fmla="*/ 226465 h 452930"/>
                        <a:gd name="connsiteX4" fmla="*/ 417955 w 644420"/>
                        <a:gd name="connsiteY4" fmla="*/ 452930 h 452930"/>
                        <a:gd name="connsiteX5" fmla="*/ 417955 w 644420"/>
                        <a:gd name="connsiteY5" fmla="*/ 339698 h 452930"/>
                        <a:gd name="connsiteX6" fmla="*/ 0 w 644420"/>
                        <a:gd name="connsiteY6" fmla="*/ 339698 h 452930"/>
                        <a:gd name="connsiteX7" fmla="*/ 0 w 644420"/>
                        <a:gd name="connsiteY7" fmla="*/ 113233 h 452930"/>
                        <a:gd name="connsiteX0" fmla="*/ 0 w 655850"/>
                        <a:gd name="connsiteY0" fmla="*/ 113233 h 452930"/>
                        <a:gd name="connsiteX1" fmla="*/ 417955 w 655850"/>
                        <a:gd name="connsiteY1" fmla="*/ 113233 h 452930"/>
                        <a:gd name="connsiteX2" fmla="*/ 417955 w 655850"/>
                        <a:gd name="connsiteY2" fmla="*/ 0 h 452930"/>
                        <a:gd name="connsiteX3" fmla="*/ 655850 w 655850"/>
                        <a:gd name="connsiteY3" fmla="*/ 226465 h 452930"/>
                        <a:gd name="connsiteX4" fmla="*/ 417955 w 655850"/>
                        <a:gd name="connsiteY4" fmla="*/ 452930 h 452930"/>
                        <a:gd name="connsiteX5" fmla="*/ 417955 w 655850"/>
                        <a:gd name="connsiteY5" fmla="*/ 339698 h 452930"/>
                        <a:gd name="connsiteX6" fmla="*/ 0 w 655850"/>
                        <a:gd name="connsiteY6" fmla="*/ 339698 h 452930"/>
                        <a:gd name="connsiteX7" fmla="*/ 0 w 655850"/>
                        <a:gd name="connsiteY7" fmla="*/ 113233 h 452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5850" h="452930">
                          <a:moveTo>
                            <a:pt x="0" y="113233"/>
                          </a:moveTo>
                          <a:lnTo>
                            <a:pt x="417955" y="113233"/>
                          </a:lnTo>
                          <a:lnTo>
                            <a:pt x="417955" y="0"/>
                          </a:lnTo>
                          <a:lnTo>
                            <a:pt x="655850" y="226465"/>
                          </a:lnTo>
                          <a:lnTo>
                            <a:pt x="417955" y="452930"/>
                          </a:lnTo>
                          <a:lnTo>
                            <a:pt x="417955" y="339698"/>
                          </a:lnTo>
                          <a:lnTo>
                            <a:pt x="0" y="339698"/>
                          </a:lnTo>
                          <a:lnTo>
                            <a:pt x="0" y="113233"/>
                          </a:lnTo>
                          <a:close/>
                        </a:path>
                      </a:pathLst>
                    </a:custGeom>
                    <a:solidFill>
                      <a:srgbClr val="6B8D7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198" name="TextBox 197">
                      <a:extLst>
                        <a:ext uri="{FF2B5EF4-FFF2-40B4-BE49-F238E27FC236}">
                          <a16:creationId xmlns:a16="http://schemas.microsoft.com/office/drawing/2014/main" id="{A711C6DF-2E6C-46B7-9B12-24E5DFBFBB06}"/>
                        </a:ext>
                      </a:extLst>
                    </p:cNvPr>
                    <p:cNvSpPr txBox="1"/>
                    <p:nvPr/>
                  </p:nvSpPr>
                  <p:spPr>
                    <a:xfrm>
                      <a:off x="582403" y="3346147"/>
                      <a:ext cx="515093" cy="280979"/>
                    </a:xfrm>
                    <a:prstGeom prst="rect">
                      <a:avLst/>
                    </a:prstGeom>
                    <a:noFill/>
                  </p:spPr>
                  <p:txBody>
                    <a:bodyPr wrap="square" rtlCol="0">
                      <a:spAutoFit/>
                    </a:bodyPr>
                    <a:lstStyle/>
                    <a:p>
                      <a:pPr algn="ctr" defTabSz="685800">
                        <a:defRPr/>
                      </a:pPr>
                      <a:r>
                        <a:rPr lang="en-US" sz="825" dirty="0">
                          <a:solidFill>
                            <a:prstClr val="white"/>
                          </a:solidFill>
                          <a:latin typeface="Arial" panose="020B0604020202020204" pitchFamily="34" charset="0"/>
                          <a:cs typeface="Arial" panose="020B0604020202020204" pitchFamily="34" charset="0"/>
                        </a:rPr>
                        <a:t>Idea</a:t>
                      </a:r>
                    </a:p>
                  </p:txBody>
                </p:sp>
              </p:grpSp>
              <p:grpSp>
                <p:nvGrpSpPr>
                  <p:cNvPr id="204" name="Group 203">
                    <a:extLst>
                      <a:ext uri="{FF2B5EF4-FFF2-40B4-BE49-F238E27FC236}">
                        <a16:creationId xmlns:a16="http://schemas.microsoft.com/office/drawing/2014/main" id="{C6674FED-579C-495B-85CB-E81B21A580D2}"/>
                      </a:ext>
                    </a:extLst>
                  </p:cNvPr>
                  <p:cNvGrpSpPr/>
                  <p:nvPr/>
                </p:nvGrpSpPr>
                <p:grpSpPr>
                  <a:xfrm>
                    <a:off x="1096157" y="3261042"/>
                    <a:ext cx="644420" cy="452930"/>
                    <a:chOff x="478155" y="3260251"/>
                    <a:chExt cx="644420" cy="452930"/>
                  </a:xfrm>
                </p:grpSpPr>
                <p:sp>
                  <p:nvSpPr>
                    <p:cNvPr id="205" name="Arrow: Notched Right 204">
                      <a:extLst>
                        <a:ext uri="{FF2B5EF4-FFF2-40B4-BE49-F238E27FC236}">
                          <a16:creationId xmlns:a16="http://schemas.microsoft.com/office/drawing/2014/main" id="{ED7B7CC2-9092-4727-9141-211D58D95BE9}"/>
                        </a:ext>
                      </a:extLst>
                    </p:cNvPr>
                    <p:cNvSpPr/>
                    <p:nvPr/>
                  </p:nvSpPr>
                  <p:spPr>
                    <a:xfrm>
                      <a:off x="478155" y="3260251"/>
                      <a:ext cx="644420" cy="452930"/>
                    </a:xfrm>
                    <a:prstGeom prst="notchedRightArrow">
                      <a:avLst>
                        <a:gd name="adj1" fmla="val 50000"/>
                        <a:gd name="adj2" fmla="val 56734"/>
                      </a:avLst>
                    </a:prstGeom>
                    <a:solidFill>
                      <a:srgbClr val="6B8D7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206" name="TextBox 205">
                      <a:extLst>
                        <a:ext uri="{FF2B5EF4-FFF2-40B4-BE49-F238E27FC236}">
                          <a16:creationId xmlns:a16="http://schemas.microsoft.com/office/drawing/2014/main" id="{9A7328C7-B523-49EB-BA90-661563996D4F}"/>
                        </a:ext>
                      </a:extLst>
                    </p:cNvPr>
                    <p:cNvSpPr txBox="1"/>
                    <p:nvPr/>
                  </p:nvSpPr>
                  <p:spPr>
                    <a:xfrm>
                      <a:off x="527631" y="3346147"/>
                      <a:ext cx="551493" cy="280979"/>
                    </a:xfrm>
                    <a:prstGeom prst="rect">
                      <a:avLst/>
                    </a:prstGeom>
                    <a:noFill/>
                  </p:spPr>
                  <p:txBody>
                    <a:bodyPr wrap="square" rtlCol="0">
                      <a:spAutoFit/>
                    </a:bodyPr>
                    <a:lstStyle/>
                    <a:p>
                      <a:pPr algn="ctr" defTabSz="685800">
                        <a:defRPr/>
                      </a:pPr>
                      <a:r>
                        <a:rPr lang="en-US" sz="825" dirty="0">
                          <a:solidFill>
                            <a:prstClr val="white"/>
                          </a:solidFill>
                          <a:latin typeface="Arial" panose="020B0604020202020204" pitchFamily="34" charset="0"/>
                          <a:cs typeface="Arial" panose="020B0604020202020204" pitchFamily="34" charset="0"/>
                        </a:rPr>
                        <a:t>Idea</a:t>
                      </a:r>
                    </a:p>
                  </p:txBody>
                </p:sp>
              </p:grpSp>
            </p:grpSp>
            <p:grpSp>
              <p:nvGrpSpPr>
                <p:cNvPr id="15" name="Group 14">
                  <a:extLst>
                    <a:ext uri="{FF2B5EF4-FFF2-40B4-BE49-F238E27FC236}">
                      <a16:creationId xmlns:a16="http://schemas.microsoft.com/office/drawing/2014/main" id="{43D2EF92-A748-4C1D-A276-C11E793E987F}"/>
                    </a:ext>
                  </a:extLst>
                </p:cNvPr>
                <p:cNvGrpSpPr/>
                <p:nvPr/>
              </p:nvGrpSpPr>
              <p:grpSpPr>
                <a:xfrm>
                  <a:off x="3824288" y="3673475"/>
                  <a:ext cx="790575" cy="501484"/>
                  <a:chOff x="3824288" y="3673475"/>
                  <a:chExt cx="790575" cy="501484"/>
                </a:xfrm>
              </p:grpSpPr>
              <p:sp>
                <p:nvSpPr>
                  <p:cNvPr id="190" name="Arrow: Notched Right 189">
                    <a:extLst>
                      <a:ext uri="{FF2B5EF4-FFF2-40B4-BE49-F238E27FC236}">
                        <a16:creationId xmlns:a16="http://schemas.microsoft.com/office/drawing/2014/main" id="{9CBD95F2-4B8F-4C75-95F5-648FD2CB81A0}"/>
                      </a:ext>
                    </a:extLst>
                  </p:cNvPr>
                  <p:cNvSpPr/>
                  <p:nvPr/>
                </p:nvSpPr>
                <p:spPr>
                  <a:xfrm>
                    <a:off x="3824288" y="3673475"/>
                    <a:ext cx="790575" cy="501484"/>
                  </a:xfrm>
                  <a:prstGeom prst="notchedRightArrow">
                    <a:avLst>
                      <a:gd name="adj1" fmla="val 50000"/>
                      <a:gd name="adj2" fmla="val 56734"/>
                    </a:avLst>
                  </a:prstGeom>
                  <a:solidFill>
                    <a:srgbClr val="6B8D7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221" name="Rectangle 220">
                    <a:extLst>
                      <a:ext uri="{FF2B5EF4-FFF2-40B4-BE49-F238E27FC236}">
                        <a16:creationId xmlns:a16="http://schemas.microsoft.com/office/drawing/2014/main" id="{6E9F478A-309C-41EC-B3F1-885CB9B1FBDF}"/>
                      </a:ext>
                    </a:extLst>
                  </p:cNvPr>
                  <p:cNvSpPr/>
                  <p:nvPr/>
                </p:nvSpPr>
                <p:spPr>
                  <a:xfrm>
                    <a:off x="3903734" y="3793222"/>
                    <a:ext cx="631683" cy="261989"/>
                  </a:xfrm>
                  <a:prstGeom prst="rect">
                    <a:avLst/>
                  </a:prstGeom>
                  <a:noFill/>
                </p:spPr>
                <p:txBody>
                  <a:bodyPr wrap="square">
                    <a:spAutoFit/>
                  </a:bodyPr>
                  <a:lstStyle/>
                  <a:p>
                    <a:pPr defTabSz="685800">
                      <a:defRPr/>
                    </a:pPr>
                    <a:r>
                      <a:rPr lang="en-US" sz="900" dirty="0">
                        <a:solidFill>
                          <a:prstClr val="white"/>
                        </a:solidFill>
                        <a:latin typeface="Arial" panose="020B0604020202020204" pitchFamily="34" charset="0"/>
                        <a:cs typeface="Arial" panose="020B0604020202020204" pitchFamily="34" charset="0"/>
                      </a:rPr>
                      <a:t>Project </a:t>
                    </a:r>
                    <a:endParaRPr lang="en-US" sz="900" dirty="0">
                      <a:solidFill>
                        <a:prstClr val="white"/>
                      </a:solidFill>
                      <a:latin typeface="Calibri" panose="020F0502020204030204"/>
                    </a:endParaRPr>
                  </a:p>
                </p:txBody>
              </p:sp>
            </p:grpSp>
          </p:grpSp>
        </p:grpSp>
        <p:grpSp>
          <p:nvGrpSpPr>
            <p:cNvPr id="222" name="Group 221">
              <a:extLst>
                <a:ext uri="{FF2B5EF4-FFF2-40B4-BE49-F238E27FC236}">
                  <a16:creationId xmlns:a16="http://schemas.microsoft.com/office/drawing/2014/main" id="{8F17AC4F-D65F-4B5B-875C-083F4DDD6E27}"/>
                </a:ext>
              </a:extLst>
            </p:cNvPr>
            <p:cNvGrpSpPr/>
            <p:nvPr/>
          </p:nvGrpSpPr>
          <p:grpSpPr>
            <a:xfrm>
              <a:off x="2388168" y="3793492"/>
              <a:ext cx="1261228" cy="721120"/>
              <a:chOff x="3333484" y="3987986"/>
              <a:chExt cx="1616021" cy="923974"/>
            </a:xfrm>
          </p:grpSpPr>
          <p:sp>
            <p:nvSpPr>
              <p:cNvPr id="223" name="TextBox 222">
                <a:extLst>
                  <a:ext uri="{FF2B5EF4-FFF2-40B4-BE49-F238E27FC236}">
                    <a16:creationId xmlns:a16="http://schemas.microsoft.com/office/drawing/2014/main" id="{55168D14-B98E-47E1-95A5-47F9FA94C65A}"/>
                  </a:ext>
                </a:extLst>
              </p:cNvPr>
              <p:cNvSpPr txBox="1"/>
              <p:nvPr/>
            </p:nvSpPr>
            <p:spPr>
              <a:xfrm>
                <a:off x="3333484" y="4387982"/>
                <a:ext cx="1616021" cy="523978"/>
              </a:xfrm>
              <a:prstGeom prst="rect">
                <a:avLst/>
              </a:prstGeom>
              <a:noFill/>
            </p:spPr>
            <p:txBody>
              <a:bodyPr wrap="square" rtlCol="0">
                <a:spAutoFit/>
              </a:bodyPr>
              <a:lstStyle/>
              <a:p>
                <a:pPr algn="ctr" defTabSz="685800">
                  <a:defRPr/>
                </a:pPr>
                <a:r>
                  <a:rPr lang="en-US" sz="1200" dirty="0">
                    <a:solidFill>
                      <a:schemeClr val="tx1">
                        <a:lumMod val="65000"/>
                        <a:lumOff val="35000"/>
                      </a:schemeClr>
                    </a:solidFill>
                    <a:latin typeface="Arial" panose="020B0604020202020204" pitchFamily="34" charset="0"/>
                    <a:cs typeface="Arial" panose="020B0604020202020204" pitchFamily="34" charset="0"/>
                  </a:rPr>
                  <a:t>Process </a:t>
                </a:r>
              </a:p>
              <a:p>
                <a:pPr algn="ctr" defTabSz="685800">
                  <a:defRPr/>
                </a:pPr>
                <a:r>
                  <a:rPr lang="en-US" sz="1200" dirty="0">
                    <a:solidFill>
                      <a:schemeClr val="tx1">
                        <a:lumMod val="65000"/>
                        <a:lumOff val="35000"/>
                      </a:schemeClr>
                    </a:solidFill>
                    <a:latin typeface="Arial" panose="020B0604020202020204" pitchFamily="34" charset="0"/>
                    <a:cs typeface="Arial" panose="020B0604020202020204" pitchFamily="34" charset="0"/>
                  </a:rPr>
                  <a:t>Owners</a:t>
                </a:r>
              </a:p>
            </p:txBody>
          </p:sp>
          <p:grpSp>
            <p:nvGrpSpPr>
              <p:cNvPr id="224" name="Group 223">
                <a:extLst>
                  <a:ext uri="{FF2B5EF4-FFF2-40B4-BE49-F238E27FC236}">
                    <a16:creationId xmlns:a16="http://schemas.microsoft.com/office/drawing/2014/main" id="{D646CB8E-9D86-4F0B-9D22-303946D5CB61}"/>
                  </a:ext>
                </a:extLst>
              </p:cNvPr>
              <p:cNvGrpSpPr/>
              <p:nvPr/>
            </p:nvGrpSpPr>
            <p:grpSpPr>
              <a:xfrm>
                <a:off x="3909472" y="3987986"/>
                <a:ext cx="464044" cy="394358"/>
                <a:chOff x="3909472" y="3987986"/>
                <a:chExt cx="464044" cy="394358"/>
              </a:xfrm>
            </p:grpSpPr>
            <p:sp>
              <p:nvSpPr>
                <p:cNvPr id="225" name="Rectangle: Rounded Corners 224">
                  <a:extLst>
                    <a:ext uri="{FF2B5EF4-FFF2-40B4-BE49-F238E27FC236}">
                      <a16:creationId xmlns:a16="http://schemas.microsoft.com/office/drawing/2014/main" id="{F90EC598-48F7-4817-9D7F-8AE73F126B8C}"/>
                    </a:ext>
                  </a:extLst>
                </p:cNvPr>
                <p:cNvSpPr/>
                <p:nvPr/>
              </p:nvSpPr>
              <p:spPr>
                <a:xfrm>
                  <a:off x="3909472" y="3987986"/>
                  <a:ext cx="464044" cy="394358"/>
                </a:xfrm>
                <a:prstGeom prst="roundRect">
                  <a:avLst>
                    <a:gd name="adj" fmla="val 27206"/>
                  </a:avLst>
                </a:prstGeom>
                <a:solidFill>
                  <a:srgbClr val="96B09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Calibri" panose="020F0502020204030204"/>
                  </a:endParaRPr>
                </a:p>
              </p:txBody>
            </p:sp>
            <p:sp>
              <p:nvSpPr>
                <p:cNvPr id="226" name="Freeform: Shape 225">
                  <a:extLst>
                    <a:ext uri="{FF2B5EF4-FFF2-40B4-BE49-F238E27FC236}">
                      <a16:creationId xmlns:a16="http://schemas.microsoft.com/office/drawing/2014/main" id="{E978C897-F7BB-4E53-8763-D9B40476A7C5}"/>
                    </a:ext>
                  </a:extLst>
                </p:cNvPr>
                <p:cNvSpPr/>
                <p:nvPr/>
              </p:nvSpPr>
              <p:spPr>
                <a:xfrm>
                  <a:off x="4013026" y="4056697"/>
                  <a:ext cx="256936" cy="256936"/>
                </a:xfrm>
                <a:custGeom>
                  <a:avLst/>
                  <a:gdLst>
                    <a:gd name="connsiteX0" fmla="*/ 5280537 w 6296025"/>
                    <a:gd name="connsiteY0" fmla="*/ 5077439 h 6296024"/>
                    <a:gd name="connsiteX1" fmla="*/ 5280537 w 6296025"/>
                    <a:gd name="connsiteY1" fmla="*/ 5686732 h 6296024"/>
                    <a:gd name="connsiteX2" fmla="*/ 5483635 w 6296025"/>
                    <a:gd name="connsiteY2" fmla="*/ 5686732 h 6296024"/>
                    <a:gd name="connsiteX3" fmla="*/ 5483635 w 6296025"/>
                    <a:gd name="connsiteY3" fmla="*/ 5077439 h 6296024"/>
                    <a:gd name="connsiteX4" fmla="*/ 2843366 w 6296025"/>
                    <a:gd name="connsiteY4" fmla="*/ 5077439 h 6296024"/>
                    <a:gd name="connsiteX5" fmla="*/ 2843366 w 6296025"/>
                    <a:gd name="connsiteY5" fmla="*/ 5686732 h 6296024"/>
                    <a:gd name="connsiteX6" fmla="*/ 3046464 w 6296025"/>
                    <a:gd name="connsiteY6" fmla="*/ 5686732 h 6296024"/>
                    <a:gd name="connsiteX7" fmla="*/ 3046464 w 6296025"/>
                    <a:gd name="connsiteY7" fmla="*/ 5077439 h 6296024"/>
                    <a:gd name="connsiteX8" fmla="*/ 5077440 w 6296025"/>
                    <a:gd name="connsiteY8" fmla="*/ 4671244 h 6296024"/>
                    <a:gd name="connsiteX9" fmla="*/ 5077440 w 6296025"/>
                    <a:gd name="connsiteY9" fmla="*/ 4874341 h 6296024"/>
                    <a:gd name="connsiteX10" fmla="*/ 5686733 w 6296025"/>
                    <a:gd name="connsiteY10" fmla="*/ 4874341 h 6296024"/>
                    <a:gd name="connsiteX11" fmla="*/ 5686733 w 6296025"/>
                    <a:gd name="connsiteY11" fmla="*/ 4671244 h 6296024"/>
                    <a:gd name="connsiteX12" fmla="*/ 4061952 w 6296025"/>
                    <a:gd name="connsiteY12" fmla="*/ 4671244 h 6296024"/>
                    <a:gd name="connsiteX13" fmla="*/ 4061952 w 6296025"/>
                    <a:gd name="connsiteY13" fmla="*/ 4772792 h 6296024"/>
                    <a:gd name="connsiteX14" fmla="*/ 4163501 w 6296025"/>
                    <a:gd name="connsiteY14" fmla="*/ 4874341 h 6296024"/>
                    <a:gd name="connsiteX15" fmla="*/ 4265049 w 6296025"/>
                    <a:gd name="connsiteY15" fmla="*/ 4772792 h 6296024"/>
                    <a:gd name="connsiteX16" fmla="*/ 4265049 w 6296025"/>
                    <a:gd name="connsiteY16" fmla="*/ 4671244 h 6296024"/>
                    <a:gd name="connsiteX17" fmla="*/ 2640269 w 6296025"/>
                    <a:gd name="connsiteY17" fmla="*/ 4671244 h 6296024"/>
                    <a:gd name="connsiteX18" fmla="*/ 2640269 w 6296025"/>
                    <a:gd name="connsiteY18" fmla="*/ 4874341 h 6296024"/>
                    <a:gd name="connsiteX19" fmla="*/ 3249561 w 6296025"/>
                    <a:gd name="connsiteY19" fmla="*/ 4874341 h 6296024"/>
                    <a:gd name="connsiteX20" fmla="*/ 3249561 w 6296025"/>
                    <a:gd name="connsiteY20" fmla="*/ 4671244 h 6296024"/>
                    <a:gd name="connsiteX21" fmla="*/ 5280537 w 6296025"/>
                    <a:gd name="connsiteY21" fmla="*/ 4265048 h 6296024"/>
                    <a:gd name="connsiteX22" fmla="*/ 5280537 w 6296025"/>
                    <a:gd name="connsiteY22" fmla="*/ 4468146 h 6296024"/>
                    <a:gd name="connsiteX23" fmla="*/ 5483635 w 6296025"/>
                    <a:gd name="connsiteY23" fmla="*/ 4468146 h 6296024"/>
                    <a:gd name="connsiteX24" fmla="*/ 5483635 w 6296025"/>
                    <a:gd name="connsiteY24" fmla="*/ 4265048 h 6296024"/>
                    <a:gd name="connsiteX25" fmla="*/ 3858854 w 6296025"/>
                    <a:gd name="connsiteY25" fmla="*/ 4265048 h 6296024"/>
                    <a:gd name="connsiteX26" fmla="*/ 3858854 w 6296025"/>
                    <a:gd name="connsiteY26" fmla="*/ 4468146 h 6296024"/>
                    <a:gd name="connsiteX27" fmla="*/ 4468147 w 6296025"/>
                    <a:gd name="connsiteY27" fmla="*/ 4468146 h 6296024"/>
                    <a:gd name="connsiteX28" fmla="*/ 4468147 w 6296025"/>
                    <a:gd name="connsiteY28" fmla="*/ 4265048 h 6296024"/>
                    <a:gd name="connsiteX29" fmla="*/ 3249561 w 6296025"/>
                    <a:gd name="connsiteY29" fmla="*/ 4265048 h 6296024"/>
                    <a:gd name="connsiteX30" fmla="*/ 3249561 w 6296025"/>
                    <a:gd name="connsiteY30" fmla="*/ 4468146 h 6296024"/>
                    <a:gd name="connsiteX31" fmla="*/ 3351110 w 6296025"/>
                    <a:gd name="connsiteY31" fmla="*/ 4468146 h 6296024"/>
                    <a:gd name="connsiteX32" fmla="*/ 3452659 w 6296025"/>
                    <a:gd name="connsiteY32" fmla="*/ 4569695 h 6296024"/>
                    <a:gd name="connsiteX33" fmla="*/ 3452659 w 6296025"/>
                    <a:gd name="connsiteY33" fmla="*/ 4975890 h 6296024"/>
                    <a:gd name="connsiteX34" fmla="*/ 3351110 w 6296025"/>
                    <a:gd name="connsiteY34" fmla="*/ 5077439 h 6296024"/>
                    <a:gd name="connsiteX35" fmla="*/ 3249561 w 6296025"/>
                    <a:gd name="connsiteY35" fmla="*/ 5077439 h 6296024"/>
                    <a:gd name="connsiteX36" fmla="*/ 3249561 w 6296025"/>
                    <a:gd name="connsiteY36" fmla="*/ 5686732 h 6296024"/>
                    <a:gd name="connsiteX37" fmla="*/ 5077440 w 6296025"/>
                    <a:gd name="connsiteY37" fmla="*/ 5686732 h 6296024"/>
                    <a:gd name="connsiteX38" fmla="*/ 5077440 w 6296025"/>
                    <a:gd name="connsiteY38" fmla="*/ 5077439 h 6296024"/>
                    <a:gd name="connsiteX39" fmla="*/ 4975891 w 6296025"/>
                    <a:gd name="connsiteY39" fmla="*/ 5077439 h 6296024"/>
                    <a:gd name="connsiteX40" fmla="*/ 4874342 w 6296025"/>
                    <a:gd name="connsiteY40" fmla="*/ 4975890 h 6296024"/>
                    <a:gd name="connsiteX41" fmla="*/ 4874342 w 6296025"/>
                    <a:gd name="connsiteY41" fmla="*/ 4569695 h 6296024"/>
                    <a:gd name="connsiteX42" fmla="*/ 4975891 w 6296025"/>
                    <a:gd name="connsiteY42" fmla="*/ 4468146 h 6296024"/>
                    <a:gd name="connsiteX43" fmla="*/ 5077440 w 6296025"/>
                    <a:gd name="connsiteY43" fmla="*/ 4468146 h 6296024"/>
                    <a:gd name="connsiteX44" fmla="*/ 5077440 w 6296025"/>
                    <a:gd name="connsiteY44" fmla="*/ 4265048 h 6296024"/>
                    <a:gd name="connsiteX45" fmla="*/ 4671245 w 6296025"/>
                    <a:gd name="connsiteY45" fmla="*/ 4265048 h 6296024"/>
                    <a:gd name="connsiteX46" fmla="*/ 4671245 w 6296025"/>
                    <a:gd name="connsiteY46" fmla="*/ 4569695 h 6296024"/>
                    <a:gd name="connsiteX47" fmla="*/ 4569696 w 6296025"/>
                    <a:gd name="connsiteY47" fmla="*/ 4671244 h 6296024"/>
                    <a:gd name="connsiteX48" fmla="*/ 4468147 w 6296025"/>
                    <a:gd name="connsiteY48" fmla="*/ 4671244 h 6296024"/>
                    <a:gd name="connsiteX49" fmla="*/ 4468147 w 6296025"/>
                    <a:gd name="connsiteY49" fmla="*/ 4772792 h 6296024"/>
                    <a:gd name="connsiteX50" fmla="*/ 4163501 w 6296025"/>
                    <a:gd name="connsiteY50" fmla="*/ 5077439 h 6296024"/>
                    <a:gd name="connsiteX51" fmla="*/ 3858854 w 6296025"/>
                    <a:gd name="connsiteY51" fmla="*/ 4772792 h 6296024"/>
                    <a:gd name="connsiteX52" fmla="*/ 3858854 w 6296025"/>
                    <a:gd name="connsiteY52" fmla="*/ 4671244 h 6296024"/>
                    <a:gd name="connsiteX53" fmla="*/ 3757305 w 6296025"/>
                    <a:gd name="connsiteY53" fmla="*/ 4671244 h 6296024"/>
                    <a:gd name="connsiteX54" fmla="*/ 3655757 w 6296025"/>
                    <a:gd name="connsiteY54" fmla="*/ 4569695 h 6296024"/>
                    <a:gd name="connsiteX55" fmla="*/ 3655757 w 6296025"/>
                    <a:gd name="connsiteY55" fmla="*/ 4265048 h 6296024"/>
                    <a:gd name="connsiteX56" fmla="*/ 2843366 w 6296025"/>
                    <a:gd name="connsiteY56" fmla="*/ 4265048 h 6296024"/>
                    <a:gd name="connsiteX57" fmla="*/ 2843366 w 6296025"/>
                    <a:gd name="connsiteY57" fmla="*/ 4468146 h 6296024"/>
                    <a:gd name="connsiteX58" fmla="*/ 3046464 w 6296025"/>
                    <a:gd name="connsiteY58" fmla="*/ 4468146 h 6296024"/>
                    <a:gd name="connsiteX59" fmla="*/ 3046464 w 6296025"/>
                    <a:gd name="connsiteY59" fmla="*/ 4265048 h 6296024"/>
                    <a:gd name="connsiteX60" fmla="*/ 6092928 w 6296025"/>
                    <a:gd name="connsiteY60" fmla="*/ 4104004 h 6296024"/>
                    <a:gd name="connsiteX61" fmla="*/ 5961625 w 6296025"/>
                    <a:gd name="connsiteY61" fmla="*/ 4235295 h 6296024"/>
                    <a:gd name="connsiteX62" fmla="*/ 5889830 w 6296025"/>
                    <a:gd name="connsiteY62" fmla="*/ 4265048 h 6296024"/>
                    <a:gd name="connsiteX63" fmla="*/ 5686733 w 6296025"/>
                    <a:gd name="connsiteY63" fmla="*/ 4265048 h 6296024"/>
                    <a:gd name="connsiteX64" fmla="*/ 5686733 w 6296025"/>
                    <a:gd name="connsiteY64" fmla="*/ 4468146 h 6296024"/>
                    <a:gd name="connsiteX65" fmla="*/ 5788281 w 6296025"/>
                    <a:gd name="connsiteY65" fmla="*/ 4468146 h 6296024"/>
                    <a:gd name="connsiteX66" fmla="*/ 5889830 w 6296025"/>
                    <a:gd name="connsiteY66" fmla="*/ 4569695 h 6296024"/>
                    <a:gd name="connsiteX67" fmla="*/ 5889830 w 6296025"/>
                    <a:gd name="connsiteY67" fmla="*/ 4975890 h 6296024"/>
                    <a:gd name="connsiteX68" fmla="*/ 5788281 w 6296025"/>
                    <a:gd name="connsiteY68" fmla="*/ 5077439 h 6296024"/>
                    <a:gd name="connsiteX69" fmla="*/ 5686733 w 6296025"/>
                    <a:gd name="connsiteY69" fmla="*/ 5077439 h 6296024"/>
                    <a:gd name="connsiteX70" fmla="*/ 5686733 w 6296025"/>
                    <a:gd name="connsiteY70" fmla="*/ 5686732 h 6296024"/>
                    <a:gd name="connsiteX71" fmla="*/ 5991379 w 6296025"/>
                    <a:gd name="connsiteY71" fmla="*/ 5686732 h 6296024"/>
                    <a:gd name="connsiteX72" fmla="*/ 6092928 w 6296025"/>
                    <a:gd name="connsiteY72" fmla="*/ 5585183 h 6296024"/>
                    <a:gd name="connsiteX73" fmla="*/ 2234074 w 6296025"/>
                    <a:gd name="connsiteY73" fmla="*/ 4104004 h 6296024"/>
                    <a:gd name="connsiteX74" fmla="*/ 2234074 w 6296025"/>
                    <a:gd name="connsiteY74" fmla="*/ 5585183 h 6296024"/>
                    <a:gd name="connsiteX75" fmla="*/ 2335622 w 6296025"/>
                    <a:gd name="connsiteY75" fmla="*/ 5686732 h 6296024"/>
                    <a:gd name="connsiteX76" fmla="*/ 2640269 w 6296025"/>
                    <a:gd name="connsiteY76" fmla="*/ 5686732 h 6296024"/>
                    <a:gd name="connsiteX77" fmla="*/ 2640269 w 6296025"/>
                    <a:gd name="connsiteY77" fmla="*/ 5077439 h 6296024"/>
                    <a:gd name="connsiteX78" fmla="*/ 2538720 w 6296025"/>
                    <a:gd name="connsiteY78" fmla="*/ 5077439 h 6296024"/>
                    <a:gd name="connsiteX79" fmla="*/ 2437171 w 6296025"/>
                    <a:gd name="connsiteY79" fmla="*/ 4975890 h 6296024"/>
                    <a:gd name="connsiteX80" fmla="*/ 2437171 w 6296025"/>
                    <a:gd name="connsiteY80" fmla="*/ 4569695 h 6296024"/>
                    <a:gd name="connsiteX81" fmla="*/ 2538720 w 6296025"/>
                    <a:gd name="connsiteY81" fmla="*/ 4468146 h 6296024"/>
                    <a:gd name="connsiteX82" fmla="*/ 2640269 w 6296025"/>
                    <a:gd name="connsiteY82" fmla="*/ 4468146 h 6296024"/>
                    <a:gd name="connsiteX83" fmla="*/ 2640269 w 6296025"/>
                    <a:gd name="connsiteY83" fmla="*/ 4265048 h 6296024"/>
                    <a:gd name="connsiteX84" fmla="*/ 2437171 w 6296025"/>
                    <a:gd name="connsiteY84" fmla="*/ 4265048 h 6296024"/>
                    <a:gd name="connsiteX85" fmla="*/ 2365376 w 6296025"/>
                    <a:gd name="connsiteY85" fmla="*/ 4235295 h 6296024"/>
                    <a:gd name="connsiteX86" fmla="*/ 406195 w 6296025"/>
                    <a:gd name="connsiteY86" fmla="*/ 3655755 h 6296024"/>
                    <a:gd name="connsiteX87" fmla="*/ 1827878 w 6296025"/>
                    <a:gd name="connsiteY87" fmla="*/ 3655755 h 6296024"/>
                    <a:gd name="connsiteX88" fmla="*/ 1827878 w 6296025"/>
                    <a:gd name="connsiteY88" fmla="*/ 3858854 h 6296024"/>
                    <a:gd name="connsiteX89" fmla="*/ 406195 w 6296025"/>
                    <a:gd name="connsiteY89" fmla="*/ 3858854 h 6296024"/>
                    <a:gd name="connsiteX90" fmla="*/ 2335622 w 6296025"/>
                    <a:gd name="connsiteY90" fmla="*/ 3249560 h 6296024"/>
                    <a:gd name="connsiteX91" fmla="*/ 2234074 w 6296025"/>
                    <a:gd name="connsiteY91" fmla="*/ 3351109 h 6296024"/>
                    <a:gd name="connsiteX92" fmla="*/ 2234074 w 6296025"/>
                    <a:gd name="connsiteY92" fmla="*/ 3816812 h 6296024"/>
                    <a:gd name="connsiteX93" fmla="*/ 2479225 w 6296025"/>
                    <a:gd name="connsiteY93" fmla="*/ 4061951 h 6296024"/>
                    <a:gd name="connsiteX94" fmla="*/ 5847789 w 6296025"/>
                    <a:gd name="connsiteY94" fmla="*/ 4061951 h 6296024"/>
                    <a:gd name="connsiteX95" fmla="*/ 6092928 w 6296025"/>
                    <a:gd name="connsiteY95" fmla="*/ 3816812 h 6296024"/>
                    <a:gd name="connsiteX96" fmla="*/ 6092928 w 6296025"/>
                    <a:gd name="connsiteY96" fmla="*/ 3351109 h 6296024"/>
                    <a:gd name="connsiteX97" fmla="*/ 5991379 w 6296025"/>
                    <a:gd name="connsiteY97" fmla="*/ 3249560 h 6296024"/>
                    <a:gd name="connsiteX98" fmla="*/ 406195 w 6296025"/>
                    <a:gd name="connsiteY98" fmla="*/ 3249560 h 6296024"/>
                    <a:gd name="connsiteX99" fmla="*/ 1827878 w 6296025"/>
                    <a:gd name="connsiteY99" fmla="*/ 3249560 h 6296024"/>
                    <a:gd name="connsiteX100" fmla="*/ 1827878 w 6296025"/>
                    <a:gd name="connsiteY100" fmla="*/ 3452659 h 6296024"/>
                    <a:gd name="connsiteX101" fmla="*/ 406195 w 6296025"/>
                    <a:gd name="connsiteY101" fmla="*/ 3452659 h 6296024"/>
                    <a:gd name="connsiteX102" fmla="*/ 406195 w 6296025"/>
                    <a:gd name="connsiteY102" fmla="*/ 2843365 h 6296024"/>
                    <a:gd name="connsiteX103" fmla="*/ 1827878 w 6296025"/>
                    <a:gd name="connsiteY103" fmla="*/ 2843365 h 6296024"/>
                    <a:gd name="connsiteX104" fmla="*/ 1827878 w 6296025"/>
                    <a:gd name="connsiteY104" fmla="*/ 3046464 h 6296024"/>
                    <a:gd name="connsiteX105" fmla="*/ 406195 w 6296025"/>
                    <a:gd name="connsiteY105" fmla="*/ 3046464 h 6296024"/>
                    <a:gd name="connsiteX106" fmla="*/ 3757305 w 6296025"/>
                    <a:gd name="connsiteY106" fmla="*/ 2437170 h 6296024"/>
                    <a:gd name="connsiteX107" fmla="*/ 3452659 w 6296025"/>
                    <a:gd name="connsiteY107" fmla="*/ 2741817 h 6296024"/>
                    <a:gd name="connsiteX108" fmla="*/ 3452659 w 6296025"/>
                    <a:gd name="connsiteY108" fmla="*/ 3046463 h 6296024"/>
                    <a:gd name="connsiteX109" fmla="*/ 4874342 w 6296025"/>
                    <a:gd name="connsiteY109" fmla="*/ 3046463 h 6296024"/>
                    <a:gd name="connsiteX110" fmla="*/ 4874342 w 6296025"/>
                    <a:gd name="connsiteY110" fmla="*/ 2741817 h 6296024"/>
                    <a:gd name="connsiteX111" fmla="*/ 4569696 w 6296025"/>
                    <a:gd name="connsiteY111" fmla="*/ 2437170 h 6296024"/>
                    <a:gd name="connsiteX112" fmla="*/ 406195 w 6296025"/>
                    <a:gd name="connsiteY112" fmla="*/ 2437170 h 6296024"/>
                    <a:gd name="connsiteX113" fmla="*/ 3046465 w 6296025"/>
                    <a:gd name="connsiteY113" fmla="*/ 2437170 h 6296024"/>
                    <a:gd name="connsiteX114" fmla="*/ 3046465 w 6296025"/>
                    <a:gd name="connsiteY114" fmla="*/ 2640269 h 6296024"/>
                    <a:gd name="connsiteX115" fmla="*/ 406195 w 6296025"/>
                    <a:gd name="connsiteY115" fmla="*/ 2640269 h 6296024"/>
                    <a:gd name="connsiteX116" fmla="*/ 406195 w 6296025"/>
                    <a:gd name="connsiteY116" fmla="*/ 2030976 h 6296024"/>
                    <a:gd name="connsiteX117" fmla="*/ 3046465 w 6296025"/>
                    <a:gd name="connsiteY117" fmla="*/ 2030976 h 6296024"/>
                    <a:gd name="connsiteX118" fmla="*/ 3046465 w 6296025"/>
                    <a:gd name="connsiteY118" fmla="*/ 2234075 h 6296024"/>
                    <a:gd name="connsiteX119" fmla="*/ 406195 w 6296025"/>
                    <a:gd name="connsiteY119" fmla="*/ 2234075 h 6296024"/>
                    <a:gd name="connsiteX120" fmla="*/ 406195 w 6296025"/>
                    <a:gd name="connsiteY120" fmla="*/ 1624781 h 6296024"/>
                    <a:gd name="connsiteX121" fmla="*/ 3046465 w 6296025"/>
                    <a:gd name="connsiteY121" fmla="*/ 1624781 h 6296024"/>
                    <a:gd name="connsiteX122" fmla="*/ 3046465 w 6296025"/>
                    <a:gd name="connsiteY122" fmla="*/ 1827880 h 6296024"/>
                    <a:gd name="connsiteX123" fmla="*/ 406195 w 6296025"/>
                    <a:gd name="connsiteY123" fmla="*/ 1827880 h 6296024"/>
                    <a:gd name="connsiteX124" fmla="*/ 203098 w 6296025"/>
                    <a:gd name="connsiteY124" fmla="*/ 1421683 h 6296024"/>
                    <a:gd name="connsiteX125" fmla="*/ 203098 w 6296025"/>
                    <a:gd name="connsiteY125" fmla="*/ 6092927 h 6296024"/>
                    <a:gd name="connsiteX126" fmla="*/ 5280537 w 6296025"/>
                    <a:gd name="connsiteY126" fmla="*/ 6092927 h 6296024"/>
                    <a:gd name="connsiteX127" fmla="*/ 5280537 w 6296025"/>
                    <a:gd name="connsiteY127" fmla="*/ 5889829 h 6296024"/>
                    <a:gd name="connsiteX128" fmla="*/ 2335622 w 6296025"/>
                    <a:gd name="connsiteY128" fmla="*/ 5889829 h 6296024"/>
                    <a:gd name="connsiteX129" fmla="*/ 2030976 w 6296025"/>
                    <a:gd name="connsiteY129" fmla="*/ 5585183 h 6296024"/>
                    <a:gd name="connsiteX130" fmla="*/ 2030976 w 6296025"/>
                    <a:gd name="connsiteY130" fmla="*/ 3351109 h 6296024"/>
                    <a:gd name="connsiteX131" fmla="*/ 2335622 w 6296025"/>
                    <a:gd name="connsiteY131" fmla="*/ 3046463 h 6296024"/>
                    <a:gd name="connsiteX132" fmla="*/ 3249561 w 6296025"/>
                    <a:gd name="connsiteY132" fmla="*/ 3046463 h 6296024"/>
                    <a:gd name="connsiteX133" fmla="*/ 3249561 w 6296025"/>
                    <a:gd name="connsiteY133" fmla="*/ 2741817 h 6296024"/>
                    <a:gd name="connsiteX134" fmla="*/ 3757305 w 6296025"/>
                    <a:gd name="connsiteY134" fmla="*/ 2234074 h 6296024"/>
                    <a:gd name="connsiteX135" fmla="*/ 4569696 w 6296025"/>
                    <a:gd name="connsiteY135" fmla="*/ 2234074 h 6296024"/>
                    <a:gd name="connsiteX136" fmla="*/ 5077440 w 6296025"/>
                    <a:gd name="connsiteY136" fmla="*/ 2741817 h 6296024"/>
                    <a:gd name="connsiteX137" fmla="*/ 5077440 w 6296025"/>
                    <a:gd name="connsiteY137" fmla="*/ 3046463 h 6296024"/>
                    <a:gd name="connsiteX138" fmla="*/ 5280537 w 6296025"/>
                    <a:gd name="connsiteY138" fmla="*/ 3046463 h 6296024"/>
                    <a:gd name="connsiteX139" fmla="*/ 5280537 w 6296025"/>
                    <a:gd name="connsiteY139" fmla="*/ 1421683 h 6296024"/>
                    <a:gd name="connsiteX140" fmla="*/ 2335623 w 6296025"/>
                    <a:gd name="connsiteY140" fmla="*/ 609293 h 6296024"/>
                    <a:gd name="connsiteX141" fmla="*/ 2234075 w 6296025"/>
                    <a:gd name="connsiteY141" fmla="*/ 710841 h 6296024"/>
                    <a:gd name="connsiteX142" fmla="*/ 2335623 w 6296025"/>
                    <a:gd name="connsiteY142" fmla="*/ 812391 h 6296024"/>
                    <a:gd name="connsiteX143" fmla="*/ 2437172 w 6296025"/>
                    <a:gd name="connsiteY143" fmla="*/ 710841 h 6296024"/>
                    <a:gd name="connsiteX144" fmla="*/ 2335623 w 6296025"/>
                    <a:gd name="connsiteY144" fmla="*/ 609293 h 6296024"/>
                    <a:gd name="connsiteX145" fmla="*/ 1523232 w 6296025"/>
                    <a:gd name="connsiteY145" fmla="*/ 609293 h 6296024"/>
                    <a:gd name="connsiteX146" fmla="*/ 1421684 w 6296025"/>
                    <a:gd name="connsiteY146" fmla="*/ 710841 h 6296024"/>
                    <a:gd name="connsiteX147" fmla="*/ 1523232 w 6296025"/>
                    <a:gd name="connsiteY147" fmla="*/ 812391 h 6296024"/>
                    <a:gd name="connsiteX148" fmla="*/ 1624781 w 6296025"/>
                    <a:gd name="connsiteY148" fmla="*/ 710841 h 6296024"/>
                    <a:gd name="connsiteX149" fmla="*/ 1523232 w 6296025"/>
                    <a:gd name="connsiteY149" fmla="*/ 609293 h 6296024"/>
                    <a:gd name="connsiteX150" fmla="*/ 710842 w 6296025"/>
                    <a:gd name="connsiteY150" fmla="*/ 609293 h 6296024"/>
                    <a:gd name="connsiteX151" fmla="*/ 609294 w 6296025"/>
                    <a:gd name="connsiteY151" fmla="*/ 710841 h 6296024"/>
                    <a:gd name="connsiteX152" fmla="*/ 710842 w 6296025"/>
                    <a:gd name="connsiteY152" fmla="*/ 812391 h 6296024"/>
                    <a:gd name="connsiteX153" fmla="*/ 812391 w 6296025"/>
                    <a:gd name="connsiteY153" fmla="*/ 710841 h 6296024"/>
                    <a:gd name="connsiteX154" fmla="*/ 710842 w 6296025"/>
                    <a:gd name="connsiteY154" fmla="*/ 609293 h 6296024"/>
                    <a:gd name="connsiteX155" fmla="*/ 2335623 w 6296025"/>
                    <a:gd name="connsiteY155" fmla="*/ 406195 h 6296024"/>
                    <a:gd name="connsiteX156" fmla="*/ 2640270 w 6296025"/>
                    <a:gd name="connsiteY156" fmla="*/ 710841 h 6296024"/>
                    <a:gd name="connsiteX157" fmla="*/ 2335623 w 6296025"/>
                    <a:gd name="connsiteY157" fmla="*/ 1015489 h 6296024"/>
                    <a:gd name="connsiteX158" fmla="*/ 2030976 w 6296025"/>
                    <a:gd name="connsiteY158" fmla="*/ 710841 h 6296024"/>
                    <a:gd name="connsiteX159" fmla="*/ 2335623 w 6296025"/>
                    <a:gd name="connsiteY159" fmla="*/ 406195 h 6296024"/>
                    <a:gd name="connsiteX160" fmla="*/ 1523232 w 6296025"/>
                    <a:gd name="connsiteY160" fmla="*/ 406195 h 6296024"/>
                    <a:gd name="connsiteX161" fmla="*/ 1827879 w 6296025"/>
                    <a:gd name="connsiteY161" fmla="*/ 710841 h 6296024"/>
                    <a:gd name="connsiteX162" fmla="*/ 1523232 w 6296025"/>
                    <a:gd name="connsiteY162" fmla="*/ 1015489 h 6296024"/>
                    <a:gd name="connsiteX163" fmla="*/ 1218585 w 6296025"/>
                    <a:gd name="connsiteY163" fmla="*/ 710841 h 6296024"/>
                    <a:gd name="connsiteX164" fmla="*/ 1523232 w 6296025"/>
                    <a:gd name="connsiteY164" fmla="*/ 406195 h 6296024"/>
                    <a:gd name="connsiteX165" fmla="*/ 710842 w 6296025"/>
                    <a:gd name="connsiteY165" fmla="*/ 406195 h 6296024"/>
                    <a:gd name="connsiteX166" fmla="*/ 1015489 w 6296025"/>
                    <a:gd name="connsiteY166" fmla="*/ 710841 h 6296024"/>
                    <a:gd name="connsiteX167" fmla="*/ 710842 w 6296025"/>
                    <a:gd name="connsiteY167" fmla="*/ 1015489 h 6296024"/>
                    <a:gd name="connsiteX168" fmla="*/ 406195 w 6296025"/>
                    <a:gd name="connsiteY168" fmla="*/ 710841 h 6296024"/>
                    <a:gd name="connsiteX169" fmla="*/ 710842 w 6296025"/>
                    <a:gd name="connsiteY169" fmla="*/ 406195 h 6296024"/>
                    <a:gd name="connsiteX170" fmla="*/ 203098 w 6296025"/>
                    <a:gd name="connsiteY170" fmla="*/ 203098 h 6296024"/>
                    <a:gd name="connsiteX171" fmla="*/ 203098 w 6296025"/>
                    <a:gd name="connsiteY171" fmla="*/ 1218586 h 6296024"/>
                    <a:gd name="connsiteX172" fmla="*/ 5280537 w 6296025"/>
                    <a:gd name="connsiteY172" fmla="*/ 1218586 h 6296024"/>
                    <a:gd name="connsiteX173" fmla="*/ 5280537 w 6296025"/>
                    <a:gd name="connsiteY173" fmla="*/ 203098 h 6296024"/>
                    <a:gd name="connsiteX174" fmla="*/ 101549 w 6296025"/>
                    <a:gd name="connsiteY174" fmla="*/ 0 h 6296024"/>
                    <a:gd name="connsiteX175" fmla="*/ 5382086 w 6296025"/>
                    <a:gd name="connsiteY175" fmla="*/ 0 h 6296024"/>
                    <a:gd name="connsiteX176" fmla="*/ 5483635 w 6296025"/>
                    <a:gd name="connsiteY176" fmla="*/ 101549 h 6296024"/>
                    <a:gd name="connsiteX177" fmla="*/ 5483635 w 6296025"/>
                    <a:gd name="connsiteY177" fmla="*/ 3046463 h 6296024"/>
                    <a:gd name="connsiteX178" fmla="*/ 5991379 w 6296025"/>
                    <a:gd name="connsiteY178" fmla="*/ 3046463 h 6296024"/>
                    <a:gd name="connsiteX179" fmla="*/ 6296025 w 6296025"/>
                    <a:gd name="connsiteY179" fmla="*/ 3351109 h 6296024"/>
                    <a:gd name="connsiteX180" fmla="*/ 6296025 w 6296025"/>
                    <a:gd name="connsiteY180" fmla="*/ 5585183 h 6296024"/>
                    <a:gd name="connsiteX181" fmla="*/ 5991379 w 6296025"/>
                    <a:gd name="connsiteY181" fmla="*/ 5889829 h 6296024"/>
                    <a:gd name="connsiteX182" fmla="*/ 5483635 w 6296025"/>
                    <a:gd name="connsiteY182" fmla="*/ 5889829 h 6296024"/>
                    <a:gd name="connsiteX183" fmla="*/ 5483635 w 6296025"/>
                    <a:gd name="connsiteY183" fmla="*/ 6194475 h 6296024"/>
                    <a:gd name="connsiteX184" fmla="*/ 5382086 w 6296025"/>
                    <a:gd name="connsiteY184" fmla="*/ 6296024 h 6296024"/>
                    <a:gd name="connsiteX185" fmla="*/ 101549 w 6296025"/>
                    <a:gd name="connsiteY185" fmla="*/ 6296024 h 6296024"/>
                    <a:gd name="connsiteX186" fmla="*/ 0 w 6296025"/>
                    <a:gd name="connsiteY186" fmla="*/ 6194475 h 6296024"/>
                    <a:gd name="connsiteX187" fmla="*/ 0 w 6296025"/>
                    <a:gd name="connsiteY187" fmla="*/ 101549 h 6296024"/>
                    <a:gd name="connsiteX188" fmla="*/ 101549 w 6296025"/>
                    <a:gd name="connsiteY188" fmla="*/ 0 h 6296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Lst>
                  <a:rect l="l" t="t" r="r" b="b"/>
                  <a:pathLst>
                    <a:path w="6296025" h="6296024">
                      <a:moveTo>
                        <a:pt x="5280537" y="5077439"/>
                      </a:moveTo>
                      <a:lnTo>
                        <a:pt x="5280537" y="5686732"/>
                      </a:lnTo>
                      <a:lnTo>
                        <a:pt x="5483635" y="5686732"/>
                      </a:lnTo>
                      <a:lnTo>
                        <a:pt x="5483635" y="5077439"/>
                      </a:lnTo>
                      <a:close/>
                      <a:moveTo>
                        <a:pt x="2843366" y="5077439"/>
                      </a:moveTo>
                      <a:lnTo>
                        <a:pt x="2843366" y="5686732"/>
                      </a:lnTo>
                      <a:lnTo>
                        <a:pt x="3046464" y="5686732"/>
                      </a:lnTo>
                      <a:lnTo>
                        <a:pt x="3046464" y="5077439"/>
                      </a:lnTo>
                      <a:close/>
                      <a:moveTo>
                        <a:pt x="5077440" y="4671244"/>
                      </a:moveTo>
                      <a:lnTo>
                        <a:pt x="5077440" y="4874341"/>
                      </a:lnTo>
                      <a:lnTo>
                        <a:pt x="5686733" y="4874341"/>
                      </a:lnTo>
                      <a:lnTo>
                        <a:pt x="5686733" y="4671244"/>
                      </a:lnTo>
                      <a:close/>
                      <a:moveTo>
                        <a:pt x="4061952" y="4671244"/>
                      </a:moveTo>
                      <a:lnTo>
                        <a:pt x="4061952" y="4772792"/>
                      </a:lnTo>
                      <a:cubicBezTo>
                        <a:pt x="4061952" y="4828720"/>
                        <a:pt x="4107471" y="4874341"/>
                        <a:pt x="4163501" y="4874341"/>
                      </a:cubicBezTo>
                      <a:cubicBezTo>
                        <a:pt x="4219530" y="4874341"/>
                        <a:pt x="4265049" y="4828720"/>
                        <a:pt x="4265049" y="4772792"/>
                      </a:cubicBezTo>
                      <a:lnTo>
                        <a:pt x="4265049" y="4671244"/>
                      </a:lnTo>
                      <a:close/>
                      <a:moveTo>
                        <a:pt x="2640269" y="4671244"/>
                      </a:moveTo>
                      <a:lnTo>
                        <a:pt x="2640269" y="4874341"/>
                      </a:lnTo>
                      <a:lnTo>
                        <a:pt x="3249561" y="4874341"/>
                      </a:lnTo>
                      <a:lnTo>
                        <a:pt x="3249561" y="4671244"/>
                      </a:lnTo>
                      <a:close/>
                      <a:moveTo>
                        <a:pt x="5280537" y="4265048"/>
                      </a:moveTo>
                      <a:lnTo>
                        <a:pt x="5280537" y="4468146"/>
                      </a:lnTo>
                      <a:lnTo>
                        <a:pt x="5483635" y="4468146"/>
                      </a:lnTo>
                      <a:lnTo>
                        <a:pt x="5483635" y="4265048"/>
                      </a:lnTo>
                      <a:close/>
                      <a:moveTo>
                        <a:pt x="3858854" y="4265048"/>
                      </a:moveTo>
                      <a:lnTo>
                        <a:pt x="3858854" y="4468146"/>
                      </a:lnTo>
                      <a:lnTo>
                        <a:pt x="4468147" y="4468146"/>
                      </a:lnTo>
                      <a:lnTo>
                        <a:pt x="4468147" y="4265048"/>
                      </a:lnTo>
                      <a:close/>
                      <a:moveTo>
                        <a:pt x="3249561" y="4265048"/>
                      </a:moveTo>
                      <a:lnTo>
                        <a:pt x="3249561" y="4468146"/>
                      </a:lnTo>
                      <a:lnTo>
                        <a:pt x="3351110" y="4468146"/>
                      </a:lnTo>
                      <a:cubicBezTo>
                        <a:pt x="3407292" y="4468146"/>
                        <a:pt x="3452659" y="4513665"/>
                        <a:pt x="3452659" y="4569695"/>
                      </a:cubicBezTo>
                      <a:lnTo>
                        <a:pt x="3452659" y="4975890"/>
                      </a:lnTo>
                      <a:cubicBezTo>
                        <a:pt x="3452659" y="5031920"/>
                        <a:pt x="3407292" y="5077439"/>
                        <a:pt x="3351110" y="5077439"/>
                      </a:cubicBezTo>
                      <a:lnTo>
                        <a:pt x="3249561" y="5077439"/>
                      </a:lnTo>
                      <a:lnTo>
                        <a:pt x="3249561" y="5686732"/>
                      </a:lnTo>
                      <a:lnTo>
                        <a:pt x="5077440" y="5686732"/>
                      </a:lnTo>
                      <a:lnTo>
                        <a:pt x="5077440" y="5077439"/>
                      </a:lnTo>
                      <a:lnTo>
                        <a:pt x="4975891" y="5077439"/>
                      </a:lnTo>
                      <a:cubicBezTo>
                        <a:pt x="4919709" y="5077439"/>
                        <a:pt x="4874342" y="5031920"/>
                        <a:pt x="4874342" y="4975890"/>
                      </a:cubicBezTo>
                      <a:lnTo>
                        <a:pt x="4874342" y="4569695"/>
                      </a:lnTo>
                      <a:cubicBezTo>
                        <a:pt x="4874342" y="4513665"/>
                        <a:pt x="4919709" y="4468146"/>
                        <a:pt x="4975891" y="4468146"/>
                      </a:cubicBezTo>
                      <a:lnTo>
                        <a:pt x="5077440" y="4468146"/>
                      </a:lnTo>
                      <a:lnTo>
                        <a:pt x="5077440" y="4265048"/>
                      </a:lnTo>
                      <a:lnTo>
                        <a:pt x="4671245" y="4265048"/>
                      </a:lnTo>
                      <a:lnTo>
                        <a:pt x="4671245" y="4569695"/>
                      </a:lnTo>
                      <a:cubicBezTo>
                        <a:pt x="4671245" y="4625724"/>
                        <a:pt x="4625878" y="4671244"/>
                        <a:pt x="4569696" y="4671244"/>
                      </a:cubicBezTo>
                      <a:lnTo>
                        <a:pt x="4468147" y="4671244"/>
                      </a:lnTo>
                      <a:lnTo>
                        <a:pt x="4468147" y="4772792"/>
                      </a:lnTo>
                      <a:cubicBezTo>
                        <a:pt x="4468147" y="4940729"/>
                        <a:pt x="4331437" y="5077439"/>
                        <a:pt x="4163501" y="5077439"/>
                      </a:cubicBezTo>
                      <a:cubicBezTo>
                        <a:pt x="3995564" y="5077439"/>
                        <a:pt x="3858854" y="4940729"/>
                        <a:pt x="3858854" y="4772792"/>
                      </a:cubicBezTo>
                      <a:lnTo>
                        <a:pt x="3858854" y="4671244"/>
                      </a:lnTo>
                      <a:lnTo>
                        <a:pt x="3757305" y="4671244"/>
                      </a:lnTo>
                      <a:cubicBezTo>
                        <a:pt x="3701124" y="4671244"/>
                        <a:pt x="3655757" y="4625724"/>
                        <a:pt x="3655757" y="4569695"/>
                      </a:cubicBezTo>
                      <a:lnTo>
                        <a:pt x="3655757" y="4265048"/>
                      </a:lnTo>
                      <a:close/>
                      <a:moveTo>
                        <a:pt x="2843366" y="4265048"/>
                      </a:moveTo>
                      <a:lnTo>
                        <a:pt x="2843366" y="4468146"/>
                      </a:lnTo>
                      <a:lnTo>
                        <a:pt x="3046464" y="4468146"/>
                      </a:lnTo>
                      <a:lnTo>
                        <a:pt x="3046464" y="4265048"/>
                      </a:lnTo>
                      <a:close/>
                      <a:moveTo>
                        <a:pt x="6092928" y="4104004"/>
                      </a:moveTo>
                      <a:lnTo>
                        <a:pt x="5961625" y="4235295"/>
                      </a:lnTo>
                      <a:cubicBezTo>
                        <a:pt x="5942636" y="4254386"/>
                        <a:pt x="5916855" y="4265048"/>
                        <a:pt x="5889830" y="4265048"/>
                      </a:cubicBezTo>
                      <a:lnTo>
                        <a:pt x="5686733" y="4265048"/>
                      </a:lnTo>
                      <a:lnTo>
                        <a:pt x="5686733" y="4468146"/>
                      </a:lnTo>
                      <a:lnTo>
                        <a:pt x="5788281" y="4468146"/>
                      </a:lnTo>
                      <a:cubicBezTo>
                        <a:pt x="5844463" y="4468146"/>
                        <a:pt x="5889830" y="4513665"/>
                        <a:pt x="5889830" y="4569695"/>
                      </a:cubicBezTo>
                      <a:lnTo>
                        <a:pt x="5889830" y="4975890"/>
                      </a:lnTo>
                      <a:cubicBezTo>
                        <a:pt x="5889830" y="5031920"/>
                        <a:pt x="5844463" y="5077439"/>
                        <a:pt x="5788281" y="5077439"/>
                      </a:cubicBezTo>
                      <a:lnTo>
                        <a:pt x="5686733" y="5077439"/>
                      </a:lnTo>
                      <a:lnTo>
                        <a:pt x="5686733" y="5686732"/>
                      </a:lnTo>
                      <a:lnTo>
                        <a:pt x="5991379" y="5686732"/>
                      </a:lnTo>
                      <a:cubicBezTo>
                        <a:pt x="6047408" y="5686732"/>
                        <a:pt x="6092928" y="5641111"/>
                        <a:pt x="6092928" y="5585183"/>
                      </a:cubicBezTo>
                      <a:close/>
                      <a:moveTo>
                        <a:pt x="2234074" y="4104004"/>
                      </a:moveTo>
                      <a:lnTo>
                        <a:pt x="2234074" y="5585183"/>
                      </a:lnTo>
                      <a:cubicBezTo>
                        <a:pt x="2234074" y="5641111"/>
                        <a:pt x="2279593" y="5686732"/>
                        <a:pt x="2335622" y="5686732"/>
                      </a:cubicBezTo>
                      <a:lnTo>
                        <a:pt x="2640269" y="5686732"/>
                      </a:lnTo>
                      <a:lnTo>
                        <a:pt x="2640269" y="5077439"/>
                      </a:lnTo>
                      <a:lnTo>
                        <a:pt x="2538720" y="5077439"/>
                      </a:lnTo>
                      <a:cubicBezTo>
                        <a:pt x="2482538" y="5077439"/>
                        <a:pt x="2437171" y="5031920"/>
                        <a:pt x="2437171" y="4975890"/>
                      </a:cubicBezTo>
                      <a:lnTo>
                        <a:pt x="2437171" y="4569695"/>
                      </a:lnTo>
                      <a:cubicBezTo>
                        <a:pt x="2437171" y="4513665"/>
                        <a:pt x="2482538" y="4468146"/>
                        <a:pt x="2538720" y="4468146"/>
                      </a:cubicBezTo>
                      <a:lnTo>
                        <a:pt x="2640269" y="4468146"/>
                      </a:lnTo>
                      <a:lnTo>
                        <a:pt x="2640269" y="4265048"/>
                      </a:lnTo>
                      <a:lnTo>
                        <a:pt x="2437171" y="4265048"/>
                      </a:lnTo>
                      <a:cubicBezTo>
                        <a:pt x="2410146" y="4265048"/>
                        <a:pt x="2384366" y="4254386"/>
                        <a:pt x="2365376" y="4235295"/>
                      </a:cubicBezTo>
                      <a:close/>
                      <a:moveTo>
                        <a:pt x="406195" y="3655755"/>
                      </a:moveTo>
                      <a:lnTo>
                        <a:pt x="1827878" y="3655755"/>
                      </a:lnTo>
                      <a:lnTo>
                        <a:pt x="1827878" y="3858854"/>
                      </a:lnTo>
                      <a:lnTo>
                        <a:pt x="406195" y="3858854"/>
                      </a:lnTo>
                      <a:close/>
                      <a:moveTo>
                        <a:pt x="2335622" y="3249560"/>
                      </a:moveTo>
                      <a:cubicBezTo>
                        <a:pt x="2279593" y="3249560"/>
                        <a:pt x="2234074" y="3295181"/>
                        <a:pt x="2234074" y="3351109"/>
                      </a:cubicBezTo>
                      <a:lnTo>
                        <a:pt x="2234074" y="3816812"/>
                      </a:lnTo>
                      <a:lnTo>
                        <a:pt x="2479225" y="4061951"/>
                      </a:lnTo>
                      <a:lnTo>
                        <a:pt x="5847789" y="4061951"/>
                      </a:lnTo>
                      <a:lnTo>
                        <a:pt x="6092928" y="3816812"/>
                      </a:lnTo>
                      <a:lnTo>
                        <a:pt x="6092928" y="3351109"/>
                      </a:lnTo>
                      <a:cubicBezTo>
                        <a:pt x="6092928" y="3295181"/>
                        <a:pt x="6047408" y="3249560"/>
                        <a:pt x="5991379" y="3249560"/>
                      </a:cubicBezTo>
                      <a:close/>
                      <a:moveTo>
                        <a:pt x="406195" y="3249560"/>
                      </a:moveTo>
                      <a:lnTo>
                        <a:pt x="1827878" y="3249560"/>
                      </a:lnTo>
                      <a:lnTo>
                        <a:pt x="1827878" y="3452659"/>
                      </a:lnTo>
                      <a:lnTo>
                        <a:pt x="406195" y="3452659"/>
                      </a:lnTo>
                      <a:close/>
                      <a:moveTo>
                        <a:pt x="406195" y="2843365"/>
                      </a:moveTo>
                      <a:lnTo>
                        <a:pt x="1827878" y="2843365"/>
                      </a:lnTo>
                      <a:lnTo>
                        <a:pt x="1827878" y="3046464"/>
                      </a:lnTo>
                      <a:lnTo>
                        <a:pt x="406195" y="3046464"/>
                      </a:lnTo>
                      <a:close/>
                      <a:moveTo>
                        <a:pt x="3757305" y="2437170"/>
                      </a:moveTo>
                      <a:cubicBezTo>
                        <a:pt x="3589369" y="2437170"/>
                        <a:pt x="3452659" y="2573881"/>
                        <a:pt x="3452659" y="2741817"/>
                      </a:cubicBezTo>
                      <a:lnTo>
                        <a:pt x="3452659" y="3046463"/>
                      </a:lnTo>
                      <a:lnTo>
                        <a:pt x="4874342" y="3046463"/>
                      </a:lnTo>
                      <a:lnTo>
                        <a:pt x="4874342" y="2741817"/>
                      </a:lnTo>
                      <a:cubicBezTo>
                        <a:pt x="4874342" y="2573881"/>
                        <a:pt x="4737632" y="2437170"/>
                        <a:pt x="4569696" y="2437170"/>
                      </a:cubicBezTo>
                      <a:close/>
                      <a:moveTo>
                        <a:pt x="406195" y="2437170"/>
                      </a:moveTo>
                      <a:lnTo>
                        <a:pt x="3046465" y="2437170"/>
                      </a:lnTo>
                      <a:lnTo>
                        <a:pt x="3046465" y="2640269"/>
                      </a:lnTo>
                      <a:lnTo>
                        <a:pt x="406195" y="2640269"/>
                      </a:lnTo>
                      <a:close/>
                      <a:moveTo>
                        <a:pt x="406195" y="2030976"/>
                      </a:moveTo>
                      <a:lnTo>
                        <a:pt x="3046465" y="2030976"/>
                      </a:lnTo>
                      <a:lnTo>
                        <a:pt x="3046465" y="2234075"/>
                      </a:lnTo>
                      <a:lnTo>
                        <a:pt x="406195" y="2234075"/>
                      </a:lnTo>
                      <a:close/>
                      <a:moveTo>
                        <a:pt x="406195" y="1624781"/>
                      </a:moveTo>
                      <a:lnTo>
                        <a:pt x="3046465" y="1624781"/>
                      </a:lnTo>
                      <a:lnTo>
                        <a:pt x="3046465" y="1827880"/>
                      </a:lnTo>
                      <a:lnTo>
                        <a:pt x="406195" y="1827880"/>
                      </a:lnTo>
                      <a:close/>
                      <a:moveTo>
                        <a:pt x="203098" y="1421683"/>
                      </a:moveTo>
                      <a:lnTo>
                        <a:pt x="203098" y="6092927"/>
                      </a:lnTo>
                      <a:lnTo>
                        <a:pt x="5280537" y="6092927"/>
                      </a:lnTo>
                      <a:lnTo>
                        <a:pt x="5280537" y="5889829"/>
                      </a:lnTo>
                      <a:lnTo>
                        <a:pt x="2335622" y="5889829"/>
                      </a:lnTo>
                      <a:cubicBezTo>
                        <a:pt x="2167686" y="5889829"/>
                        <a:pt x="2030976" y="5753119"/>
                        <a:pt x="2030976" y="5585183"/>
                      </a:cubicBezTo>
                      <a:lnTo>
                        <a:pt x="2030976" y="3351109"/>
                      </a:lnTo>
                      <a:cubicBezTo>
                        <a:pt x="2030976" y="3183173"/>
                        <a:pt x="2167686" y="3046463"/>
                        <a:pt x="2335622" y="3046463"/>
                      </a:cubicBezTo>
                      <a:lnTo>
                        <a:pt x="3249561" y="3046463"/>
                      </a:lnTo>
                      <a:lnTo>
                        <a:pt x="3249561" y="2741817"/>
                      </a:lnTo>
                      <a:cubicBezTo>
                        <a:pt x="3249561" y="2461860"/>
                        <a:pt x="3477348" y="2234074"/>
                        <a:pt x="3757305" y="2234074"/>
                      </a:cubicBezTo>
                      <a:lnTo>
                        <a:pt x="4569696" y="2234074"/>
                      </a:lnTo>
                      <a:cubicBezTo>
                        <a:pt x="4849653" y="2234074"/>
                        <a:pt x="5077440" y="2461860"/>
                        <a:pt x="5077440" y="2741817"/>
                      </a:cubicBezTo>
                      <a:lnTo>
                        <a:pt x="5077440" y="3046463"/>
                      </a:lnTo>
                      <a:lnTo>
                        <a:pt x="5280537" y="3046463"/>
                      </a:lnTo>
                      <a:lnTo>
                        <a:pt x="5280537" y="1421683"/>
                      </a:lnTo>
                      <a:close/>
                      <a:moveTo>
                        <a:pt x="2335623" y="609293"/>
                      </a:moveTo>
                      <a:cubicBezTo>
                        <a:pt x="2279594" y="609293"/>
                        <a:pt x="2234075" y="654911"/>
                        <a:pt x="2234075" y="710841"/>
                      </a:cubicBezTo>
                      <a:cubicBezTo>
                        <a:pt x="2234075" y="766773"/>
                        <a:pt x="2279594" y="812391"/>
                        <a:pt x="2335623" y="812391"/>
                      </a:cubicBezTo>
                      <a:cubicBezTo>
                        <a:pt x="2391653" y="812391"/>
                        <a:pt x="2437172" y="766773"/>
                        <a:pt x="2437172" y="710841"/>
                      </a:cubicBezTo>
                      <a:cubicBezTo>
                        <a:pt x="2437172" y="654911"/>
                        <a:pt x="2391653" y="609293"/>
                        <a:pt x="2335623" y="609293"/>
                      </a:cubicBezTo>
                      <a:close/>
                      <a:moveTo>
                        <a:pt x="1523232" y="609293"/>
                      </a:moveTo>
                      <a:cubicBezTo>
                        <a:pt x="1467203" y="609293"/>
                        <a:pt x="1421684" y="654911"/>
                        <a:pt x="1421684" y="710841"/>
                      </a:cubicBezTo>
                      <a:cubicBezTo>
                        <a:pt x="1421684" y="766773"/>
                        <a:pt x="1467203" y="812391"/>
                        <a:pt x="1523232" y="812391"/>
                      </a:cubicBezTo>
                      <a:cubicBezTo>
                        <a:pt x="1579262" y="812391"/>
                        <a:pt x="1624781" y="766773"/>
                        <a:pt x="1624781" y="710841"/>
                      </a:cubicBezTo>
                      <a:cubicBezTo>
                        <a:pt x="1624781" y="654911"/>
                        <a:pt x="1579262" y="609293"/>
                        <a:pt x="1523232" y="609293"/>
                      </a:cubicBezTo>
                      <a:close/>
                      <a:moveTo>
                        <a:pt x="710842" y="609293"/>
                      </a:moveTo>
                      <a:cubicBezTo>
                        <a:pt x="654812" y="609293"/>
                        <a:pt x="609294" y="654911"/>
                        <a:pt x="609294" y="710841"/>
                      </a:cubicBezTo>
                      <a:cubicBezTo>
                        <a:pt x="609294" y="766773"/>
                        <a:pt x="654812" y="812391"/>
                        <a:pt x="710842" y="812391"/>
                      </a:cubicBezTo>
                      <a:cubicBezTo>
                        <a:pt x="766873" y="812391"/>
                        <a:pt x="812391" y="766773"/>
                        <a:pt x="812391" y="710841"/>
                      </a:cubicBezTo>
                      <a:cubicBezTo>
                        <a:pt x="812391" y="654911"/>
                        <a:pt x="766873" y="609293"/>
                        <a:pt x="710842" y="609293"/>
                      </a:cubicBezTo>
                      <a:close/>
                      <a:moveTo>
                        <a:pt x="2335623" y="406195"/>
                      </a:moveTo>
                      <a:cubicBezTo>
                        <a:pt x="2503560" y="406195"/>
                        <a:pt x="2640270" y="542899"/>
                        <a:pt x="2640270" y="710841"/>
                      </a:cubicBezTo>
                      <a:cubicBezTo>
                        <a:pt x="2640270" y="878785"/>
                        <a:pt x="2503560" y="1015489"/>
                        <a:pt x="2335623" y="1015489"/>
                      </a:cubicBezTo>
                      <a:cubicBezTo>
                        <a:pt x="2167686" y="1015489"/>
                        <a:pt x="2030976" y="878785"/>
                        <a:pt x="2030976" y="710841"/>
                      </a:cubicBezTo>
                      <a:cubicBezTo>
                        <a:pt x="2030976" y="542899"/>
                        <a:pt x="2167686" y="406195"/>
                        <a:pt x="2335623" y="406195"/>
                      </a:cubicBezTo>
                      <a:close/>
                      <a:moveTo>
                        <a:pt x="1523232" y="406195"/>
                      </a:moveTo>
                      <a:cubicBezTo>
                        <a:pt x="1691169" y="406195"/>
                        <a:pt x="1827879" y="542899"/>
                        <a:pt x="1827879" y="710841"/>
                      </a:cubicBezTo>
                      <a:cubicBezTo>
                        <a:pt x="1827879" y="878785"/>
                        <a:pt x="1691169" y="1015489"/>
                        <a:pt x="1523232" y="1015489"/>
                      </a:cubicBezTo>
                      <a:cubicBezTo>
                        <a:pt x="1355295" y="1015489"/>
                        <a:pt x="1218585" y="878785"/>
                        <a:pt x="1218585" y="710841"/>
                      </a:cubicBezTo>
                      <a:cubicBezTo>
                        <a:pt x="1218585" y="542899"/>
                        <a:pt x="1355295" y="406195"/>
                        <a:pt x="1523232" y="406195"/>
                      </a:cubicBezTo>
                      <a:close/>
                      <a:moveTo>
                        <a:pt x="710842" y="406195"/>
                      </a:moveTo>
                      <a:cubicBezTo>
                        <a:pt x="878785" y="406195"/>
                        <a:pt x="1015489" y="542899"/>
                        <a:pt x="1015489" y="710841"/>
                      </a:cubicBezTo>
                      <a:cubicBezTo>
                        <a:pt x="1015489" y="878785"/>
                        <a:pt x="878785" y="1015489"/>
                        <a:pt x="710842" y="1015489"/>
                      </a:cubicBezTo>
                      <a:cubicBezTo>
                        <a:pt x="542899" y="1015489"/>
                        <a:pt x="406195" y="878785"/>
                        <a:pt x="406195" y="710841"/>
                      </a:cubicBezTo>
                      <a:cubicBezTo>
                        <a:pt x="406195" y="542899"/>
                        <a:pt x="542899" y="406195"/>
                        <a:pt x="710842" y="406195"/>
                      </a:cubicBezTo>
                      <a:close/>
                      <a:moveTo>
                        <a:pt x="203098" y="203098"/>
                      </a:moveTo>
                      <a:lnTo>
                        <a:pt x="203098" y="1218586"/>
                      </a:lnTo>
                      <a:lnTo>
                        <a:pt x="5280537" y="1218586"/>
                      </a:lnTo>
                      <a:lnTo>
                        <a:pt x="5280537" y="203098"/>
                      </a:lnTo>
                      <a:close/>
                      <a:moveTo>
                        <a:pt x="101549" y="0"/>
                      </a:moveTo>
                      <a:lnTo>
                        <a:pt x="5382086" y="0"/>
                      </a:lnTo>
                      <a:cubicBezTo>
                        <a:pt x="5438268" y="0"/>
                        <a:pt x="5483635" y="45518"/>
                        <a:pt x="5483635" y="101549"/>
                      </a:cubicBezTo>
                      <a:lnTo>
                        <a:pt x="5483635" y="3046463"/>
                      </a:lnTo>
                      <a:lnTo>
                        <a:pt x="5991379" y="3046463"/>
                      </a:lnTo>
                      <a:cubicBezTo>
                        <a:pt x="6159315" y="3046463"/>
                        <a:pt x="6296025" y="3183173"/>
                        <a:pt x="6296025" y="3351109"/>
                      </a:cubicBezTo>
                      <a:lnTo>
                        <a:pt x="6296025" y="5585183"/>
                      </a:lnTo>
                      <a:cubicBezTo>
                        <a:pt x="6296025" y="5753119"/>
                        <a:pt x="6159315" y="5889829"/>
                        <a:pt x="5991379" y="5889829"/>
                      </a:cubicBezTo>
                      <a:lnTo>
                        <a:pt x="5483635" y="5889829"/>
                      </a:lnTo>
                      <a:lnTo>
                        <a:pt x="5483635" y="6194475"/>
                      </a:lnTo>
                      <a:cubicBezTo>
                        <a:pt x="5483635" y="6250505"/>
                        <a:pt x="5438268" y="6296024"/>
                        <a:pt x="5382086" y="6296024"/>
                      </a:cubicBezTo>
                      <a:lnTo>
                        <a:pt x="101549" y="6296024"/>
                      </a:lnTo>
                      <a:cubicBezTo>
                        <a:pt x="45370" y="6296024"/>
                        <a:pt x="0" y="6250505"/>
                        <a:pt x="0" y="6194475"/>
                      </a:cubicBezTo>
                      <a:lnTo>
                        <a:pt x="0" y="101549"/>
                      </a:lnTo>
                      <a:cubicBezTo>
                        <a:pt x="0" y="45518"/>
                        <a:pt x="45370" y="0"/>
                        <a:pt x="101549" y="0"/>
                      </a:cubicBezTo>
                      <a:close/>
                    </a:path>
                  </a:pathLst>
                </a:custGeom>
                <a:solidFill>
                  <a:schemeClr val="bg1"/>
                </a:solidFill>
                <a:ln w="12694" cap="flat">
                  <a:noFill/>
                  <a:prstDash val="solid"/>
                  <a:miter/>
                </a:ln>
              </p:spPr>
              <p:txBody>
                <a:bodyPr rtlCol="0" anchor="ctr"/>
                <a:lstStyle/>
                <a:p>
                  <a:pPr defTabSz="685800">
                    <a:defRPr/>
                  </a:pPr>
                  <a:endParaRPr lang="en-US" sz="1350">
                    <a:solidFill>
                      <a:prstClr val="black"/>
                    </a:solidFill>
                    <a:latin typeface="Calibri" panose="020F0502020204030204"/>
                  </a:endParaRPr>
                </a:p>
              </p:txBody>
            </p:sp>
          </p:grpSp>
        </p:grpSp>
        <p:grpSp>
          <p:nvGrpSpPr>
            <p:cNvPr id="33" name="Group 32">
              <a:extLst>
                <a:ext uri="{FF2B5EF4-FFF2-40B4-BE49-F238E27FC236}">
                  <a16:creationId xmlns:a16="http://schemas.microsoft.com/office/drawing/2014/main" id="{63B58834-FB03-4F4A-A252-829780DFA831}"/>
                </a:ext>
              </a:extLst>
            </p:cNvPr>
            <p:cNvGrpSpPr/>
            <p:nvPr/>
          </p:nvGrpSpPr>
          <p:grpSpPr>
            <a:xfrm>
              <a:off x="399904" y="5100119"/>
              <a:ext cx="8435021" cy="1118827"/>
              <a:chOff x="399904" y="5100119"/>
              <a:chExt cx="8435021" cy="1118827"/>
            </a:xfrm>
          </p:grpSpPr>
          <p:sp>
            <p:nvSpPr>
              <p:cNvPr id="4" name="Rectangle 3">
                <a:extLst>
                  <a:ext uri="{FF2B5EF4-FFF2-40B4-BE49-F238E27FC236}">
                    <a16:creationId xmlns:a16="http://schemas.microsoft.com/office/drawing/2014/main" id="{D6FC8E5A-4D9B-42A2-9100-A1BA2E9CEDBF}"/>
                  </a:ext>
                </a:extLst>
              </p:cNvPr>
              <p:cNvSpPr/>
              <p:nvPr/>
            </p:nvSpPr>
            <p:spPr>
              <a:xfrm>
                <a:off x="399904" y="5100119"/>
                <a:ext cx="8435021" cy="45693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lang="en-IN" sz="1350">
                  <a:solidFill>
                    <a:prstClr val="white"/>
                  </a:solidFill>
                  <a:latin typeface="Calibri" panose="020F0502020204030204"/>
                </a:endParaRPr>
              </a:p>
            </p:txBody>
          </p:sp>
          <p:grpSp>
            <p:nvGrpSpPr>
              <p:cNvPr id="23" name="Group 22">
                <a:extLst>
                  <a:ext uri="{FF2B5EF4-FFF2-40B4-BE49-F238E27FC236}">
                    <a16:creationId xmlns:a16="http://schemas.microsoft.com/office/drawing/2014/main" id="{7BE1606C-2483-41A6-8023-C46E45A33245}"/>
                  </a:ext>
                </a:extLst>
              </p:cNvPr>
              <p:cNvGrpSpPr/>
              <p:nvPr/>
            </p:nvGrpSpPr>
            <p:grpSpPr>
              <a:xfrm>
                <a:off x="973833" y="5124121"/>
                <a:ext cx="7342647" cy="1094825"/>
                <a:chOff x="1691677" y="5286439"/>
                <a:chExt cx="9408189" cy="1402807"/>
              </a:xfrm>
            </p:grpSpPr>
            <p:grpSp>
              <p:nvGrpSpPr>
                <p:cNvPr id="10" name="Group 9">
                  <a:extLst>
                    <a:ext uri="{FF2B5EF4-FFF2-40B4-BE49-F238E27FC236}">
                      <a16:creationId xmlns:a16="http://schemas.microsoft.com/office/drawing/2014/main" id="{4462EBF8-C51B-4A50-9ECE-D68150A35CA2}"/>
                    </a:ext>
                  </a:extLst>
                </p:cNvPr>
                <p:cNvGrpSpPr/>
                <p:nvPr/>
              </p:nvGrpSpPr>
              <p:grpSpPr>
                <a:xfrm>
                  <a:off x="1691677" y="5286439"/>
                  <a:ext cx="1570954" cy="1193219"/>
                  <a:chOff x="1614097" y="5129677"/>
                  <a:chExt cx="1088024" cy="1193219"/>
                </a:xfrm>
              </p:grpSpPr>
              <p:sp>
                <p:nvSpPr>
                  <p:cNvPr id="149" name="TextBox 148">
                    <a:extLst>
                      <a:ext uri="{FF2B5EF4-FFF2-40B4-BE49-F238E27FC236}">
                        <a16:creationId xmlns:a16="http://schemas.microsoft.com/office/drawing/2014/main" id="{38AE00B8-30C1-4F5E-A46C-99FCB16DCF29}"/>
                      </a:ext>
                    </a:extLst>
                  </p:cNvPr>
                  <p:cNvSpPr txBox="1"/>
                  <p:nvPr/>
                </p:nvSpPr>
                <p:spPr>
                  <a:xfrm>
                    <a:off x="1614097" y="5129677"/>
                    <a:ext cx="1088024" cy="523980"/>
                  </a:xfrm>
                  <a:prstGeom prst="rect">
                    <a:avLst/>
                  </a:prstGeom>
                  <a:noFill/>
                </p:spPr>
                <p:txBody>
                  <a:bodyPr wrap="square" rtlCol="0">
                    <a:spAutoFit/>
                  </a:bodyPr>
                  <a:lstStyle/>
                  <a:p>
                    <a:pPr algn="ctr" defTabSz="685800">
                      <a:defRPr/>
                    </a:pPr>
                    <a:r>
                      <a:rPr lang="en-US" sz="1200" b="1" dirty="0">
                        <a:solidFill>
                          <a:srgbClr val="56725D"/>
                        </a:solidFill>
                        <a:latin typeface="Arial" panose="020B0604020202020204" pitchFamily="34" charset="0"/>
                        <a:cs typeface="Arial" panose="020B0604020202020204" pitchFamily="34" charset="0"/>
                      </a:rPr>
                      <a:t>Demand Management</a:t>
                    </a:r>
                  </a:p>
                </p:txBody>
              </p:sp>
              <p:sp>
                <p:nvSpPr>
                  <p:cNvPr id="232" name="Rectangle 231">
                    <a:extLst>
                      <a:ext uri="{FF2B5EF4-FFF2-40B4-BE49-F238E27FC236}">
                        <a16:creationId xmlns:a16="http://schemas.microsoft.com/office/drawing/2014/main" id="{BF293374-89FD-416A-8F5E-71C324A514C5}"/>
                      </a:ext>
                    </a:extLst>
                  </p:cNvPr>
                  <p:cNvSpPr/>
                  <p:nvPr/>
                </p:nvSpPr>
                <p:spPr>
                  <a:xfrm>
                    <a:off x="1625435" y="5798917"/>
                    <a:ext cx="1065353" cy="523979"/>
                  </a:xfrm>
                  <a:prstGeom prst="rect">
                    <a:avLst/>
                  </a:prstGeom>
                </p:spPr>
                <p:txBody>
                  <a:bodyPr wrap="square">
                    <a:spAutoFit/>
                  </a:bodyPr>
                  <a:lstStyle/>
                  <a:p>
                    <a:pPr algn="ctr" defTabSz="685800">
                      <a:defRPr/>
                    </a:pPr>
                    <a:r>
                      <a:rPr lang="en-US" sz="1200" dirty="0">
                        <a:solidFill>
                          <a:schemeClr val="tx1">
                            <a:lumMod val="65000"/>
                            <a:lumOff val="35000"/>
                          </a:schemeClr>
                        </a:solidFill>
                        <a:latin typeface="Arial" panose="020B0604020202020204" pitchFamily="34" charset="0"/>
                        <a:cs typeface="Arial" panose="020B0604020202020204" pitchFamily="34" charset="0"/>
                      </a:rPr>
                      <a:t>Deciding execution </a:t>
                    </a:r>
                  </a:p>
                </p:txBody>
              </p:sp>
            </p:grpSp>
            <p:grpSp>
              <p:nvGrpSpPr>
                <p:cNvPr id="14" name="Group 13">
                  <a:extLst>
                    <a:ext uri="{FF2B5EF4-FFF2-40B4-BE49-F238E27FC236}">
                      <a16:creationId xmlns:a16="http://schemas.microsoft.com/office/drawing/2014/main" id="{52519818-2B07-4533-9C21-8260721AA126}"/>
                    </a:ext>
                  </a:extLst>
                </p:cNvPr>
                <p:cNvGrpSpPr/>
                <p:nvPr/>
              </p:nvGrpSpPr>
              <p:grpSpPr>
                <a:xfrm>
                  <a:off x="4021348" y="5286439"/>
                  <a:ext cx="2075688" cy="1402807"/>
                  <a:chOff x="3705536" y="5129677"/>
                  <a:chExt cx="2076956" cy="1402807"/>
                </a:xfrm>
              </p:grpSpPr>
              <p:sp>
                <p:nvSpPr>
                  <p:cNvPr id="150" name="TextBox 149">
                    <a:extLst>
                      <a:ext uri="{FF2B5EF4-FFF2-40B4-BE49-F238E27FC236}">
                        <a16:creationId xmlns:a16="http://schemas.microsoft.com/office/drawing/2014/main" id="{CB60D31B-C81D-4472-A61D-D09A491CEAC6}"/>
                      </a:ext>
                    </a:extLst>
                  </p:cNvPr>
                  <p:cNvSpPr txBox="1"/>
                  <p:nvPr/>
                </p:nvSpPr>
                <p:spPr>
                  <a:xfrm>
                    <a:off x="3705536" y="5129677"/>
                    <a:ext cx="2076956" cy="523980"/>
                  </a:xfrm>
                  <a:prstGeom prst="rect">
                    <a:avLst/>
                  </a:prstGeom>
                  <a:noFill/>
                </p:spPr>
                <p:txBody>
                  <a:bodyPr wrap="square" rtlCol="0">
                    <a:spAutoFit/>
                  </a:bodyPr>
                  <a:lstStyle/>
                  <a:p>
                    <a:pPr algn="ctr" defTabSz="685800">
                      <a:defRPr/>
                    </a:pPr>
                    <a:r>
                      <a:rPr lang="en-US" sz="1200" b="1" dirty="0">
                        <a:solidFill>
                          <a:srgbClr val="38373C"/>
                        </a:solidFill>
                        <a:latin typeface="Arial" panose="020B0604020202020204" pitchFamily="34" charset="0"/>
                        <a:cs typeface="Arial" panose="020B0604020202020204" pitchFamily="34" charset="0"/>
                      </a:rPr>
                      <a:t>Project/Program Management</a:t>
                    </a:r>
                  </a:p>
                </p:txBody>
              </p:sp>
              <p:sp>
                <p:nvSpPr>
                  <p:cNvPr id="233" name="Rectangle 232">
                    <a:extLst>
                      <a:ext uri="{FF2B5EF4-FFF2-40B4-BE49-F238E27FC236}">
                        <a16:creationId xmlns:a16="http://schemas.microsoft.com/office/drawing/2014/main" id="{AD9BFAAF-56EE-4D65-A975-56CC15BE9408}"/>
                      </a:ext>
                    </a:extLst>
                  </p:cNvPr>
                  <p:cNvSpPr/>
                  <p:nvPr/>
                </p:nvSpPr>
                <p:spPr>
                  <a:xfrm>
                    <a:off x="3821004" y="5798913"/>
                    <a:ext cx="1846025" cy="733571"/>
                  </a:xfrm>
                  <a:prstGeom prst="rect">
                    <a:avLst/>
                  </a:prstGeom>
                </p:spPr>
                <p:txBody>
                  <a:bodyPr wrap="square">
                    <a:spAutoFit/>
                  </a:bodyPr>
                  <a:lstStyle/>
                  <a:p>
                    <a:pPr algn="ctr" defTabSz="685800">
                      <a:defRPr/>
                    </a:pPr>
                    <a:r>
                      <a:rPr lang="en-US" sz="1200" dirty="0">
                        <a:solidFill>
                          <a:schemeClr val="tx1">
                            <a:lumMod val="65000"/>
                            <a:lumOff val="35000"/>
                          </a:schemeClr>
                        </a:solidFill>
                        <a:latin typeface="Arial" panose="020B0604020202020204" pitchFamily="34" charset="0"/>
                        <a:cs typeface="Arial" panose="020B0604020202020204" pitchFamily="34" charset="0"/>
                      </a:rPr>
                      <a:t>Controlling &amp; managing the projects </a:t>
                    </a:r>
                  </a:p>
                </p:txBody>
              </p:sp>
            </p:grpSp>
            <p:grpSp>
              <p:nvGrpSpPr>
                <p:cNvPr id="16" name="Group 15">
                  <a:extLst>
                    <a:ext uri="{FF2B5EF4-FFF2-40B4-BE49-F238E27FC236}">
                      <a16:creationId xmlns:a16="http://schemas.microsoft.com/office/drawing/2014/main" id="{5B3C27F2-F620-48D9-8B78-178FE5731F34}"/>
                    </a:ext>
                  </a:extLst>
                </p:cNvPr>
                <p:cNvGrpSpPr/>
                <p:nvPr/>
              </p:nvGrpSpPr>
              <p:grpSpPr>
                <a:xfrm>
                  <a:off x="6454954" y="5286439"/>
                  <a:ext cx="2372553" cy="1193216"/>
                  <a:chOff x="6397968" y="5129677"/>
                  <a:chExt cx="1863901" cy="1193216"/>
                </a:xfrm>
              </p:grpSpPr>
              <p:sp>
                <p:nvSpPr>
                  <p:cNvPr id="151" name="TextBox 150">
                    <a:extLst>
                      <a:ext uri="{FF2B5EF4-FFF2-40B4-BE49-F238E27FC236}">
                        <a16:creationId xmlns:a16="http://schemas.microsoft.com/office/drawing/2014/main" id="{29E96061-E79E-4F70-8C37-2A40F8983404}"/>
                      </a:ext>
                    </a:extLst>
                  </p:cNvPr>
                  <p:cNvSpPr txBox="1"/>
                  <p:nvPr/>
                </p:nvSpPr>
                <p:spPr>
                  <a:xfrm>
                    <a:off x="6758371" y="5129677"/>
                    <a:ext cx="1143089" cy="523980"/>
                  </a:xfrm>
                  <a:prstGeom prst="rect">
                    <a:avLst/>
                  </a:prstGeom>
                  <a:noFill/>
                </p:spPr>
                <p:txBody>
                  <a:bodyPr wrap="square" rtlCol="0">
                    <a:spAutoFit/>
                  </a:bodyPr>
                  <a:lstStyle/>
                  <a:p>
                    <a:pPr algn="ctr" defTabSz="685800">
                      <a:defRPr/>
                    </a:pPr>
                    <a:r>
                      <a:rPr lang="en-US" sz="1200" b="1" dirty="0">
                        <a:solidFill>
                          <a:srgbClr val="C78C3D"/>
                        </a:solidFill>
                        <a:latin typeface="Arial" panose="020B0604020202020204" pitchFamily="34" charset="0"/>
                        <a:cs typeface="Arial" panose="020B0604020202020204" pitchFamily="34" charset="0"/>
                      </a:rPr>
                      <a:t>Result Management</a:t>
                    </a:r>
                  </a:p>
                </p:txBody>
              </p:sp>
              <p:sp>
                <p:nvSpPr>
                  <p:cNvPr id="234" name="Rectangle 233">
                    <a:extLst>
                      <a:ext uri="{FF2B5EF4-FFF2-40B4-BE49-F238E27FC236}">
                        <a16:creationId xmlns:a16="http://schemas.microsoft.com/office/drawing/2014/main" id="{4D4E1619-B7DB-48F6-9336-BA3ACA4316B6}"/>
                      </a:ext>
                    </a:extLst>
                  </p:cNvPr>
                  <p:cNvSpPr/>
                  <p:nvPr/>
                </p:nvSpPr>
                <p:spPr>
                  <a:xfrm>
                    <a:off x="6397968" y="5798913"/>
                    <a:ext cx="1863901" cy="523980"/>
                  </a:xfrm>
                  <a:prstGeom prst="rect">
                    <a:avLst/>
                  </a:prstGeom>
                </p:spPr>
                <p:txBody>
                  <a:bodyPr wrap="square">
                    <a:spAutoFit/>
                  </a:bodyPr>
                  <a:lstStyle/>
                  <a:p>
                    <a:pPr algn="ctr" defTabSz="685800">
                      <a:defRPr/>
                    </a:pPr>
                    <a:r>
                      <a:rPr lang="en-US" sz="1200" dirty="0">
                        <a:solidFill>
                          <a:schemeClr val="tx1">
                            <a:lumMod val="65000"/>
                            <a:lumOff val="35000"/>
                          </a:schemeClr>
                        </a:solidFill>
                        <a:latin typeface="Arial" panose="020B0604020202020204" pitchFamily="34" charset="0"/>
                        <a:cs typeface="Arial" panose="020B0604020202020204" pitchFamily="34" charset="0"/>
                      </a:rPr>
                      <a:t>Tracking &amp; Evaluating the results</a:t>
                    </a:r>
                  </a:p>
                </p:txBody>
              </p:sp>
            </p:grpSp>
            <p:grpSp>
              <p:nvGrpSpPr>
                <p:cNvPr id="17" name="Group 16">
                  <a:extLst>
                    <a:ext uri="{FF2B5EF4-FFF2-40B4-BE49-F238E27FC236}">
                      <a16:creationId xmlns:a16="http://schemas.microsoft.com/office/drawing/2014/main" id="{88E7976C-F780-456B-8AE4-9200FE86576C}"/>
                    </a:ext>
                  </a:extLst>
                </p:cNvPr>
                <p:cNvGrpSpPr/>
                <p:nvPr/>
              </p:nvGrpSpPr>
              <p:grpSpPr>
                <a:xfrm>
                  <a:off x="9346671" y="5286439"/>
                  <a:ext cx="1753195" cy="1193216"/>
                  <a:chOff x="9291633" y="5129677"/>
                  <a:chExt cx="1154871" cy="1193216"/>
                </a:xfrm>
              </p:grpSpPr>
              <p:sp>
                <p:nvSpPr>
                  <p:cNvPr id="152" name="TextBox 151">
                    <a:extLst>
                      <a:ext uri="{FF2B5EF4-FFF2-40B4-BE49-F238E27FC236}">
                        <a16:creationId xmlns:a16="http://schemas.microsoft.com/office/drawing/2014/main" id="{50C9EA50-7168-4000-824F-A4FE490B2CAE}"/>
                      </a:ext>
                    </a:extLst>
                  </p:cNvPr>
                  <p:cNvSpPr txBox="1"/>
                  <p:nvPr/>
                </p:nvSpPr>
                <p:spPr>
                  <a:xfrm>
                    <a:off x="9297524" y="5129677"/>
                    <a:ext cx="1143091" cy="523980"/>
                  </a:xfrm>
                  <a:prstGeom prst="rect">
                    <a:avLst/>
                  </a:prstGeom>
                  <a:noFill/>
                </p:spPr>
                <p:txBody>
                  <a:bodyPr wrap="square" rtlCol="0">
                    <a:spAutoFit/>
                  </a:bodyPr>
                  <a:lstStyle/>
                  <a:p>
                    <a:pPr algn="ctr" defTabSz="685800">
                      <a:defRPr/>
                    </a:pPr>
                    <a:r>
                      <a:rPr lang="en-US" sz="1200" b="1" dirty="0">
                        <a:solidFill>
                          <a:srgbClr val="73957B"/>
                        </a:solidFill>
                        <a:latin typeface="Arial" panose="020B0604020202020204" pitchFamily="34" charset="0"/>
                        <a:cs typeface="Arial" panose="020B0604020202020204" pitchFamily="34" charset="0"/>
                      </a:rPr>
                      <a:t>Steering Committee</a:t>
                    </a:r>
                  </a:p>
                </p:txBody>
              </p:sp>
              <p:sp>
                <p:nvSpPr>
                  <p:cNvPr id="235" name="Rectangle 234">
                    <a:extLst>
                      <a:ext uri="{FF2B5EF4-FFF2-40B4-BE49-F238E27FC236}">
                        <a16:creationId xmlns:a16="http://schemas.microsoft.com/office/drawing/2014/main" id="{6567042D-E792-41B7-B3BB-078A028A197D}"/>
                      </a:ext>
                    </a:extLst>
                  </p:cNvPr>
                  <p:cNvSpPr/>
                  <p:nvPr/>
                </p:nvSpPr>
                <p:spPr>
                  <a:xfrm>
                    <a:off x="9291633" y="5798913"/>
                    <a:ext cx="1154871" cy="523980"/>
                  </a:xfrm>
                  <a:prstGeom prst="rect">
                    <a:avLst/>
                  </a:prstGeom>
                </p:spPr>
                <p:txBody>
                  <a:bodyPr wrap="square">
                    <a:spAutoFit/>
                  </a:bodyPr>
                  <a:lstStyle/>
                  <a:p>
                    <a:pPr algn="ctr" defTabSz="685800">
                      <a:defRPr/>
                    </a:pPr>
                    <a:r>
                      <a:rPr lang="en-US" sz="1200" dirty="0">
                        <a:solidFill>
                          <a:schemeClr val="tx1">
                            <a:lumMod val="65000"/>
                            <a:lumOff val="35000"/>
                          </a:schemeClr>
                        </a:solidFill>
                        <a:latin typeface="Arial" panose="020B0604020202020204" pitchFamily="34" charset="0"/>
                        <a:cs typeface="Arial" panose="020B0604020202020204" pitchFamily="34" charset="0"/>
                      </a:rPr>
                      <a:t>Managing Process Framework</a:t>
                    </a:r>
                  </a:p>
                </p:txBody>
              </p:sp>
            </p:grpSp>
          </p:grpSp>
        </p:grpSp>
      </p:grpSp>
      <p:grpSp>
        <p:nvGrpSpPr>
          <p:cNvPr id="3" name="Group 2">
            <a:extLst>
              <a:ext uri="{FF2B5EF4-FFF2-40B4-BE49-F238E27FC236}">
                <a16:creationId xmlns:a16="http://schemas.microsoft.com/office/drawing/2014/main" id="{378143BD-2827-4F5E-8E1A-1280C2220F67}"/>
              </a:ext>
            </a:extLst>
          </p:cNvPr>
          <p:cNvGrpSpPr/>
          <p:nvPr/>
        </p:nvGrpSpPr>
        <p:grpSpPr>
          <a:xfrm>
            <a:off x="1" y="-4199"/>
            <a:ext cx="12202552" cy="711187"/>
            <a:chOff x="1524001" y="-4199"/>
            <a:chExt cx="9154551" cy="711187"/>
          </a:xfrm>
        </p:grpSpPr>
        <p:sp>
          <p:nvSpPr>
            <p:cNvPr id="131" name="Freeform: Shape 130">
              <a:extLst>
                <a:ext uri="{FF2B5EF4-FFF2-40B4-BE49-F238E27FC236}">
                  <a16:creationId xmlns:a16="http://schemas.microsoft.com/office/drawing/2014/main" id="{C93C2614-A5B4-48A6-9ABF-0D583DC092F6}"/>
                </a:ext>
              </a:extLst>
            </p:cNvPr>
            <p:cNvSpPr/>
            <p:nvPr/>
          </p:nvSpPr>
          <p:spPr>
            <a:xfrm rot="10800000">
              <a:off x="1524001" y="-4199"/>
              <a:ext cx="9154551" cy="189914"/>
            </a:xfrm>
            <a:custGeom>
              <a:avLst/>
              <a:gdLst>
                <a:gd name="connsiteX0" fmla="*/ 12206068 w 12206068"/>
                <a:gd name="connsiteY0" fmla="*/ 674943 h 674943"/>
                <a:gd name="connsiteX1" fmla="*/ 0 w 12206068"/>
                <a:gd name="connsiteY1" fmla="*/ 674943 h 674943"/>
                <a:gd name="connsiteX2" fmla="*/ 0 w 12206068"/>
                <a:gd name="connsiteY2" fmla="*/ 421725 h 674943"/>
                <a:gd name="connsiteX3" fmla="*/ 11601018 w 12206068"/>
                <a:gd name="connsiteY3" fmla="*/ 421725 h 674943"/>
                <a:gd name="connsiteX4" fmla="*/ 11889702 w 12206068"/>
                <a:gd name="connsiteY4" fmla="*/ 0 h 674943"/>
                <a:gd name="connsiteX5" fmla="*/ 12178386 w 12206068"/>
                <a:gd name="connsiteY5" fmla="*/ 421725 h 674943"/>
                <a:gd name="connsiteX6" fmla="*/ 12206068 w 12206068"/>
                <a:gd name="connsiteY6" fmla="*/ 421725 h 674943"/>
                <a:gd name="connsiteX0" fmla="*/ 12206068 w 12206068"/>
                <a:gd name="connsiteY0" fmla="*/ 674943 h 674943"/>
                <a:gd name="connsiteX1" fmla="*/ 0 w 12206068"/>
                <a:gd name="connsiteY1" fmla="*/ 674943 h 674943"/>
                <a:gd name="connsiteX2" fmla="*/ 0 w 12206068"/>
                <a:gd name="connsiteY2" fmla="*/ 421725 h 674943"/>
                <a:gd name="connsiteX3" fmla="*/ 11601018 w 12206068"/>
                <a:gd name="connsiteY3" fmla="*/ 421725 h 674943"/>
                <a:gd name="connsiteX4" fmla="*/ 11889702 w 12206068"/>
                <a:gd name="connsiteY4" fmla="*/ 0 h 674943"/>
                <a:gd name="connsiteX5" fmla="*/ 12206068 w 12206068"/>
                <a:gd name="connsiteY5" fmla="*/ 421725 h 674943"/>
                <a:gd name="connsiteX6" fmla="*/ 12206068 w 12206068"/>
                <a:gd name="connsiteY6" fmla="*/ 674943 h 674943"/>
                <a:gd name="connsiteX0" fmla="*/ 12206068 w 12206068"/>
                <a:gd name="connsiteY0" fmla="*/ 253217 h 253217"/>
                <a:gd name="connsiteX1" fmla="*/ 0 w 12206068"/>
                <a:gd name="connsiteY1" fmla="*/ 253217 h 253217"/>
                <a:gd name="connsiteX2" fmla="*/ 0 w 12206068"/>
                <a:gd name="connsiteY2" fmla="*/ -1 h 253217"/>
                <a:gd name="connsiteX3" fmla="*/ 11601018 w 12206068"/>
                <a:gd name="connsiteY3" fmla="*/ -1 h 253217"/>
                <a:gd name="connsiteX4" fmla="*/ 12206068 w 12206068"/>
                <a:gd name="connsiteY4" fmla="*/ -1 h 253217"/>
                <a:gd name="connsiteX5" fmla="*/ 12206068 w 12206068"/>
                <a:gd name="connsiteY5" fmla="*/ 253217 h 253217"/>
                <a:gd name="connsiteX0" fmla="*/ 12206068 w 12206068"/>
                <a:gd name="connsiteY0" fmla="*/ 253218 h 253218"/>
                <a:gd name="connsiteX1" fmla="*/ 0 w 12206068"/>
                <a:gd name="connsiteY1" fmla="*/ 253218 h 253218"/>
                <a:gd name="connsiteX2" fmla="*/ 0 w 12206068"/>
                <a:gd name="connsiteY2" fmla="*/ 0 h 253218"/>
                <a:gd name="connsiteX3" fmla="*/ 12206068 w 12206068"/>
                <a:gd name="connsiteY3" fmla="*/ 0 h 253218"/>
                <a:gd name="connsiteX4" fmla="*/ 12206068 w 12206068"/>
                <a:gd name="connsiteY4" fmla="*/ 253218 h 253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6068" h="253218">
                  <a:moveTo>
                    <a:pt x="12206068" y="253218"/>
                  </a:moveTo>
                  <a:lnTo>
                    <a:pt x="0" y="253218"/>
                  </a:lnTo>
                  <a:lnTo>
                    <a:pt x="0" y="0"/>
                  </a:lnTo>
                  <a:lnTo>
                    <a:pt x="12206068" y="0"/>
                  </a:lnTo>
                  <a:lnTo>
                    <a:pt x="12206068" y="253218"/>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287" name="Rectangle 286">
              <a:extLst>
                <a:ext uri="{FF2B5EF4-FFF2-40B4-BE49-F238E27FC236}">
                  <a16:creationId xmlns:a16="http://schemas.microsoft.com/office/drawing/2014/main" id="{A2EA7E76-B83A-44CE-9724-AD8F693C034F}"/>
                </a:ext>
              </a:extLst>
            </p:cNvPr>
            <p:cNvSpPr/>
            <p:nvPr/>
          </p:nvSpPr>
          <p:spPr>
            <a:xfrm>
              <a:off x="1775461" y="122213"/>
              <a:ext cx="8635364" cy="584775"/>
            </a:xfrm>
            <a:prstGeom prst="rect">
              <a:avLst/>
            </a:prstGeom>
          </p:spPr>
          <p:txBody>
            <a:bodyPr wrap="square">
              <a:spAutoFit/>
            </a:bodyPr>
            <a:lstStyle/>
            <a:p>
              <a:pPr algn="ctr" defTabSz="685800">
                <a:defRPr/>
              </a:pPr>
              <a:r>
                <a:rPr lang="en-US" sz="3200" dirty="0">
                  <a:latin typeface="Arial" panose="020B0604020202020204" pitchFamily="34" charset="0"/>
                  <a:cs typeface="Arial" panose="020B0604020202020204" pitchFamily="34" charset="0"/>
                </a:rPr>
                <a:t>Governance Model Initiation and Execution</a:t>
              </a:r>
            </a:p>
          </p:txBody>
        </p:sp>
      </p:grpSp>
    </p:spTree>
    <p:custDataLst>
      <p:tags r:id="rId1"/>
    </p:custDataLst>
    <p:extLst>
      <p:ext uri="{BB962C8B-B14F-4D97-AF65-F5344CB8AC3E}">
        <p14:creationId xmlns:p14="http://schemas.microsoft.com/office/powerpoint/2010/main" val="12941712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E9536-7F1D-4FBD-8BEE-BAAD0C1B4312}"/>
              </a:ext>
            </a:extLst>
          </p:cNvPr>
          <p:cNvSpPr>
            <a:spLocks noGrp="1"/>
          </p:cNvSpPr>
          <p:nvPr>
            <p:ph type="title"/>
          </p:nvPr>
        </p:nvSpPr>
        <p:spPr>
          <a:xfrm>
            <a:off x="1205594" y="227828"/>
            <a:ext cx="10200590" cy="830997"/>
          </a:xfrm>
        </p:spPr>
        <p:txBody>
          <a:bodyPr/>
          <a:lstStyle/>
          <a:p>
            <a:r>
              <a:rPr lang="en-US" dirty="0"/>
              <a:t>Process Owner Deliverables</a:t>
            </a:r>
          </a:p>
        </p:txBody>
      </p:sp>
      <p:graphicFrame>
        <p:nvGraphicFramePr>
          <p:cNvPr id="4" name="Table 3">
            <a:extLst>
              <a:ext uri="{FF2B5EF4-FFF2-40B4-BE49-F238E27FC236}">
                <a16:creationId xmlns:a16="http://schemas.microsoft.com/office/drawing/2014/main" id="{730D0EF4-BE66-499A-9BB9-C152EC016ADF}"/>
              </a:ext>
            </a:extLst>
          </p:cNvPr>
          <p:cNvGraphicFramePr>
            <a:graphicFrameLocks noGrp="1"/>
          </p:cNvGraphicFramePr>
          <p:nvPr>
            <p:extLst>
              <p:ext uri="{D42A27DB-BD31-4B8C-83A1-F6EECF244321}">
                <p14:modId xmlns:p14="http://schemas.microsoft.com/office/powerpoint/2010/main" val="3909225862"/>
              </p:ext>
            </p:extLst>
          </p:nvPr>
        </p:nvGraphicFramePr>
        <p:xfrm>
          <a:off x="1375208" y="1474751"/>
          <a:ext cx="9937833" cy="4905831"/>
        </p:xfrm>
        <a:graphic>
          <a:graphicData uri="http://schemas.openxmlformats.org/drawingml/2006/table">
            <a:tbl>
              <a:tblPr>
                <a:tableStyleId>{BC89EF96-8CEA-46FF-86C4-4CE0E7609802}</a:tableStyleId>
              </a:tblPr>
              <a:tblGrid>
                <a:gridCol w="4002725">
                  <a:extLst>
                    <a:ext uri="{9D8B030D-6E8A-4147-A177-3AD203B41FA5}">
                      <a16:colId xmlns:a16="http://schemas.microsoft.com/office/drawing/2014/main" val="1796959155"/>
                    </a:ext>
                  </a:extLst>
                </a:gridCol>
                <a:gridCol w="5935108">
                  <a:extLst>
                    <a:ext uri="{9D8B030D-6E8A-4147-A177-3AD203B41FA5}">
                      <a16:colId xmlns:a16="http://schemas.microsoft.com/office/drawing/2014/main" val="3437384601"/>
                    </a:ext>
                  </a:extLst>
                </a:gridCol>
              </a:tblGrid>
              <a:tr h="328403">
                <a:tc>
                  <a:txBody>
                    <a:bodyPr/>
                    <a:lstStyle/>
                    <a:p>
                      <a:pPr algn="l" latinLnBrk="0"/>
                      <a:r>
                        <a:rPr lang="en-US" sz="1800" b="1" dirty="0">
                          <a:effectLst/>
                        </a:rPr>
                        <a:t>Task</a:t>
                      </a:r>
                      <a:endParaRPr lang="en-US" sz="1800" b="0" dirty="0">
                        <a:effectLst/>
                      </a:endParaRPr>
                    </a:p>
                  </a:txBody>
                  <a:tcPr marL="82101" marR="82101" marT="41050" marB="41050" anchor="ctr"/>
                </a:tc>
                <a:tc>
                  <a:txBody>
                    <a:bodyPr/>
                    <a:lstStyle/>
                    <a:p>
                      <a:pPr algn="l" latinLnBrk="0"/>
                      <a:r>
                        <a:rPr lang="en-US" sz="1800" b="1">
                          <a:effectLst/>
                        </a:rPr>
                        <a:t>Demonstrated by</a:t>
                      </a:r>
                      <a:endParaRPr lang="en-US" sz="1800" b="0">
                        <a:effectLst/>
                      </a:endParaRPr>
                    </a:p>
                  </a:txBody>
                  <a:tcPr marL="82101" marR="82101" marT="41050" marB="41050" anchor="ctr"/>
                </a:tc>
                <a:extLst>
                  <a:ext uri="{0D108BD9-81ED-4DB2-BD59-A6C34878D82A}">
                    <a16:rowId xmlns:a16="http://schemas.microsoft.com/office/drawing/2014/main" val="3625578301"/>
                  </a:ext>
                </a:extLst>
              </a:tr>
              <a:tr h="1313611">
                <a:tc>
                  <a:txBody>
                    <a:bodyPr/>
                    <a:lstStyle/>
                    <a:p>
                      <a:pPr algn="l" latinLnBrk="0"/>
                      <a:r>
                        <a:rPr lang="en-US" sz="1800" b="0">
                          <a:effectLst/>
                        </a:rPr>
                        <a:t>Ensuring process objectives are met</a:t>
                      </a:r>
                    </a:p>
                  </a:txBody>
                  <a:tcPr marL="82101" marR="82101" marT="41050" marB="41050" anchor="ctr"/>
                </a:tc>
                <a:tc>
                  <a:txBody>
                    <a:bodyPr/>
                    <a:lstStyle/>
                    <a:p>
                      <a:pPr algn="l" latinLnBrk="0"/>
                      <a:r>
                        <a:rPr lang="en-US" sz="1800" b="0">
                          <a:effectLst/>
                        </a:rPr>
                        <a:t>Gap Assessment against relevant external (e.g. regulations, standards, benchmarks) and internal (e.g. policy, strategy) obligations Process Definition Document and Resource Requirements Plan</a:t>
                      </a:r>
                    </a:p>
                  </a:txBody>
                  <a:tcPr marL="82101" marR="82101" marT="41050" marB="41050" anchor="ctr"/>
                </a:tc>
                <a:extLst>
                  <a:ext uri="{0D108BD9-81ED-4DB2-BD59-A6C34878D82A}">
                    <a16:rowId xmlns:a16="http://schemas.microsoft.com/office/drawing/2014/main" val="4176720569"/>
                  </a:ext>
                </a:extLst>
              </a:tr>
              <a:tr h="574705">
                <a:tc>
                  <a:txBody>
                    <a:bodyPr/>
                    <a:lstStyle/>
                    <a:p>
                      <a:pPr algn="l" latinLnBrk="0"/>
                      <a:r>
                        <a:rPr lang="en-US" sz="1800" b="0">
                          <a:effectLst/>
                        </a:rPr>
                        <a:t>Developing, deploying and managing process documentation</a:t>
                      </a:r>
                    </a:p>
                  </a:txBody>
                  <a:tcPr marL="82101" marR="82101" marT="41050" marB="41050" anchor="ctr"/>
                </a:tc>
                <a:tc>
                  <a:txBody>
                    <a:bodyPr/>
                    <a:lstStyle/>
                    <a:p>
                      <a:pPr algn="l" latinLnBrk="0"/>
                      <a:r>
                        <a:rPr lang="en-US" sz="1800" b="0">
                          <a:effectLst/>
                        </a:rPr>
                        <a:t>Process and procedure documented (e.g. SOP, WI, etc)</a:t>
                      </a:r>
                    </a:p>
                  </a:txBody>
                  <a:tcPr marL="82101" marR="82101" marT="41050" marB="41050" anchor="ctr"/>
                </a:tc>
                <a:extLst>
                  <a:ext uri="{0D108BD9-81ED-4DB2-BD59-A6C34878D82A}">
                    <a16:rowId xmlns:a16="http://schemas.microsoft.com/office/drawing/2014/main" val="1014704524"/>
                  </a:ext>
                </a:extLst>
              </a:tr>
              <a:tr h="328403">
                <a:tc>
                  <a:txBody>
                    <a:bodyPr/>
                    <a:lstStyle/>
                    <a:p>
                      <a:pPr algn="l" latinLnBrk="0"/>
                      <a:r>
                        <a:rPr lang="en-US" sz="1800" b="0">
                          <a:effectLst/>
                        </a:rPr>
                        <a:t>Determine training requirements</a:t>
                      </a:r>
                    </a:p>
                  </a:txBody>
                  <a:tcPr marL="82101" marR="82101" marT="41050" marB="41050" anchor="ctr"/>
                </a:tc>
                <a:tc>
                  <a:txBody>
                    <a:bodyPr/>
                    <a:lstStyle/>
                    <a:p>
                      <a:pPr algn="l" latinLnBrk="0"/>
                      <a:r>
                        <a:rPr lang="en-US" sz="1800" b="0">
                          <a:effectLst/>
                        </a:rPr>
                        <a:t>Role based curricula in place</a:t>
                      </a:r>
                    </a:p>
                  </a:txBody>
                  <a:tcPr marL="82101" marR="82101" marT="41050" marB="41050" anchor="ctr"/>
                </a:tc>
                <a:extLst>
                  <a:ext uri="{0D108BD9-81ED-4DB2-BD59-A6C34878D82A}">
                    <a16:rowId xmlns:a16="http://schemas.microsoft.com/office/drawing/2014/main" val="2519738273"/>
                  </a:ext>
                </a:extLst>
              </a:tr>
              <a:tr h="574705">
                <a:tc>
                  <a:txBody>
                    <a:bodyPr/>
                    <a:lstStyle/>
                    <a:p>
                      <a:pPr algn="l" latinLnBrk="0"/>
                      <a:r>
                        <a:rPr lang="en-US" sz="1800" b="0" dirty="0">
                          <a:effectLst/>
                        </a:rPr>
                        <a:t>Determining, implementing and monitoring metrics</a:t>
                      </a:r>
                    </a:p>
                  </a:txBody>
                  <a:tcPr marL="82101" marR="82101" marT="41050" marB="41050" anchor="ctr"/>
                </a:tc>
                <a:tc>
                  <a:txBody>
                    <a:bodyPr/>
                    <a:lstStyle/>
                    <a:p>
                      <a:pPr algn="l" latinLnBrk="0"/>
                      <a:r>
                        <a:rPr lang="en-US" sz="1800" b="0">
                          <a:effectLst/>
                        </a:rPr>
                        <a:t>Metrics plan in place and in use</a:t>
                      </a:r>
                    </a:p>
                  </a:txBody>
                  <a:tcPr marL="82101" marR="82101" marT="41050" marB="41050" anchor="ctr"/>
                </a:tc>
                <a:extLst>
                  <a:ext uri="{0D108BD9-81ED-4DB2-BD59-A6C34878D82A}">
                    <a16:rowId xmlns:a16="http://schemas.microsoft.com/office/drawing/2014/main" val="3961273726"/>
                  </a:ext>
                </a:extLst>
              </a:tr>
              <a:tr h="328403">
                <a:tc>
                  <a:txBody>
                    <a:bodyPr/>
                    <a:lstStyle/>
                    <a:p>
                      <a:pPr algn="l" latinLnBrk="0"/>
                      <a:r>
                        <a:rPr lang="en-US" sz="1800" b="0">
                          <a:effectLst/>
                        </a:rPr>
                        <a:t>Improving process performance</a:t>
                      </a:r>
                    </a:p>
                  </a:txBody>
                  <a:tcPr marL="82101" marR="82101" marT="41050" marB="41050" anchor="ctr"/>
                </a:tc>
                <a:tc>
                  <a:txBody>
                    <a:bodyPr/>
                    <a:lstStyle/>
                    <a:p>
                      <a:pPr algn="l" latinLnBrk="0"/>
                      <a:r>
                        <a:rPr lang="en-US" sz="1800" b="0">
                          <a:effectLst/>
                        </a:rPr>
                        <a:t>Improvement plan in place and in use</a:t>
                      </a:r>
                    </a:p>
                  </a:txBody>
                  <a:tcPr marL="82101" marR="82101" marT="41050" marB="41050" anchor="ctr"/>
                </a:tc>
                <a:extLst>
                  <a:ext uri="{0D108BD9-81ED-4DB2-BD59-A6C34878D82A}">
                    <a16:rowId xmlns:a16="http://schemas.microsoft.com/office/drawing/2014/main" val="3455097131"/>
                  </a:ext>
                </a:extLst>
              </a:tr>
              <a:tr h="328403">
                <a:tc>
                  <a:txBody>
                    <a:bodyPr/>
                    <a:lstStyle/>
                    <a:p>
                      <a:pPr algn="l" latinLnBrk="0"/>
                      <a:r>
                        <a:rPr lang="en-US" sz="1800" b="0">
                          <a:effectLst/>
                        </a:rPr>
                        <a:t>Representing Process to Leadership</a:t>
                      </a:r>
                    </a:p>
                  </a:txBody>
                  <a:tcPr marL="82101" marR="82101" marT="41050" marB="41050" anchor="ctr"/>
                </a:tc>
                <a:tc>
                  <a:txBody>
                    <a:bodyPr/>
                    <a:lstStyle/>
                    <a:p>
                      <a:pPr algn="l" latinLnBrk="0"/>
                      <a:r>
                        <a:rPr lang="en-US" sz="1800" b="0">
                          <a:effectLst/>
                        </a:rPr>
                        <a:t>Communication plan in place and in use</a:t>
                      </a:r>
                    </a:p>
                  </a:txBody>
                  <a:tcPr marL="82101" marR="82101" marT="41050" marB="41050" anchor="ctr"/>
                </a:tc>
                <a:extLst>
                  <a:ext uri="{0D108BD9-81ED-4DB2-BD59-A6C34878D82A}">
                    <a16:rowId xmlns:a16="http://schemas.microsoft.com/office/drawing/2014/main" val="1354124126"/>
                  </a:ext>
                </a:extLst>
              </a:tr>
              <a:tr h="574705">
                <a:tc>
                  <a:txBody>
                    <a:bodyPr/>
                    <a:lstStyle/>
                    <a:p>
                      <a:pPr algn="l" latinLnBrk="0"/>
                      <a:r>
                        <a:rPr lang="en-US" sz="1800" b="0">
                          <a:effectLst/>
                        </a:rPr>
                        <a:t>Representing the process during internal audits and third-party audits and inspections</a:t>
                      </a:r>
                    </a:p>
                  </a:txBody>
                  <a:tcPr marL="82101" marR="82101" marT="41050" marB="41050" anchor="ctr"/>
                </a:tc>
                <a:tc>
                  <a:txBody>
                    <a:bodyPr/>
                    <a:lstStyle/>
                    <a:p>
                      <a:pPr algn="l" latinLnBrk="0"/>
                      <a:r>
                        <a:rPr lang="en-US" sz="1800" b="0" dirty="0">
                          <a:effectLst/>
                        </a:rPr>
                        <a:t>Inspection readiness plan in place and in use</a:t>
                      </a:r>
                    </a:p>
                  </a:txBody>
                  <a:tcPr marL="82101" marR="82101" marT="41050" marB="41050" anchor="ctr"/>
                </a:tc>
                <a:extLst>
                  <a:ext uri="{0D108BD9-81ED-4DB2-BD59-A6C34878D82A}">
                    <a16:rowId xmlns:a16="http://schemas.microsoft.com/office/drawing/2014/main" val="2908903314"/>
                  </a:ext>
                </a:extLst>
              </a:tr>
            </a:tbl>
          </a:graphicData>
        </a:graphic>
      </p:graphicFrame>
      <p:pic>
        <p:nvPicPr>
          <p:cNvPr id="9" name="Picture 8">
            <a:extLst>
              <a:ext uri="{FF2B5EF4-FFF2-40B4-BE49-F238E27FC236}">
                <a16:creationId xmlns:a16="http://schemas.microsoft.com/office/drawing/2014/main" id="{4EC9EF60-977E-4938-A382-68F100C2F88E}"/>
              </a:ext>
            </a:extLst>
          </p:cNvPr>
          <p:cNvPicPr>
            <a:picLocks noChangeAspect="1"/>
          </p:cNvPicPr>
          <p:nvPr/>
        </p:nvPicPr>
        <p:blipFill>
          <a:blip r:embed="rId2"/>
          <a:stretch>
            <a:fillRect/>
          </a:stretch>
        </p:blipFill>
        <p:spPr>
          <a:xfrm>
            <a:off x="10385897" y="132135"/>
            <a:ext cx="1452127" cy="1486805"/>
          </a:xfrm>
          <a:prstGeom prst="rect">
            <a:avLst/>
          </a:prstGeom>
        </p:spPr>
      </p:pic>
    </p:spTree>
    <p:extLst>
      <p:ext uri="{BB962C8B-B14F-4D97-AF65-F5344CB8AC3E}">
        <p14:creationId xmlns:p14="http://schemas.microsoft.com/office/powerpoint/2010/main" val="1191344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a:extLst>
              <a:ext uri="{FF2B5EF4-FFF2-40B4-BE49-F238E27FC236}">
                <a16:creationId xmlns:a16="http://schemas.microsoft.com/office/drawing/2014/main" id="{5AA4EF8A-5854-4511-AAD1-F53752BD302A}"/>
              </a:ext>
            </a:extLst>
          </p:cNvPr>
          <p:cNvGraphicFramePr>
            <a:graphicFrameLocks noChangeAspect="1"/>
          </p:cNvGraphicFramePr>
          <p:nvPr>
            <p:extLst>
              <p:ext uri="{D42A27DB-BD31-4B8C-83A1-F6EECF244321}">
                <p14:modId xmlns:p14="http://schemas.microsoft.com/office/powerpoint/2010/main" val="1540531431"/>
              </p:ext>
            </p:extLst>
          </p:nvPr>
        </p:nvGraphicFramePr>
        <p:xfrm>
          <a:off x="981516" y="1045193"/>
          <a:ext cx="3578853" cy="4767613"/>
        </p:xfrm>
        <a:graphic>
          <a:graphicData uri="http://schemas.openxmlformats.org/presentationml/2006/ole">
            <mc:AlternateContent xmlns:mc="http://schemas.openxmlformats.org/markup-compatibility/2006">
              <mc:Choice xmlns:v="urn:schemas-microsoft-com:vml" Requires="v">
                <p:oleObj name="Document" r:id="rId2" imgW="7464193" imgH="9942827" progId="Word.Document.12">
                  <p:embed/>
                </p:oleObj>
              </mc:Choice>
              <mc:Fallback>
                <p:oleObj name="Document" r:id="rId2" imgW="7464193" imgH="9942827" progId="Word.Document.12">
                  <p:embed/>
                  <p:pic>
                    <p:nvPicPr>
                      <p:cNvPr id="4" name="Object 3">
                        <a:extLst>
                          <a:ext uri="{FF2B5EF4-FFF2-40B4-BE49-F238E27FC236}">
                            <a16:creationId xmlns:a16="http://schemas.microsoft.com/office/drawing/2014/main" id="{5AA4EF8A-5854-4511-AAD1-F53752BD302A}"/>
                          </a:ext>
                        </a:extLst>
                      </p:cNvPr>
                      <p:cNvPicPr/>
                      <p:nvPr/>
                    </p:nvPicPr>
                    <p:blipFill>
                      <a:blip r:embed="rId3"/>
                      <a:stretch>
                        <a:fillRect/>
                      </a:stretch>
                    </p:blipFill>
                    <p:spPr>
                      <a:xfrm>
                        <a:off x="981516" y="1045193"/>
                        <a:ext cx="3578853" cy="4767613"/>
                      </a:xfrm>
                      <a:prstGeom prst="rect">
                        <a:avLst/>
                      </a:prstGeom>
                    </p:spPr>
                  </p:pic>
                </p:oleObj>
              </mc:Fallback>
            </mc:AlternateContent>
          </a:graphicData>
        </a:graphic>
      </p:graphicFrame>
      <p:graphicFrame>
        <p:nvGraphicFramePr>
          <p:cNvPr id="6" name="Object 5">
            <a:extLst>
              <a:ext uri="{FF2B5EF4-FFF2-40B4-BE49-F238E27FC236}">
                <a16:creationId xmlns:a16="http://schemas.microsoft.com/office/drawing/2014/main" id="{A380CCC1-6707-431B-8FB4-E8A5547E74FF}"/>
              </a:ext>
            </a:extLst>
          </p:cNvPr>
          <p:cNvGraphicFramePr>
            <a:graphicFrameLocks noChangeAspect="1"/>
          </p:cNvGraphicFramePr>
          <p:nvPr>
            <p:extLst>
              <p:ext uri="{D42A27DB-BD31-4B8C-83A1-F6EECF244321}">
                <p14:modId xmlns:p14="http://schemas.microsoft.com/office/powerpoint/2010/main" val="1105577357"/>
              </p:ext>
            </p:extLst>
          </p:nvPr>
        </p:nvGraphicFramePr>
        <p:xfrm>
          <a:off x="4664426" y="1447791"/>
          <a:ext cx="3682909" cy="4272525"/>
        </p:xfrm>
        <a:graphic>
          <a:graphicData uri="http://schemas.openxmlformats.org/presentationml/2006/ole">
            <mc:AlternateContent xmlns:mc="http://schemas.openxmlformats.org/markup-compatibility/2006">
              <mc:Choice xmlns:v="urn:schemas-microsoft-com:vml" Requires="v">
                <p:oleObj name="Document" r:id="rId4" imgW="7464193" imgH="8657474" progId="Word.Document.12">
                  <p:embed/>
                </p:oleObj>
              </mc:Choice>
              <mc:Fallback>
                <p:oleObj name="Document" r:id="rId4" imgW="7464193" imgH="8657474" progId="Word.Document.12">
                  <p:embed/>
                  <p:pic>
                    <p:nvPicPr>
                      <p:cNvPr id="6" name="Object 5">
                        <a:extLst>
                          <a:ext uri="{FF2B5EF4-FFF2-40B4-BE49-F238E27FC236}">
                            <a16:creationId xmlns:a16="http://schemas.microsoft.com/office/drawing/2014/main" id="{A380CCC1-6707-431B-8FB4-E8A5547E74FF}"/>
                          </a:ext>
                        </a:extLst>
                      </p:cNvPr>
                      <p:cNvPicPr/>
                      <p:nvPr/>
                    </p:nvPicPr>
                    <p:blipFill>
                      <a:blip r:embed="rId5"/>
                      <a:stretch>
                        <a:fillRect/>
                      </a:stretch>
                    </p:blipFill>
                    <p:spPr>
                      <a:xfrm>
                        <a:off x="4664426" y="1447791"/>
                        <a:ext cx="3682909" cy="4272525"/>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6B0D21FA-1EF8-4665-8321-EFB4744A7DD5}"/>
              </a:ext>
            </a:extLst>
          </p:cNvPr>
          <p:cNvGraphicFramePr>
            <a:graphicFrameLocks noChangeAspect="1"/>
          </p:cNvGraphicFramePr>
          <p:nvPr>
            <p:extLst>
              <p:ext uri="{D42A27DB-BD31-4B8C-83A1-F6EECF244321}">
                <p14:modId xmlns:p14="http://schemas.microsoft.com/office/powerpoint/2010/main" val="2787250181"/>
              </p:ext>
            </p:extLst>
          </p:nvPr>
        </p:nvGraphicFramePr>
        <p:xfrm>
          <a:off x="8347335" y="1447792"/>
          <a:ext cx="3682910" cy="4272525"/>
        </p:xfrm>
        <a:graphic>
          <a:graphicData uri="http://schemas.openxmlformats.org/presentationml/2006/ole">
            <mc:AlternateContent xmlns:mc="http://schemas.openxmlformats.org/markup-compatibility/2006">
              <mc:Choice xmlns:v="urn:schemas-microsoft-com:vml" Requires="v">
                <p:oleObj name="Document" r:id="rId6" imgW="7464193" imgH="8657474" progId="Word.Document.12">
                  <p:embed/>
                </p:oleObj>
              </mc:Choice>
              <mc:Fallback>
                <p:oleObj name="Document" r:id="rId6" imgW="7464193" imgH="8657474" progId="Word.Document.12">
                  <p:embed/>
                  <p:pic>
                    <p:nvPicPr>
                      <p:cNvPr id="7" name="Object 6">
                        <a:extLst>
                          <a:ext uri="{FF2B5EF4-FFF2-40B4-BE49-F238E27FC236}">
                            <a16:creationId xmlns:a16="http://schemas.microsoft.com/office/drawing/2014/main" id="{6B0D21FA-1EF8-4665-8321-EFB4744A7DD5}"/>
                          </a:ext>
                        </a:extLst>
                      </p:cNvPr>
                      <p:cNvPicPr/>
                      <p:nvPr/>
                    </p:nvPicPr>
                    <p:blipFill>
                      <a:blip r:embed="rId7"/>
                      <a:stretch>
                        <a:fillRect/>
                      </a:stretch>
                    </p:blipFill>
                    <p:spPr>
                      <a:xfrm>
                        <a:off x="8347335" y="1447792"/>
                        <a:ext cx="3682910" cy="4272525"/>
                      </a:xfrm>
                      <a:prstGeom prst="rect">
                        <a:avLst/>
                      </a:prstGeom>
                    </p:spPr>
                  </p:pic>
                </p:oleObj>
              </mc:Fallback>
            </mc:AlternateContent>
          </a:graphicData>
        </a:graphic>
      </p:graphicFrame>
      <p:sp>
        <p:nvSpPr>
          <p:cNvPr id="8" name="Title 7">
            <a:extLst>
              <a:ext uri="{FF2B5EF4-FFF2-40B4-BE49-F238E27FC236}">
                <a16:creationId xmlns:a16="http://schemas.microsoft.com/office/drawing/2014/main" id="{EC29C499-D72B-4928-A9BA-28294A98F227}"/>
              </a:ext>
            </a:extLst>
          </p:cNvPr>
          <p:cNvSpPr>
            <a:spLocks noGrp="1"/>
          </p:cNvSpPr>
          <p:nvPr>
            <p:ph type="title" idx="4294967295"/>
          </p:nvPr>
        </p:nvSpPr>
        <p:spPr>
          <a:xfrm>
            <a:off x="1092342" y="113909"/>
            <a:ext cx="11798300" cy="723900"/>
          </a:xfrm>
        </p:spPr>
        <p:txBody>
          <a:bodyPr/>
          <a:lstStyle/>
          <a:p>
            <a:r>
              <a:rPr lang="en-US" dirty="0"/>
              <a:t>Process definition</a:t>
            </a:r>
          </a:p>
        </p:txBody>
      </p:sp>
      <p:pic>
        <p:nvPicPr>
          <p:cNvPr id="9" name="Picture 8">
            <a:extLst>
              <a:ext uri="{FF2B5EF4-FFF2-40B4-BE49-F238E27FC236}">
                <a16:creationId xmlns:a16="http://schemas.microsoft.com/office/drawing/2014/main" id="{F6BAEA1F-66F4-47B1-A49D-9E5EA4D374B6}"/>
              </a:ext>
            </a:extLst>
          </p:cNvPr>
          <p:cNvPicPr>
            <a:picLocks noChangeAspect="1"/>
          </p:cNvPicPr>
          <p:nvPr/>
        </p:nvPicPr>
        <p:blipFill>
          <a:blip r:embed="rId8"/>
          <a:stretch>
            <a:fillRect/>
          </a:stretch>
        </p:blipFill>
        <p:spPr>
          <a:xfrm>
            <a:off x="10385897" y="227828"/>
            <a:ext cx="1452127" cy="1486805"/>
          </a:xfrm>
          <a:prstGeom prst="rect">
            <a:avLst/>
          </a:prstGeom>
        </p:spPr>
      </p:pic>
    </p:spTree>
    <p:extLst>
      <p:ext uri="{BB962C8B-B14F-4D97-AF65-F5344CB8AC3E}">
        <p14:creationId xmlns:p14="http://schemas.microsoft.com/office/powerpoint/2010/main" val="26731992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Rounded Corners 21">
            <a:extLst>
              <a:ext uri="{FF2B5EF4-FFF2-40B4-BE49-F238E27FC236}">
                <a16:creationId xmlns:a16="http://schemas.microsoft.com/office/drawing/2014/main" id="{7B04A1D2-3C74-4C08-A831-61CD63C1749A}"/>
              </a:ext>
            </a:extLst>
          </p:cNvPr>
          <p:cNvSpPr/>
          <p:nvPr/>
        </p:nvSpPr>
        <p:spPr>
          <a:xfrm>
            <a:off x="3839357" y="1689367"/>
            <a:ext cx="4513289" cy="3770248"/>
          </a:xfrm>
          <a:prstGeom prst="roundRect">
            <a:avLst>
              <a:gd name="adj" fmla="val 1487"/>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sz="2400">
              <a:solidFill>
                <a:prstClr val="white"/>
              </a:solidFill>
              <a:latin typeface="Calibri" panose="020F0502020204030204"/>
            </a:endParaRPr>
          </a:p>
        </p:txBody>
      </p:sp>
      <p:sp>
        <p:nvSpPr>
          <p:cNvPr id="5" name="Rectangle: Rounded Corners 4">
            <a:extLst>
              <a:ext uri="{FF2B5EF4-FFF2-40B4-BE49-F238E27FC236}">
                <a16:creationId xmlns:a16="http://schemas.microsoft.com/office/drawing/2014/main" id="{F7274C08-0619-42AD-8BE8-0D866DA7687F}"/>
              </a:ext>
            </a:extLst>
          </p:cNvPr>
          <p:cNvSpPr/>
          <p:nvPr/>
        </p:nvSpPr>
        <p:spPr>
          <a:xfrm>
            <a:off x="3927410" y="1780861"/>
            <a:ext cx="4337183" cy="3587263"/>
          </a:xfrm>
          <a:prstGeom prst="roundRect">
            <a:avLst>
              <a:gd name="adj" fmla="val 1487"/>
            </a:avLst>
          </a:prstGeom>
          <a:gradFill flip="none" rotWithShape="1">
            <a:gsLst>
              <a:gs pos="0">
                <a:schemeClr val="bg1"/>
              </a:gs>
              <a:gs pos="100000">
                <a:srgbClr val="0EBCEA">
                  <a:alpha val="39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sz="2400">
              <a:solidFill>
                <a:prstClr val="white"/>
              </a:solidFill>
              <a:latin typeface="Calibri" panose="020F0502020204030204"/>
            </a:endParaRPr>
          </a:p>
        </p:txBody>
      </p:sp>
      <p:sp>
        <p:nvSpPr>
          <p:cNvPr id="28" name="Rectangle: Rounded Corners 27">
            <a:extLst>
              <a:ext uri="{FF2B5EF4-FFF2-40B4-BE49-F238E27FC236}">
                <a16:creationId xmlns:a16="http://schemas.microsoft.com/office/drawing/2014/main" id="{4A3F1BA9-27AF-4149-97BF-87EAC914A824}"/>
              </a:ext>
            </a:extLst>
          </p:cNvPr>
          <p:cNvSpPr/>
          <p:nvPr/>
        </p:nvSpPr>
        <p:spPr>
          <a:xfrm>
            <a:off x="4983171" y="2654075"/>
            <a:ext cx="2225660" cy="1840832"/>
          </a:xfrm>
          <a:prstGeom prst="roundRect">
            <a:avLst>
              <a:gd name="adj" fmla="val 2488"/>
            </a:avLst>
          </a:prstGeom>
          <a:pattFill prst="dkUpDiag">
            <a:fgClr>
              <a:schemeClr val="bg1">
                <a:lumMod val="95000"/>
              </a:schemeClr>
            </a:fgClr>
            <a:bgClr>
              <a:schemeClr val="bg1"/>
            </a:bgClr>
          </a:patt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sz="2400">
              <a:solidFill>
                <a:prstClr val="white"/>
              </a:solidFill>
              <a:latin typeface="Calibri" panose="020F0502020204030204"/>
            </a:endParaRPr>
          </a:p>
        </p:txBody>
      </p:sp>
      <p:sp>
        <p:nvSpPr>
          <p:cNvPr id="2" name="Title 1">
            <a:extLst>
              <a:ext uri="{FF2B5EF4-FFF2-40B4-BE49-F238E27FC236}">
                <a16:creationId xmlns:a16="http://schemas.microsoft.com/office/drawing/2014/main" id="{0370AEC9-4D3B-4FDE-9825-AEED31DC8E14}"/>
              </a:ext>
            </a:extLst>
          </p:cNvPr>
          <p:cNvSpPr>
            <a:spLocks noGrp="1"/>
          </p:cNvSpPr>
          <p:nvPr>
            <p:ph type="title" idx="4294967295"/>
          </p:nvPr>
        </p:nvSpPr>
        <p:spPr>
          <a:xfrm>
            <a:off x="987409" y="133441"/>
            <a:ext cx="10515600" cy="547687"/>
          </a:xfrm>
        </p:spPr>
        <p:txBody>
          <a:bodyPr>
            <a:normAutofit fontScale="90000"/>
          </a:bodyPr>
          <a:lstStyle/>
          <a:p>
            <a:r>
              <a:rPr lang="en-US" dirty="0"/>
              <a:t>Process Landscape</a:t>
            </a:r>
          </a:p>
        </p:txBody>
      </p:sp>
      <p:grpSp>
        <p:nvGrpSpPr>
          <p:cNvPr id="6" name="Group 5">
            <a:extLst>
              <a:ext uri="{FF2B5EF4-FFF2-40B4-BE49-F238E27FC236}">
                <a16:creationId xmlns:a16="http://schemas.microsoft.com/office/drawing/2014/main" id="{46F6D11B-F0A7-4E23-A312-8FEEC4AC47D2}"/>
              </a:ext>
            </a:extLst>
          </p:cNvPr>
          <p:cNvGrpSpPr/>
          <p:nvPr/>
        </p:nvGrpSpPr>
        <p:grpSpPr>
          <a:xfrm>
            <a:off x="3263595" y="3531465"/>
            <a:ext cx="5692500" cy="48571"/>
            <a:chOff x="873867" y="3525325"/>
            <a:chExt cx="7281077" cy="62127"/>
          </a:xfrm>
        </p:grpSpPr>
        <p:sp>
          <p:nvSpPr>
            <p:cNvPr id="26" name="Rectangle 25">
              <a:extLst>
                <a:ext uri="{FF2B5EF4-FFF2-40B4-BE49-F238E27FC236}">
                  <a16:creationId xmlns:a16="http://schemas.microsoft.com/office/drawing/2014/main" id="{F72D1CD4-EDDC-45AF-9340-51FE2FC6FC15}"/>
                </a:ext>
              </a:extLst>
            </p:cNvPr>
            <p:cNvSpPr/>
            <p:nvPr/>
          </p:nvSpPr>
          <p:spPr>
            <a:xfrm rot="18566305" flipH="1">
              <a:off x="4460983" y="-39092"/>
              <a:ext cx="44101" cy="7208988"/>
            </a:xfrm>
            <a:prstGeom prst="rect">
              <a:avLst/>
            </a:prstGeom>
            <a:solidFill>
              <a:schemeClr val="bg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sz="2400">
                <a:solidFill>
                  <a:prstClr val="white"/>
                </a:solidFill>
                <a:latin typeface="Calibri" panose="020F0502020204030204"/>
              </a:endParaRPr>
            </a:p>
          </p:txBody>
        </p:sp>
        <p:sp>
          <p:nvSpPr>
            <p:cNvPr id="27" name="Rectangle 26">
              <a:extLst>
                <a:ext uri="{FF2B5EF4-FFF2-40B4-BE49-F238E27FC236}">
                  <a16:creationId xmlns:a16="http://schemas.microsoft.com/office/drawing/2014/main" id="{434B4D7B-4DD4-4ED8-94E9-0FEB8CCC67AB}"/>
                </a:ext>
              </a:extLst>
            </p:cNvPr>
            <p:cNvSpPr/>
            <p:nvPr/>
          </p:nvSpPr>
          <p:spPr>
            <a:xfrm rot="13839202" flipH="1">
              <a:off x="4492573" y="-93381"/>
              <a:ext cx="43666" cy="7281077"/>
            </a:xfrm>
            <a:prstGeom prst="rect">
              <a:avLst/>
            </a:prstGeom>
            <a:solidFill>
              <a:schemeClr val="bg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sz="2400">
                <a:solidFill>
                  <a:prstClr val="white"/>
                </a:solidFill>
                <a:latin typeface="Calibri" panose="020F0502020204030204"/>
              </a:endParaRPr>
            </a:p>
          </p:txBody>
        </p:sp>
      </p:grpSp>
      <p:sp>
        <p:nvSpPr>
          <p:cNvPr id="17" name="Rectangle 16">
            <a:extLst>
              <a:ext uri="{FF2B5EF4-FFF2-40B4-BE49-F238E27FC236}">
                <a16:creationId xmlns:a16="http://schemas.microsoft.com/office/drawing/2014/main" id="{AA38BAC1-455A-4286-B11A-6C21270CDBAF}"/>
              </a:ext>
            </a:extLst>
          </p:cNvPr>
          <p:cNvSpPr/>
          <p:nvPr/>
        </p:nvSpPr>
        <p:spPr>
          <a:xfrm>
            <a:off x="4641789" y="1906046"/>
            <a:ext cx="2908425" cy="600164"/>
          </a:xfrm>
          <a:prstGeom prst="rect">
            <a:avLst/>
          </a:prstGeom>
        </p:spPr>
        <p:txBody>
          <a:bodyPr wrap="square" anchor="ctr">
            <a:spAutoFit/>
          </a:bodyPr>
          <a:lstStyle/>
          <a:p>
            <a:pPr algn="ctr" defTabSz="457189"/>
            <a:r>
              <a:rPr lang="en-US" sz="1100">
                <a:solidFill>
                  <a:prstClr val="black">
                    <a:lumMod val="75000"/>
                    <a:lumOff val="25000"/>
                  </a:prstClr>
                </a:solidFill>
                <a:latin typeface="Arial" panose="020B0604020202020204" pitchFamily="34" charset="0"/>
                <a:cs typeface="Arial" panose="020B0604020202020204" pitchFamily="34" charset="0"/>
              </a:rPr>
              <a:t>Information that will be referenced by processes Methods &amp; Rules that will control &amp; constrain the processing</a:t>
            </a:r>
          </a:p>
        </p:txBody>
      </p:sp>
      <p:sp>
        <p:nvSpPr>
          <p:cNvPr id="18" name="Rectangle 17">
            <a:extLst>
              <a:ext uri="{FF2B5EF4-FFF2-40B4-BE49-F238E27FC236}">
                <a16:creationId xmlns:a16="http://schemas.microsoft.com/office/drawing/2014/main" id="{EBC94D64-361E-43AB-A7CC-E8AE3FBFF8CF}"/>
              </a:ext>
            </a:extLst>
          </p:cNvPr>
          <p:cNvSpPr/>
          <p:nvPr/>
        </p:nvSpPr>
        <p:spPr>
          <a:xfrm>
            <a:off x="5003430" y="4631156"/>
            <a:ext cx="2185143" cy="600164"/>
          </a:xfrm>
          <a:prstGeom prst="rect">
            <a:avLst/>
          </a:prstGeom>
        </p:spPr>
        <p:txBody>
          <a:bodyPr wrap="square" anchor="ctr">
            <a:spAutoFit/>
          </a:bodyPr>
          <a:lstStyle/>
          <a:p>
            <a:pPr algn="ctr" defTabSz="457189"/>
            <a:r>
              <a:rPr lang="en-US" sz="1100">
                <a:solidFill>
                  <a:prstClr val="black">
                    <a:lumMod val="75000"/>
                    <a:lumOff val="25000"/>
                  </a:prstClr>
                </a:solidFill>
                <a:latin typeface="Arial" panose="020B0604020202020204" pitchFamily="34" charset="0"/>
                <a:cs typeface="Arial" panose="020B0604020202020204" pitchFamily="34" charset="0"/>
              </a:rPr>
              <a:t>People assigned to process Technologies used in process Facilities that are used</a:t>
            </a:r>
          </a:p>
        </p:txBody>
      </p:sp>
      <p:sp>
        <p:nvSpPr>
          <p:cNvPr id="20" name="Rectangle 19">
            <a:extLst>
              <a:ext uri="{FF2B5EF4-FFF2-40B4-BE49-F238E27FC236}">
                <a16:creationId xmlns:a16="http://schemas.microsoft.com/office/drawing/2014/main" id="{3C938A2A-23F7-4C0E-A9E0-CB2F65E29933}"/>
              </a:ext>
            </a:extLst>
          </p:cNvPr>
          <p:cNvSpPr/>
          <p:nvPr/>
        </p:nvSpPr>
        <p:spPr>
          <a:xfrm>
            <a:off x="3902827" y="2851216"/>
            <a:ext cx="1121325" cy="1446550"/>
          </a:xfrm>
          <a:prstGeom prst="rect">
            <a:avLst/>
          </a:prstGeom>
        </p:spPr>
        <p:txBody>
          <a:bodyPr wrap="square" anchor="ctr">
            <a:spAutoFit/>
          </a:bodyPr>
          <a:lstStyle/>
          <a:p>
            <a:pPr algn="ctr" defTabSz="457189"/>
            <a:r>
              <a:rPr lang="en-US" sz="1100" b="1">
                <a:solidFill>
                  <a:prstClr val="black">
                    <a:lumMod val="75000"/>
                    <a:lumOff val="25000"/>
                  </a:prstClr>
                </a:solidFill>
                <a:latin typeface="Arial" panose="020B0604020202020204" pitchFamily="34" charset="0"/>
                <a:cs typeface="Arial" panose="020B0604020202020204" pitchFamily="34" charset="0"/>
              </a:rPr>
              <a:t>Input to Process:</a:t>
            </a:r>
          </a:p>
          <a:p>
            <a:pPr algn="ctr" defTabSz="457189"/>
            <a:r>
              <a:rPr lang="en-US" sz="1100">
                <a:solidFill>
                  <a:prstClr val="black">
                    <a:lumMod val="75000"/>
                    <a:lumOff val="25000"/>
                  </a:prstClr>
                </a:solidFill>
                <a:latin typeface="Arial" panose="020B0604020202020204" pitchFamily="34" charset="0"/>
                <a:cs typeface="Arial" panose="020B0604020202020204" pitchFamily="34" charset="0"/>
              </a:rPr>
              <a:t>Material to be transformed Information to be processes States to be changed</a:t>
            </a:r>
          </a:p>
        </p:txBody>
      </p:sp>
      <p:sp>
        <p:nvSpPr>
          <p:cNvPr id="21" name="Rectangle 20">
            <a:extLst>
              <a:ext uri="{FF2B5EF4-FFF2-40B4-BE49-F238E27FC236}">
                <a16:creationId xmlns:a16="http://schemas.microsoft.com/office/drawing/2014/main" id="{27767275-676A-4D8C-831D-F2182A85932A}"/>
              </a:ext>
            </a:extLst>
          </p:cNvPr>
          <p:cNvSpPr/>
          <p:nvPr/>
        </p:nvSpPr>
        <p:spPr>
          <a:xfrm>
            <a:off x="7176048" y="2851218"/>
            <a:ext cx="1121325" cy="1446550"/>
          </a:xfrm>
          <a:prstGeom prst="rect">
            <a:avLst/>
          </a:prstGeom>
        </p:spPr>
        <p:txBody>
          <a:bodyPr wrap="square" anchor="ctr">
            <a:spAutoFit/>
          </a:bodyPr>
          <a:lstStyle/>
          <a:p>
            <a:pPr algn="ctr" defTabSz="457189"/>
            <a:r>
              <a:rPr lang="en-US" sz="1100" b="1">
                <a:solidFill>
                  <a:prstClr val="black">
                    <a:lumMod val="75000"/>
                    <a:lumOff val="25000"/>
                  </a:prstClr>
                </a:solidFill>
                <a:latin typeface="Arial" panose="020B0604020202020204" pitchFamily="34" charset="0"/>
                <a:cs typeface="Arial" panose="020B0604020202020204" pitchFamily="34" charset="0"/>
              </a:rPr>
              <a:t>Outputs of Process:</a:t>
            </a:r>
          </a:p>
          <a:p>
            <a:pPr algn="ctr" defTabSz="457189"/>
            <a:r>
              <a:rPr lang="en-US" sz="1100">
                <a:solidFill>
                  <a:prstClr val="black">
                    <a:lumMod val="75000"/>
                    <a:lumOff val="25000"/>
                  </a:prstClr>
                </a:solidFill>
                <a:latin typeface="Arial" panose="020B0604020202020204" pitchFamily="34" charset="0"/>
                <a:cs typeface="Arial" panose="020B0604020202020204" pitchFamily="34" charset="0"/>
              </a:rPr>
              <a:t>Materials transformed Information processed States changed</a:t>
            </a:r>
          </a:p>
        </p:txBody>
      </p:sp>
      <p:sp>
        <p:nvSpPr>
          <p:cNvPr id="7" name="TextBox 6">
            <a:extLst>
              <a:ext uri="{FF2B5EF4-FFF2-40B4-BE49-F238E27FC236}">
                <a16:creationId xmlns:a16="http://schemas.microsoft.com/office/drawing/2014/main" id="{99111DDD-6E8E-49EE-A53C-8D7C654615A5}"/>
              </a:ext>
            </a:extLst>
          </p:cNvPr>
          <p:cNvSpPr txBox="1"/>
          <p:nvPr/>
        </p:nvSpPr>
        <p:spPr>
          <a:xfrm>
            <a:off x="5632451" y="2665869"/>
            <a:ext cx="927100" cy="276999"/>
          </a:xfrm>
          <a:prstGeom prst="rect">
            <a:avLst/>
          </a:prstGeom>
          <a:noFill/>
        </p:spPr>
        <p:txBody>
          <a:bodyPr wrap="square" rtlCol="0" anchor="ctr">
            <a:spAutoFit/>
          </a:bodyPr>
          <a:lstStyle/>
          <a:p>
            <a:pPr algn="ctr" defTabSz="457189"/>
            <a:r>
              <a:rPr lang="en-US" sz="1200" b="1">
                <a:solidFill>
                  <a:srgbClr val="0EBCEA"/>
                </a:solidFill>
                <a:latin typeface="Arial" panose="020B0604020202020204" pitchFamily="34" charset="0"/>
                <a:cs typeface="Arial" panose="020B0604020202020204" pitchFamily="34" charset="0"/>
              </a:rPr>
              <a:t>Guides</a:t>
            </a:r>
          </a:p>
        </p:txBody>
      </p:sp>
      <p:sp>
        <p:nvSpPr>
          <p:cNvPr id="30" name="TextBox 29">
            <a:extLst>
              <a:ext uri="{FF2B5EF4-FFF2-40B4-BE49-F238E27FC236}">
                <a16:creationId xmlns:a16="http://schemas.microsoft.com/office/drawing/2014/main" id="{8B162CAC-ED64-4AF1-A7B8-66C476FBF50C}"/>
              </a:ext>
            </a:extLst>
          </p:cNvPr>
          <p:cNvSpPr txBox="1"/>
          <p:nvPr/>
        </p:nvSpPr>
        <p:spPr>
          <a:xfrm>
            <a:off x="5632451" y="4203677"/>
            <a:ext cx="927100" cy="276999"/>
          </a:xfrm>
          <a:prstGeom prst="rect">
            <a:avLst/>
          </a:prstGeom>
          <a:noFill/>
        </p:spPr>
        <p:txBody>
          <a:bodyPr wrap="square" rtlCol="0" anchor="ctr">
            <a:spAutoFit/>
          </a:bodyPr>
          <a:lstStyle/>
          <a:p>
            <a:pPr algn="ctr" defTabSz="457189"/>
            <a:r>
              <a:rPr lang="en-US" sz="1200" b="1">
                <a:solidFill>
                  <a:srgbClr val="0EBCEA"/>
                </a:solidFill>
                <a:latin typeface="Arial" panose="020B0604020202020204" pitchFamily="34" charset="0"/>
                <a:cs typeface="Arial" panose="020B0604020202020204" pitchFamily="34" charset="0"/>
              </a:rPr>
              <a:t>Enablers</a:t>
            </a:r>
          </a:p>
        </p:txBody>
      </p:sp>
      <p:sp>
        <p:nvSpPr>
          <p:cNvPr id="31" name="TextBox 30">
            <a:extLst>
              <a:ext uri="{FF2B5EF4-FFF2-40B4-BE49-F238E27FC236}">
                <a16:creationId xmlns:a16="http://schemas.microsoft.com/office/drawing/2014/main" id="{988202DB-FFCE-4ED6-A594-CFDE1FBC3025}"/>
              </a:ext>
            </a:extLst>
          </p:cNvPr>
          <p:cNvSpPr txBox="1"/>
          <p:nvPr/>
        </p:nvSpPr>
        <p:spPr>
          <a:xfrm>
            <a:off x="4973519" y="3158994"/>
            <a:ext cx="369332" cy="830997"/>
          </a:xfrm>
          <a:prstGeom prst="rect">
            <a:avLst/>
          </a:prstGeom>
          <a:noFill/>
        </p:spPr>
        <p:txBody>
          <a:bodyPr vert="vert270" wrap="square" rtlCol="0" anchor="ctr">
            <a:spAutoFit/>
          </a:bodyPr>
          <a:lstStyle/>
          <a:p>
            <a:pPr algn="ctr" defTabSz="457189"/>
            <a:r>
              <a:rPr lang="en-US" sz="1200" b="1">
                <a:solidFill>
                  <a:srgbClr val="0EBCEA"/>
                </a:solidFill>
                <a:latin typeface="Arial" panose="020B0604020202020204" pitchFamily="34" charset="0"/>
                <a:cs typeface="Arial" panose="020B0604020202020204" pitchFamily="34" charset="0"/>
              </a:rPr>
              <a:t>Inputs</a:t>
            </a:r>
          </a:p>
        </p:txBody>
      </p:sp>
      <p:sp>
        <p:nvSpPr>
          <p:cNvPr id="32" name="TextBox 31">
            <a:extLst>
              <a:ext uri="{FF2B5EF4-FFF2-40B4-BE49-F238E27FC236}">
                <a16:creationId xmlns:a16="http://schemas.microsoft.com/office/drawing/2014/main" id="{19F5E05C-D273-48C1-AEF1-9DED94589FD5}"/>
              </a:ext>
            </a:extLst>
          </p:cNvPr>
          <p:cNvSpPr txBox="1"/>
          <p:nvPr/>
        </p:nvSpPr>
        <p:spPr>
          <a:xfrm>
            <a:off x="6854274" y="3158994"/>
            <a:ext cx="369332" cy="830997"/>
          </a:xfrm>
          <a:prstGeom prst="rect">
            <a:avLst/>
          </a:prstGeom>
          <a:noFill/>
        </p:spPr>
        <p:txBody>
          <a:bodyPr vert="vert" wrap="square" rtlCol="0" anchor="ctr">
            <a:spAutoFit/>
          </a:bodyPr>
          <a:lstStyle/>
          <a:p>
            <a:pPr algn="ctr" defTabSz="457189"/>
            <a:r>
              <a:rPr lang="en-US" sz="1200" b="1">
                <a:solidFill>
                  <a:srgbClr val="0EBCEA"/>
                </a:solidFill>
                <a:latin typeface="Arial" panose="020B0604020202020204" pitchFamily="34" charset="0"/>
                <a:cs typeface="Arial" panose="020B0604020202020204" pitchFamily="34" charset="0"/>
              </a:rPr>
              <a:t>Outputs</a:t>
            </a:r>
          </a:p>
        </p:txBody>
      </p:sp>
      <p:sp>
        <p:nvSpPr>
          <p:cNvPr id="29" name="Rectangle: Rounded Corners 28">
            <a:extLst>
              <a:ext uri="{FF2B5EF4-FFF2-40B4-BE49-F238E27FC236}">
                <a16:creationId xmlns:a16="http://schemas.microsoft.com/office/drawing/2014/main" id="{6A28FFB0-A10F-48F2-9468-C61D37EFF84C}"/>
              </a:ext>
            </a:extLst>
          </p:cNvPr>
          <p:cNvSpPr/>
          <p:nvPr/>
        </p:nvSpPr>
        <p:spPr>
          <a:xfrm>
            <a:off x="5328323" y="2949447"/>
            <a:ext cx="1535357" cy="1250095"/>
          </a:xfrm>
          <a:prstGeom prst="roundRect">
            <a:avLst>
              <a:gd name="adj" fmla="val 4139"/>
            </a:avLst>
          </a:prstGeom>
          <a:solidFill>
            <a:schemeClr val="bg1"/>
          </a:solidFill>
          <a:ln>
            <a:noFill/>
          </a:ln>
          <a:effectLst>
            <a:outerShdw blurRad="635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sz="2400">
              <a:solidFill>
                <a:prstClr val="white"/>
              </a:solidFill>
              <a:latin typeface="Calibri" panose="020F0502020204030204"/>
            </a:endParaRPr>
          </a:p>
        </p:txBody>
      </p:sp>
      <p:sp>
        <p:nvSpPr>
          <p:cNvPr id="3" name="Rectangle 2">
            <a:extLst>
              <a:ext uri="{FF2B5EF4-FFF2-40B4-BE49-F238E27FC236}">
                <a16:creationId xmlns:a16="http://schemas.microsoft.com/office/drawing/2014/main" id="{F558141C-DA72-45FA-A003-2E1B0503DAF3}"/>
              </a:ext>
            </a:extLst>
          </p:cNvPr>
          <p:cNvSpPr/>
          <p:nvPr/>
        </p:nvSpPr>
        <p:spPr>
          <a:xfrm>
            <a:off x="5341207" y="3570607"/>
            <a:ext cx="1509589" cy="615553"/>
          </a:xfrm>
          <a:prstGeom prst="rect">
            <a:avLst/>
          </a:prstGeom>
        </p:spPr>
        <p:txBody>
          <a:bodyPr>
            <a:spAutoFit/>
          </a:bodyPr>
          <a:lstStyle/>
          <a:p>
            <a:pPr algn="ctr" defTabSz="457189"/>
            <a:r>
              <a:rPr lang="en-US" sz="1200" b="1">
                <a:solidFill>
                  <a:srgbClr val="1C3E7E"/>
                </a:solidFill>
                <a:latin typeface="Arial" panose="020B0604020202020204" pitchFamily="34" charset="0"/>
                <a:cs typeface="Arial" panose="020B0604020202020204" pitchFamily="34" charset="0"/>
              </a:rPr>
              <a:t>The Process </a:t>
            </a:r>
          </a:p>
          <a:p>
            <a:pPr algn="ctr" defTabSz="457189"/>
            <a:r>
              <a:rPr lang="en-US" sz="1200" b="1">
                <a:solidFill>
                  <a:srgbClr val="1C3E7E"/>
                </a:solidFill>
                <a:latin typeface="Arial" panose="020B0604020202020204" pitchFamily="34" charset="0"/>
                <a:cs typeface="Arial" panose="020B0604020202020204" pitchFamily="34" charset="0"/>
              </a:rPr>
              <a:t>Being Analyzed </a:t>
            </a:r>
          </a:p>
          <a:p>
            <a:pPr algn="ctr" defTabSz="457189"/>
            <a:r>
              <a:rPr lang="en-US" sz="1000" i="1">
                <a:solidFill>
                  <a:prstClr val="black">
                    <a:lumMod val="75000"/>
                    <a:lumOff val="25000"/>
                  </a:prstClr>
                </a:solidFill>
                <a:latin typeface="Arial" panose="020B0604020202020204" pitchFamily="34" charset="0"/>
                <a:cs typeface="Arial" panose="020B0604020202020204" pitchFamily="34" charset="0"/>
              </a:rPr>
              <a:t>(e.g. Verify Product)</a:t>
            </a:r>
          </a:p>
        </p:txBody>
      </p:sp>
      <p:cxnSp>
        <p:nvCxnSpPr>
          <p:cNvPr id="66" name="Straight Connector 65">
            <a:extLst>
              <a:ext uri="{FF2B5EF4-FFF2-40B4-BE49-F238E27FC236}">
                <a16:creationId xmlns:a16="http://schemas.microsoft.com/office/drawing/2014/main" id="{68B6BAA1-9B65-4D22-8B16-6795A95CE4E3}"/>
              </a:ext>
            </a:extLst>
          </p:cNvPr>
          <p:cNvCxnSpPr/>
          <p:nvPr/>
        </p:nvCxnSpPr>
        <p:spPr>
          <a:xfrm>
            <a:off x="5712859" y="3506668"/>
            <a:ext cx="766283" cy="0"/>
          </a:xfrm>
          <a:prstGeom prst="line">
            <a:avLst/>
          </a:prstGeom>
          <a:ln>
            <a:solidFill>
              <a:schemeClr val="bg1">
                <a:lumMod val="85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67" name="Arc 66">
            <a:extLst>
              <a:ext uri="{FF2B5EF4-FFF2-40B4-BE49-F238E27FC236}">
                <a16:creationId xmlns:a16="http://schemas.microsoft.com/office/drawing/2014/main" id="{218A46A3-7BC0-4314-ACBE-0263A962A95E}"/>
              </a:ext>
            </a:extLst>
          </p:cNvPr>
          <p:cNvSpPr/>
          <p:nvPr/>
        </p:nvSpPr>
        <p:spPr>
          <a:xfrm>
            <a:off x="5854146" y="3012940"/>
            <a:ext cx="483709" cy="484632"/>
          </a:xfrm>
          <a:prstGeom prst="arc">
            <a:avLst>
              <a:gd name="adj1" fmla="val 10769240"/>
              <a:gd name="adj2" fmla="val 0"/>
            </a:avLst>
          </a:prstGeom>
          <a:ln>
            <a:solidFill>
              <a:schemeClr val="bg1">
                <a:lumMod val="85000"/>
              </a:schemeClr>
            </a:solidFill>
            <a:headEnd type="none" w="sm" len="sm"/>
            <a:tailEnd type="none" w="sm" len="sm"/>
          </a:ln>
        </p:spPr>
        <p:style>
          <a:lnRef idx="1">
            <a:schemeClr val="accent1"/>
          </a:lnRef>
          <a:fillRef idx="0">
            <a:schemeClr val="accent1"/>
          </a:fillRef>
          <a:effectRef idx="0">
            <a:schemeClr val="accent1"/>
          </a:effectRef>
          <a:fontRef idx="minor">
            <a:schemeClr val="tx1"/>
          </a:fontRef>
        </p:style>
        <p:txBody>
          <a:bodyPr rtlCol="0" anchor="ctr"/>
          <a:lstStyle/>
          <a:p>
            <a:pPr algn="ctr" defTabSz="457189"/>
            <a:endParaRPr lang="en-US" sz="2400">
              <a:solidFill>
                <a:prstClr val="black"/>
              </a:solidFill>
              <a:latin typeface="Calibri" panose="020F0502020204030204"/>
            </a:endParaRPr>
          </a:p>
        </p:txBody>
      </p:sp>
      <p:sp>
        <p:nvSpPr>
          <p:cNvPr id="69" name="Rectangle 68">
            <a:extLst>
              <a:ext uri="{FF2B5EF4-FFF2-40B4-BE49-F238E27FC236}">
                <a16:creationId xmlns:a16="http://schemas.microsoft.com/office/drawing/2014/main" id="{E8113D52-784D-45E7-B57D-C18E68DCC4CE}"/>
              </a:ext>
            </a:extLst>
          </p:cNvPr>
          <p:cNvSpPr/>
          <p:nvPr/>
        </p:nvSpPr>
        <p:spPr>
          <a:xfrm>
            <a:off x="5044862" y="898975"/>
            <a:ext cx="2885800" cy="553998"/>
          </a:xfrm>
          <a:prstGeom prst="rect">
            <a:avLst/>
          </a:prstGeom>
        </p:spPr>
        <p:txBody>
          <a:bodyPr wrap="square" anchor="ctr">
            <a:spAutoFit/>
          </a:bodyPr>
          <a:lstStyle/>
          <a:p>
            <a:pPr algn="ctr" defTabSz="457189"/>
            <a:r>
              <a:rPr lang="en-US" sz="1000" b="1">
                <a:solidFill>
                  <a:prstClr val="black">
                    <a:lumMod val="75000"/>
                    <a:lumOff val="25000"/>
                  </a:prstClr>
                </a:solidFill>
                <a:latin typeface="Arial" panose="020B0604020202020204" pitchFamily="34" charset="0"/>
                <a:cs typeface="Arial" panose="020B0604020202020204" pitchFamily="34" charset="0"/>
              </a:rPr>
              <a:t>Control come from other processes in architecture or from an External Stakeholder or a Process Enabler</a:t>
            </a:r>
          </a:p>
        </p:txBody>
      </p:sp>
      <p:sp>
        <p:nvSpPr>
          <p:cNvPr id="70" name="Rectangle 69">
            <a:extLst>
              <a:ext uri="{FF2B5EF4-FFF2-40B4-BE49-F238E27FC236}">
                <a16:creationId xmlns:a16="http://schemas.microsoft.com/office/drawing/2014/main" id="{516B9D39-C54C-4D05-94E5-C1801D09DD9C}"/>
              </a:ext>
            </a:extLst>
          </p:cNvPr>
          <p:cNvSpPr/>
          <p:nvPr/>
        </p:nvSpPr>
        <p:spPr>
          <a:xfrm>
            <a:off x="5261789" y="5784154"/>
            <a:ext cx="2403657" cy="600164"/>
          </a:xfrm>
          <a:prstGeom prst="rect">
            <a:avLst/>
          </a:prstGeom>
        </p:spPr>
        <p:txBody>
          <a:bodyPr wrap="square" anchor="ctr">
            <a:spAutoFit/>
          </a:bodyPr>
          <a:lstStyle/>
          <a:p>
            <a:pPr algn="ctr" defTabSz="457189"/>
            <a:r>
              <a:rPr lang="en-US" sz="1100" b="1">
                <a:solidFill>
                  <a:prstClr val="black">
                    <a:lumMod val="75000"/>
                    <a:lumOff val="25000"/>
                  </a:prstClr>
                </a:solidFill>
                <a:latin typeface="Arial" panose="020B0604020202020204" pitchFamily="34" charset="0"/>
                <a:cs typeface="Arial" panose="020B0604020202020204" pitchFamily="34" charset="0"/>
              </a:rPr>
              <a:t>Enablers come from other processes in architecture or from an External Stakeholder</a:t>
            </a:r>
          </a:p>
        </p:txBody>
      </p:sp>
      <p:sp>
        <p:nvSpPr>
          <p:cNvPr id="72" name="Rectangle 71">
            <a:extLst>
              <a:ext uri="{FF2B5EF4-FFF2-40B4-BE49-F238E27FC236}">
                <a16:creationId xmlns:a16="http://schemas.microsoft.com/office/drawing/2014/main" id="{452C533D-E3BD-463A-AC8B-41F4A3F9BCFB}"/>
              </a:ext>
            </a:extLst>
          </p:cNvPr>
          <p:cNvSpPr/>
          <p:nvPr/>
        </p:nvSpPr>
        <p:spPr>
          <a:xfrm>
            <a:off x="2233332" y="3540282"/>
            <a:ext cx="1121325" cy="1277273"/>
          </a:xfrm>
          <a:prstGeom prst="rect">
            <a:avLst/>
          </a:prstGeom>
        </p:spPr>
        <p:txBody>
          <a:bodyPr wrap="square" anchor="ctr">
            <a:spAutoFit/>
          </a:bodyPr>
          <a:lstStyle/>
          <a:p>
            <a:pPr algn="ctr" defTabSz="457189"/>
            <a:r>
              <a:rPr lang="en-US" sz="1100" b="1">
                <a:solidFill>
                  <a:prstClr val="black">
                    <a:lumMod val="75000"/>
                    <a:lumOff val="25000"/>
                  </a:prstClr>
                </a:solidFill>
                <a:latin typeface="Arial" panose="020B0604020202020204" pitchFamily="34" charset="0"/>
                <a:cs typeface="Arial" panose="020B0604020202020204" pitchFamily="34" charset="0"/>
              </a:rPr>
              <a:t>Inputs come from other processes in architecture or from an External Stakeholder</a:t>
            </a:r>
          </a:p>
        </p:txBody>
      </p:sp>
      <p:grpSp>
        <p:nvGrpSpPr>
          <p:cNvPr id="178" name="Group 177">
            <a:extLst>
              <a:ext uri="{FF2B5EF4-FFF2-40B4-BE49-F238E27FC236}">
                <a16:creationId xmlns:a16="http://schemas.microsoft.com/office/drawing/2014/main" id="{76F45063-CB30-41C3-9227-CC9A06598E9B}"/>
              </a:ext>
            </a:extLst>
          </p:cNvPr>
          <p:cNvGrpSpPr/>
          <p:nvPr/>
        </p:nvGrpSpPr>
        <p:grpSpPr>
          <a:xfrm>
            <a:off x="3417030" y="1596352"/>
            <a:ext cx="356975" cy="1232229"/>
            <a:chOff x="1893028" y="1596353"/>
            <a:chExt cx="356975" cy="1232229"/>
          </a:xfrm>
        </p:grpSpPr>
        <p:sp>
          <p:nvSpPr>
            <p:cNvPr id="112" name="Arrow: Right 111">
              <a:extLst>
                <a:ext uri="{FF2B5EF4-FFF2-40B4-BE49-F238E27FC236}">
                  <a16:creationId xmlns:a16="http://schemas.microsoft.com/office/drawing/2014/main" id="{12A214F7-6464-4D53-AC17-36F1277DC072}"/>
                </a:ext>
              </a:extLst>
            </p:cNvPr>
            <p:cNvSpPr/>
            <p:nvPr/>
          </p:nvSpPr>
          <p:spPr>
            <a:xfrm>
              <a:off x="1893028" y="2643596"/>
              <a:ext cx="356975" cy="184986"/>
            </a:xfrm>
            <a:prstGeom prst="rightArrow">
              <a:avLst/>
            </a:prstGeom>
            <a:gradFill flip="none" rotWithShape="1">
              <a:gsLst>
                <a:gs pos="0">
                  <a:schemeClr val="bg1"/>
                </a:gs>
                <a:gs pos="100000">
                  <a:srgbClr val="1C3E7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sz="2400">
                <a:solidFill>
                  <a:prstClr val="white"/>
                </a:solidFill>
                <a:latin typeface="Calibri" panose="020F0502020204030204"/>
              </a:endParaRPr>
            </a:p>
          </p:txBody>
        </p:sp>
        <p:cxnSp>
          <p:nvCxnSpPr>
            <p:cNvPr id="114" name="Straight Connector 113">
              <a:extLst>
                <a:ext uri="{FF2B5EF4-FFF2-40B4-BE49-F238E27FC236}">
                  <a16:creationId xmlns:a16="http://schemas.microsoft.com/office/drawing/2014/main" id="{26C3FAEB-CE21-4C45-831C-10C0406DC68F}"/>
                </a:ext>
              </a:extLst>
            </p:cNvPr>
            <p:cNvCxnSpPr>
              <a:cxnSpLocks/>
            </p:cNvCxnSpPr>
            <p:nvPr/>
          </p:nvCxnSpPr>
          <p:spPr>
            <a:xfrm>
              <a:off x="2071515" y="1890840"/>
              <a:ext cx="0" cy="797887"/>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116" name="Group 115">
              <a:extLst>
                <a:ext uri="{FF2B5EF4-FFF2-40B4-BE49-F238E27FC236}">
                  <a16:creationId xmlns:a16="http://schemas.microsoft.com/office/drawing/2014/main" id="{40529951-DB93-4BB4-A64E-469D3C9CA0FC}"/>
                </a:ext>
              </a:extLst>
            </p:cNvPr>
            <p:cNvGrpSpPr/>
            <p:nvPr/>
          </p:nvGrpSpPr>
          <p:grpSpPr>
            <a:xfrm>
              <a:off x="1898029" y="1596353"/>
              <a:ext cx="346972" cy="314587"/>
              <a:chOff x="1898028" y="1596353"/>
              <a:chExt cx="346972" cy="314587"/>
            </a:xfrm>
          </p:grpSpPr>
          <p:sp>
            <p:nvSpPr>
              <p:cNvPr id="115" name="Oval 114">
                <a:extLst>
                  <a:ext uri="{FF2B5EF4-FFF2-40B4-BE49-F238E27FC236}">
                    <a16:creationId xmlns:a16="http://schemas.microsoft.com/office/drawing/2014/main" id="{220E8528-107D-4FEA-89A9-8144C552AC1E}"/>
                  </a:ext>
                </a:extLst>
              </p:cNvPr>
              <p:cNvSpPr/>
              <p:nvPr/>
            </p:nvSpPr>
            <p:spPr>
              <a:xfrm>
                <a:off x="1914220" y="1596353"/>
                <a:ext cx="314589" cy="314587"/>
              </a:xfrm>
              <a:prstGeom prst="ellipse">
                <a:avLst/>
              </a:prstGeom>
              <a:solidFill>
                <a:schemeClr val="bg1"/>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sz="2400">
                  <a:solidFill>
                    <a:prstClr val="white"/>
                  </a:solidFill>
                  <a:latin typeface="Calibri" panose="020F0502020204030204"/>
                </a:endParaRPr>
              </a:p>
            </p:txBody>
          </p:sp>
          <p:sp>
            <p:nvSpPr>
              <p:cNvPr id="79" name="Oval 78">
                <a:extLst>
                  <a:ext uri="{FF2B5EF4-FFF2-40B4-BE49-F238E27FC236}">
                    <a16:creationId xmlns:a16="http://schemas.microsoft.com/office/drawing/2014/main" id="{BC40C617-78CA-44A3-90AC-0B9E86063A5D}"/>
                  </a:ext>
                </a:extLst>
              </p:cNvPr>
              <p:cNvSpPr/>
              <p:nvPr/>
            </p:nvSpPr>
            <p:spPr>
              <a:xfrm>
                <a:off x="1932725" y="1614858"/>
                <a:ext cx="277578" cy="277577"/>
              </a:xfrm>
              <a:prstGeom prst="ellipse">
                <a:avLst/>
              </a:prstGeom>
              <a:solidFill>
                <a:srgbClr val="1C3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sz="2400">
                  <a:solidFill>
                    <a:prstClr val="white"/>
                  </a:solidFill>
                  <a:latin typeface="Calibri" panose="020F0502020204030204"/>
                </a:endParaRPr>
              </a:p>
            </p:txBody>
          </p:sp>
          <p:sp>
            <p:nvSpPr>
              <p:cNvPr id="80" name="TextBox 79">
                <a:extLst>
                  <a:ext uri="{FF2B5EF4-FFF2-40B4-BE49-F238E27FC236}">
                    <a16:creationId xmlns:a16="http://schemas.microsoft.com/office/drawing/2014/main" id="{2ACCB47A-D427-46A2-84C2-F65054314BCA}"/>
                  </a:ext>
                </a:extLst>
              </p:cNvPr>
              <p:cNvSpPr txBox="1"/>
              <p:nvPr/>
            </p:nvSpPr>
            <p:spPr>
              <a:xfrm>
                <a:off x="1898028" y="1599758"/>
                <a:ext cx="346972" cy="307777"/>
              </a:xfrm>
              <a:prstGeom prst="rect">
                <a:avLst/>
              </a:prstGeom>
              <a:noFill/>
            </p:spPr>
            <p:txBody>
              <a:bodyPr wrap="square" rtlCol="0" anchor="ctr">
                <a:spAutoFit/>
              </a:bodyPr>
              <a:lstStyle/>
              <a:p>
                <a:pPr algn="ctr" defTabSz="457189"/>
                <a:r>
                  <a:rPr lang="en-US" sz="1400">
                    <a:solidFill>
                      <a:prstClr val="white"/>
                    </a:solidFill>
                    <a:latin typeface="Arial" panose="020B0604020202020204" pitchFamily="34" charset="0"/>
                    <a:cs typeface="Arial" panose="020B0604020202020204" pitchFamily="34" charset="0"/>
                  </a:rPr>
                  <a:t>m</a:t>
                </a:r>
              </a:p>
            </p:txBody>
          </p:sp>
        </p:grpSp>
      </p:grpSp>
      <p:grpSp>
        <p:nvGrpSpPr>
          <p:cNvPr id="177" name="Group 176">
            <a:extLst>
              <a:ext uri="{FF2B5EF4-FFF2-40B4-BE49-F238E27FC236}">
                <a16:creationId xmlns:a16="http://schemas.microsoft.com/office/drawing/2014/main" id="{9F9D87CA-5DED-445A-8A10-1E3FA5EC3CAF}"/>
              </a:ext>
            </a:extLst>
          </p:cNvPr>
          <p:cNvGrpSpPr/>
          <p:nvPr/>
        </p:nvGrpSpPr>
        <p:grpSpPr>
          <a:xfrm>
            <a:off x="1936929" y="1626625"/>
            <a:ext cx="1465215" cy="1868671"/>
            <a:chOff x="497336" y="1626623"/>
            <a:chExt cx="1465214" cy="1868671"/>
          </a:xfrm>
        </p:grpSpPr>
        <p:grpSp>
          <p:nvGrpSpPr>
            <p:cNvPr id="160" name="Group 159">
              <a:extLst>
                <a:ext uri="{FF2B5EF4-FFF2-40B4-BE49-F238E27FC236}">
                  <a16:creationId xmlns:a16="http://schemas.microsoft.com/office/drawing/2014/main" id="{9E4E177E-4D66-47B5-BF27-E5EDC3195D75}"/>
                </a:ext>
              </a:extLst>
            </p:cNvPr>
            <p:cNvGrpSpPr/>
            <p:nvPr/>
          </p:nvGrpSpPr>
          <p:grpSpPr>
            <a:xfrm>
              <a:off x="783494" y="1976885"/>
              <a:ext cx="1141814" cy="1518409"/>
              <a:chOff x="783494" y="1976885"/>
              <a:chExt cx="1141814" cy="1518409"/>
            </a:xfrm>
          </p:grpSpPr>
          <p:grpSp>
            <p:nvGrpSpPr>
              <p:cNvPr id="82" name="Group 81">
                <a:extLst>
                  <a:ext uri="{FF2B5EF4-FFF2-40B4-BE49-F238E27FC236}">
                    <a16:creationId xmlns:a16="http://schemas.microsoft.com/office/drawing/2014/main" id="{580F8E52-F984-4AF5-A808-E013B9316D04}"/>
                  </a:ext>
                </a:extLst>
              </p:cNvPr>
              <p:cNvGrpSpPr/>
              <p:nvPr/>
            </p:nvGrpSpPr>
            <p:grpSpPr>
              <a:xfrm>
                <a:off x="783494" y="1976885"/>
                <a:ext cx="1141814" cy="458481"/>
                <a:chOff x="-236123" y="3249130"/>
                <a:chExt cx="1395412" cy="504329"/>
              </a:xfrm>
            </p:grpSpPr>
            <p:grpSp>
              <p:nvGrpSpPr>
                <p:cNvPr id="83" name="Group 82">
                  <a:extLst>
                    <a:ext uri="{FF2B5EF4-FFF2-40B4-BE49-F238E27FC236}">
                      <a16:creationId xmlns:a16="http://schemas.microsoft.com/office/drawing/2014/main" id="{C7134C6D-9039-4A16-AA38-39189B89550A}"/>
                    </a:ext>
                  </a:extLst>
                </p:cNvPr>
                <p:cNvGrpSpPr/>
                <p:nvPr/>
              </p:nvGrpSpPr>
              <p:grpSpPr>
                <a:xfrm>
                  <a:off x="-118251" y="3249130"/>
                  <a:ext cx="1159668" cy="504329"/>
                  <a:chOff x="-472246" y="2694240"/>
                  <a:chExt cx="1867658" cy="1308100"/>
                </a:xfrm>
              </p:grpSpPr>
              <p:sp>
                <p:nvSpPr>
                  <p:cNvPr id="85" name="Rectangle: Rounded Corners 84">
                    <a:extLst>
                      <a:ext uri="{FF2B5EF4-FFF2-40B4-BE49-F238E27FC236}">
                        <a16:creationId xmlns:a16="http://schemas.microsoft.com/office/drawing/2014/main" id="{EA9F46F9-6729-440F-A5FD-C97A60836C61}"/>
                      </a:ext>
                    </a:extLst>
                  </p:cNvPr>
                  <p:cNvSpPr/>
                  <p:nvPr/>
                </p:nvSpPr>
                <p:spPr>
                  <a:xfrm>
                    <a:off x="-472246" y="2694240"/>
                    <a:ext cx="1867658" cy="1308100"/>
                  </a:xfrm>
                  <a:prstGeom prst="roundRect">
                    <a:avLst>
                      <a:gd name="adj" fmla="val 4046"/>
                    </a:avLst>
                  </a:prstGeom>
                  <a:solidFill>
                    <a:srgbClr val="1C3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sz="2400">
                      <a:solidFill>
                        <a:prstClr val="white"/>
                      </a:solidFill>
                      <a:latin typeface="Calibri" panose="020F0502020204030204"/>
                    </a:endParaRPr>
                  </a:p>
                </p:txBody>
              </p:sp>
              <p:sp>
                <p:nvSpPr>
                  <p:cNvPr id="86" name="Rectangle: Rounded Corners 85">
                    <a:extLst>
                      <a:ext uri="{FF2B5EF4-FFF2-40B4-BE49-F238E27FC236}">
                        <a16:creationId xmlns:a16="http://schemas.microsoft.com/office/drawing/2014/main" id="{7072A3EE-9122-4066-AB15-162A76F0CEF1}"/>
                      </a:ext>
                    </a:extLst>
                  </p:cNvPr>
                  <p:cNvSpPr/>
                  <p:nvPr/>
                </p:nvSpPr>
                <p:spPr>
                  <a:xfrm>
                    <a:off x="-413077" y="2774498"/>
                    <a:ext cx="1749319" cy="1147584"/>
                  </a:xfrm>
                  <a:prstGeom prst="roundRect">
                    <a:avLst>
                      <a:gd name="adj" fmla="val 404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sz="2400">
                      <a:solidFill>
                        <a:prstClr val="white"/>
                      </a:solidFill>
                      <a:latin typeface="Calibri" panose="020F0502020204030204"/>
                    </a:endParaRPr>
                  </a:p>
                </p:txBody>
              </p:sp>
            </p:grpSp>
            <p:sp>
              <p:nvSpPr>
                <p:cNvPr id="84" name="TextBox 83">
                  <a:extLst>
                    <a:ext uri="{FF2B5EF4-FFF2-40B4-BE49-F238E27FC236}">
                      <a16:creationId xmlns:a16="http://schemas.microsoft.com/office/drawing/2014/main" id="{223140A9-3EA2-4441-8C02-FCC2A3BA7262}"/>
                    </a:ext>
                  </a:extLst>
                </p:cNvPr>
                <p:cNvSpPr txBox="1"/>
                <p:nvPr/>
              </p:nvSpPr>
              <p:spPr>
                <a:xfrm>
                  <a:off x="-236123" y="3272627"/>
                  <a:ext cx="1395412" cy="457331"/>
                </a:xfrm>
                <a:prstGeom prst="rect">
                  <a:avLst/>
                </a:prstGeom>
                <a:noFill/>
              </p:spPr>
              <p:txBody>
                <a:bodyPr wrap="square" rtlCol="0" anchor="ctr">
                  <a:spAutoFit/>
                </a:bodyPr>
                <a:lstStyle/>
                <a:p>
                  <a:pPr algn="ctr" defTabSz="457189"/>
                  <a:r>
                    <a:rPr lang="en-US" sz="1051">
                      <a:solidFill>
                        <a:prstClr val="black">
                          <a:lumMod val="75000"/>
                          <a:lumOff val="25000"/>
                        </a:prstClr>
                      </a:solidFill>
                      <a:latin typeface="Arial" panose="020B0604020202020204" pitchFamily="34" charset="0"/>
                      <a:cs typeface="Arial" panose="020B0604020202020204" pitchFamily="34" charset="0"/>
                    </a:rPr>
                    <a:t>Management Process</a:t>
                  </a:r>
                </a:p>
              </p:txBody>
            </p:sp>
          </p:grpSp>
          <p:grpSp>
            <p:nvGrpSpPr>
              <p:cNvPr id="87" name="Group 86">
                <a:extLst>
                  <a:ext uri="{FF2B5EF4-FFF2-40B4-BE49-F238E27FC236}">
                    <a16:creationId xmlns:a16="http://schemas.microsoft.com/office/drawing/2014/main" id="{AFBCB6BE-D899-4297-9ECC-DE267BB32636}"/>
                  </a:ext>
                </a:extLst>
              </p:cNvPr>
              <p:cNvGrpSpPr/>
              <p:nvPr/>
            </p:nvGrpSpPr>
            <p:grpSpPr>
              <a:xfrm>
                <a:off x="783494" y="2506849"/>
                <a:ext cx="1141814" cy="458481"/>
                <a:chOff x="-236123" y="3249130"/>
                <a:chExt cx="1395412" cy="504329"/>
              </a:xfrm>
            </p:grpSpPr>
            <p:grpSp>
              <p:nvGrpSpPr>
                <p:cNvPr id="88" name="Group 87">
                  <a:extLst>
                    <a:ext uri="{FF2B5EF4-FFF2-40B4-BE49-F238E27FC236}">
                      <a16:creationId xmlns:a16="http://schemas.microsoft.com/office/drawing/2014/main" id="{2C1439E2-7582-4C53-9452-B7616D07A170}"/>
                    </a:ext>
                  </a:extLst>
                </p:cNvPr>
                <p:cNvGrpSpPr/>
                <p:nvPr/>
              </p:nvGrpSpPr>
              <p:grpSpPr>
                <a:xfrm>
                  <a:off x="-118251" y="3249130"/>
                  <a:ext cx="1159668" cy="504329"/>
                  <a:chOff x="-472246" y="2694240"/>
                  <a:chExt cx="1867658" cy="1308100"/>
                </a:xfrm>
              </p:grpSpPr>
              <p:sp>
                <p:nvSpPr>
                  <p:cNvPr id="90" name="Rectangle: Rounded Corners 89">
                    <a:extLst>
                      <a:ext uri="{FF2B5EF4-FFF2-40B4-BE49-F238E27FC236}">
                        <a16:creationId xmlns:a16="http://schemas.microsoft.com/office/drawing/2014/main" id="{FC43C685-FD37-4D8B-8B01-B3F8DBF6DAE0}"/>
                      </a:ext>
                    </a:extLst>
                  </p:cNvPr>
                  <p:cNvSpPr/>
                  <p:nvPr/>
                </p:nvSpPr>
                <p:spPr>
                  <a:xfrm>
                    <a:off x="-472246" y="2694240"/>
                    <a:ext cx="1867658" cy="1308100"/>
                  </a:xfrm>
                  <a:prstGeom prst="roundRect">
                    <a:avLst>
                      <a:gd name="adj" fmla="val 4046"/>
                    </a:avLst>
                  </a:prstGeom>
                  <a:solidFill>
                    <a:srgbClr val="1C3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sz="2400">
                      <a:solidFill>
                        <a:prstClr val="white"/>
                      </a:solidFill>
                      <a:latin typeface="Calibri" panose="020F0502020204030204"/>
                    </a:endParaRPr>
                  </a:p>
                </p:txBody>
              </p:sp>
              <p:sp>
                <p:nvSpPr>
                  <p:cNvPr id="91" name="Rectangle: Rounded Corners 90">
                    <a:extLst>
                      <a:ext uri="{FF2B5EF4-FFF2-40B4-BE49-F238E27FC236}">
                        <a16:creationId xmlns:a16="http://schemas.microsoft.com/office/drawing/2014/main" id="{76BF0946-2E7D-4EB9-952F-45D65B12CA58}"/>
                      </a:ext>
                    </a:extLst>
                  </p:cNvPr>
                  <p:cNvSpPr/>
                  <p:nvPr/>
                </p:nvSpPr>
                <p:spPr>
                  <a:xfrm>
                    <a:off x="-413077" y="2774498"/>
                    <a:ext cx="1749319" cy="1147584"/>
                  </a:xfrm>
                  <a:prstGeom prst="roundRect">
                    <a:avLst>
                      <a:gd name="adj" fmla="val 404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sz="2400">
                      <a:solidFill>
                        <a:prstClr val="white"/>
                      </a:solidFill>
                      <a:latin typeface="Calibri" panose="020F0502020204030204"/>
                    </a:endParaRPr>
                  </a:p>
                </p:txBody>
              </p:sp>
            </p:grpSp>
            <p:sp>
              <p:nvSpPr>
                <p:cNvPr id="89" name="TextBox 88">
                  <a:extLst>
                    <a:ext uri="{FF2B5EF4-FFF2-40B4-BE49-F238E27FC236}">
                      <a16:creationId xmlns:a16="http://schemas.microsoft.com/office/drawing/2014/main" id="{6001D588-07CE-465C-B647-18BA94F6CB9A}"/>
                    </a:ext>
                  </a:extLst>
                </p:cNvPr>
                <p:cNvSpPr txBox="1"/>
                <p:nvPr/>
              </p:nvSpPr>
              <p:spPr>
                <a:xfrm>
                  <a:off x="-236123" y="3272627"/>
                  <a:ext cx="1395412" cy="457331"/>
                </a:xfrm>
                <a:prstGeom prst="rect">
                  <a:avLst/>
                </a:prstGeom>
                <a:noFill/>
              </p:spPr>
              <p:txBody>
                <a:bodyPr wrap="square" rtlCol="0" anchor="ctr">
                  <a:spAutoFit/>
                </a:bodyPr>
                <a:lstStyle/>
                <a:p>
                  <a:pPr algn="ctr" defTabSz="457189"/>
                  <a:r>
                    <a:rPr lang="en-US" sz="1051">
                      <a:solidFill>
                        <a:prstClr val="black">
                          <a:lumMod val="75000"/>
                          <a:lumOff val="25000"/>
                        </a:prstClr>
                      </a:solidFill>
                      <a:latin typeface="Arial" panose="020B0604020202020204" pitchFamily="34" charset="0"/>
                      <a:cs typeface="Arial" panose="020B0604020202020204" pitchFamily="34" charset="0"/>
                    </a:rPr>
                    <a:t>Core</a:t>
                  </a:r>
                </a:p>
                <a:p>
                  <a:pPr algn="ctr" defTabSz="457189"/>
                  <a:r>
                    <a:rPr lang="en-US" sz="1051">
                      <a:solidFill>
                        <a:prstClr val="black">
                          <a:lumMod val="75000"/>
                          <a:lumOff val="25000"/>
                        </a:prstClr>
                      </a:solidFill>
                      <a:latin typeface="Arial" panose="020B0604020202020204" pitchFamily="34" charset="0"/>
                      <a:cs typeface="Arial" panose="020B0604020202020204" pitchFamily="34" charset="0"/>
                    </a:rPr>
                    <a:t>Process</a:t>
                  </a:r>
                </a:p>
              </p:txBody>
            </p:sp>
          </p:grpSp>
          <p:grpSp>
            <p:nvGrpSpPr>
              <p:cNvPr id="92" name="Group 91">
                <a:extLst>
                  <a:ext uri="{FF2B5EF4-FFF2-40B4-BE49-F238E27FC236}">
                    <a16:creationId xmlns:a16="http://schemas.microsoft.com/office/drawing/2014/main" id="{7677C2D9-43CE-4B02-9FA4-C7EA38AECDDD}"/>
                  </a:ext>
                </a:extLst>
              </p:cNvPr>
              <p:cNvGrpSpPr/>
              <p:nvPr/>
            </p:nvGrpSpPr>
            <p:grpSpPr>
              <a:xfrm>
                <a:off x="783494" y="3036813"/>
                <a:ext cx="1141814" cy="458481"/>
                <a:chOff x="-236123" y="3249130"/>
                <a:chExt cx="1395412" cy="504329"/>
              </a:xfrm>
            </p:grpSpPr>
            <p:grpSp>
              <p:nvGrpSpPr>
                <p:cNvPr id="93" name="Group 92">
                  <a:extLst>
                    <a:ext uri="{FF2B5EF4-FFF2-40B4-BE49-F238E27FC236}">
                      <a16:creationId xmlns:a16="http://schemas.microsoft.com/office/drawing/2014/main" id="{485D506A-FF58-4893-98A2-E1A539D82274}"/>
                    </a:ext>
                  </a:extLst>
                </p:cNvPr>
                <p:cNvGrpSpPr/>
                <p:nvPr/>
              </p:nvGrpSpPr>
              <p:grpSpPr>
                <a:xfrm>
                  <a:off x="-118251" y="3249130"/>
                  <a:ext cx="1159668" cy="504329"/>
                  <a:chOff x="-472246" y="2694240"/>
                  <a:chExt cx="1867658" cy="1308100"/>
                </a:xfrm>
              </p:grpSpPr>
              <p:sp>
                <p:nvSpPr>
                  <p:cNvPr id="95" name="Rectangle: Rounded Corners 94">
                    <a:extLst>
                      <a:ext uri="{FF2B5EF4-FFF2-40B4-BE49-F238E27FC236}">
                        <a16:creationId xmlns:a16="http://schemas.microsoft.com/office/drawing/2014/main" id="{4E877B3D-9A4C-4C0A-A3FC-5EB0DE06612D}"/>
                      </a:ext>
                    </a:extLst>
                  </p:cNvPr>
                  <p:cNvSpPr/>
                  <p:nvPr/>
                </p:nvSpPr>
                <p:spPr>
                  <a:xfrm>
                    <a:off x="-472246" y="2694240"/>
                    <a:ext cx="1867658" cy="1308100"/>
                  </a:xfrm>
                  <a:prstGeom prst="roundRect">
                    <a:avLst>
                      <a:gd name="adj" fmla="val 4046"/>
                    </a:avLst>
                  </a:prstGeom>
                  <a:solidFill>
                    <a:srgbClr val="1C3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sz="2400">
                      <a:solidFill>
                        <a:prstClr val="white"/>
                      </a:solidFill>
                      <a:latin typeface="Calibri" panose="020F0502020204030204"/>
                    </a:endParaRPr>
                  </a:p>
                </p:txBody>
              </p:sp>
              <p:sp>
                <p:nvSpPr>
                  <p:cNvPr id="96" name="Rectangle: Rounded Corners 95">
                    <a:extLst>
                      <a:ext uri="{FF2B5EF4-FFF2-40B4-BE49-F238E27FC236}">
                        <a16:creationId xmlns:a16="http://schemas.microsoft.com/office/drawing/2014/main" id="{1A5204DB-74D2-4040-AA9D-74F8A6497F7F}"/>
                      </a:ext>
                    </a:extLst>
                  </p:cNvPr>
                  <p:cNvSpPr/>
                  <p:nvPr/>
                </p:nvSpPr>
                <p:spPr>
                  <a:xfrm>
                    <a:off x="-413077" y="2774498"/>
                    <a:ext cx="1749319" cy="1147584"/>
                  </a:xfrm>
                  <a:prstGeom prst="roundRect">
                    <a:avLst>
                      <a:gd name="adj" fmla="val 404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sz="2400">
                      <a:solidFill>
                        <a:prstClr val="white"/>
                      </a:solidFill>
                      <a:latin typeface="Calibri" panose="020F0502020204030204"/>
                    </a:endParaRPr>
                  </a:p>
                </p:txBody>
              </p:sp>
            </p:grpSp>
            <p:sp>
              <p:nvSpPr>
                <p:cNvPr id="94" name="TextBox 93">
                  <a:extLst>
                    <a:ext uri="{FF2B5EF4-FFF2-40B4-BE49-F238E27FC236}">
                      <a16:creationId xmlns:a16="http://schemas.microsoft.com/office/drawing/2014/main" id="{44B395E6-AE18-40A1-95AC-7D96F156FA42}"/>
                    </a:ext>
                  </a:extLst>
                </p:cNvPr>
                <p:cNvSpPr txBox="1"/>
                <p:nvPr/>
              </p:nvSpPr>
              <p:spPr>
                <a:xfrm>
                  <a:off x="-236123" y="3272627"/>
                  <a:ext cx="1395412" cy="457331"/>
                </a:xfrm>
                <a:prstGeom prst="rect">
                  <a:avLst/>
                </a:prstGeom>
                <a:noFill/>
              </p:spPr>
              <p:txBody>
                <a:bodyPr wrap="square" rtlCol="0" anchor="ctr">
                  <a:spAutoFit/>
                </a:bodyPr>
                <a:lstStyle/>
                <a:p>
                  <a:pPr algn="ctr" defTabSz="457189"/>
                  <a:r>
                    <a:rPr lang="en-US" sz="1051">
                      <a:solidFill>
                        <a:prstClr val="black">
                          <a:lumMod val="75000"/>
                          <a:lumOff val="25000"/>
                        </a:prstClr>
                      </a:solidFill>
                      <a:latin typeface="Arial" panose="020B0604020202020204" pitchFamily="34" charset="0"/>
                      <a:cs typeface="Arial" panose="020B0604020202020204" pitchFamily="34" charset="0"/>
                    </a:rPr>
                    <a:t>Support</a:t>
                  </a:r>
                </a:p>
                <a:p>
                  <a:pPr algn="ctr" defTabSz="457189"/>
                  <a:r>
                    <a:rPr lang="en-US" sz="1051">
                      <a:solidFill>
                        <a:prstClr val="black">
                          <a:lumMod val="75000"/>
                          <a:lumOff val="25000"/>
                        </a:prstClr>
                      </a:solidFill>
                      <a:latin typeface="Arial" panose="020B0604020202020204" pitchFamily="34" charset="0"/>
                      <a:cs typeface="Arial" panose="020B0604020202020204" pitchFamily="34" charset="0"/>
                    </a:rPr>
                    <a:t>Process</a:t>
                  </a:r>
                </a:p>
              </p:txBody>
            </p:sp>
          </p:grpSp>
        </p:grpSp>
        <p:sp>
          <p:nvSpPr>
            <p:cNvPr id="119" name="TextBox 118">
              <a:extLst>
                <a:ext uri="{FF2B5EF4-FFF2-40B4-BE49-F238E27FC236}">
                  <a16:creationId xmlns:a16="http://schemas.microsoft.com/office/drawing/2014/main" id="{76F21A33-C35F-4570-971E-B560C4D3DE7F}"/>
                </a:ext>
              </a:extLst>
            </p:cNvPr>
            <p:cNvSpPr txBox="1"/>
            <p:nvPr/>
          </p:nvSpPr>
          <p:spPr>
            <a:xfrm>
              <a:off x="497336" y="1626623"/>
              <a:ext cx="1465214" cy="254044"/>
            </a:xfrm>
            <a:prstGeom prst="rect">
              <a:avLst/>
            </a:prstGeom>
            <a:noFill/>
          </p:spPr>
          <p:txBody>
            <a:bodyPr wrap="square" rtlCol="0" anchor="ctr">
              <a:spAutoFit/>
            </a:bodyPr>
            <a:lstStyle/>
            <a:p>
              <a:pPr algn="ctr" defTabSz="457189"/>
              <a:r>
                <a:rPr lang="en-US" sz="1051">
                  <a:solidFill>
                    <a:prstClr val="black">
                      <a:lumMod val="75000"/>
                      <a:lumOff val="25000"/>
                    </a:prstClr>
                  </a:solidFill>
                  <a:latin typeface="Arial" panose="020B0604020202020204" pitchFamily="34" charset="0"/>
                  <a:cs typeface="Arial" panose="020B0604020202020204" pitchFamily="34" charset="0"/>
                </a:rPr>
                <a:t>Define key measures</a:t>
              </a:r>
            </a:p>
          </p:txBody>
        </p:sp>
      </p:grpSp>
      <p:sp>
        <p:nvSpPr>
          <p:cNvPr id="154" name="Arrow: Right 153">
            <a:extLst>
              <a:ext uri="{FF2B5EF4-FFF2-40B4-BE49-F238E27FC236}">
                <a16:creationId xmlns:a16="http://schemas.microsoft.com/office/drawing/2014/main" id="{B8603C87-846F-4BA8-A2F5-8BD917C5981F}"/>
              </a:ext>
            </a:extLst>
          </p:cNvPr>
          <p:cNvSpPr/>
          <p:nvPr/>
        </p:nvSpPr>
        <p:spPr>
          <a:xfrm>
            <a:off x="3417030" y="3173560"/>
            <a:ext cx="356975" cy="184987"/>
          </a:xfrm>
          <a:prstGeom prst="rightArrow">
            <a:avLst/>
          </a:prstGeom>
          <a:gradFill flip="none" rotWithShape="1">
            <a:gsLst>
              <a:gs pos="0">
                <a:schemeClr val="bg1"/>
              </a:gs>
              <a:gs pos="100000">
                <a:srgbClr val="1C3E7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sz="2400">
              <a:solidFill>
                <a:prstClr val="white"/>
              </a:solidFill>
              <a:latin typeface="Calibri" panose="020F0502020204030204"/>
            </a:endParaRPr>
          </a:p>
        </p:txBody>
      </p:sp>
      <p:sp>
        <p:nvSpPr>
          <p:cNvPr id="155" name="Arrow: Right 154">
            <a:extLst>
              <a:ext uri="{FF2B5EF4-FFF2-40B4-BE49-F238E27FC236}">
                <a16:creationId xmlns:a16="http://schemas.microsoft.com/office/drawing/2014/main" id="{EDA718D9-B559-48F6-93D9-CEB0022CF551}"/>
              </a:ext>
            </a:extLst>
          </p:cNvPr>
          <p:cNvSpPr/>
          <p:nvPr/>
        </p:nvSpPr>
        <p:spPr>
          <a:xfrm>
            <a:off x="3417030" y="4086425"/>
            <a:ext cx="356975" cy="184987"/>
          </a:xfrm>
          <a:prstGeom prst="rightArrow">
            <a:avLst/>
          </a:prstGeom>
          <a:gradFill flip="none" rotWithShape="1">
            <a:gsLst>
              <a:gs pos="0">
                <a:schemeClr val="bg1"/>
              </a:gs>
              <a:gs pos="100000">
                <a:srgbClr val="1C3E7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sz="2400">
              <a:solidFill>
                <a:prstClr val="white"/>
              </a:solidFill>
              <a:latin typeface="Calibri" panose="020F0502020204030204"/>
            </a:endParaRPr>
          </a:p>
        </p:txBody>
      </p:sp>
      <p:sp>
        <p:nvSpPr>
          <p:cNvPr id="123" name="Rectangle 122">
            <a:extLst>
              <a:ext uri="{FF2B5EF4-FFF2-40B4-BE49-F238E27FC236}">
                <a16:creationId xmlns:a16="http://schemas.microsoft.com/office/drawing/2014/main" id="{23FF8E1E-77BD-492B-A1C0-EC4DE0BFB5F5}"/>
              </a:ext>
            </a:extLst>
          </p:cNvPr>
          <p:cNvSpPr/>
          <p:nvPr/>
        </p:nvSpPr>
        <p:spPr>
          <a:xfrm>
            <a:off x="8886647" y="3540284"/>
            <a:ext cx="1121325" cy="1277273"/>
          </a:xfrm>
          <a:prstGeom prst="rect">
            <a:avLst/>
          </a:prstGeom>
        </p:spPr>
        <p:txBody>
          <a:bodyPr wrap="square" anchor="ctr">
            <a:spAutoFit/>
          </a:bodyPr>
          <a:lstStyle/>
          <a:p>
            <a:pPr algn="ctr" defTabSz="457189"/>
            <a:r>
              <a:rPr lang="en-US" sz="1100" b="1">
                <a:solidFill>
                  <a:prstClr val="black">
                    <a:lumMod val="75000"/>
                    <a:lumOff val="25000"/>
                  </a:prstClr>
                </a:solidFill>
                <a:latin typeface="Arial" panose="020B0604020202020204" pitchFamily="34" charset="0"/>
                <a:cs typeface="Arial" panose="020B0604020202020204" pitchFamily="34" charset="0"/>
              </a:rPr>
              <a:t>Outputs go to other processes in architecture or to an External Stakeholder</a:t>
            </a:r>
          </a:p>
        </p:txBody>
      </p:sp>
      <p:grpSp>
        <p:nvGrpSpPr>
          <p:cNvPr id="124" name="Group 123">
            <a:extLst>
              <a:ext uri="{FF2B5EF4-FFF2-40B4-BE49-F238E27FC236}">
                <a16:creationId xmlns:a16="http://schemas.microsoft.com/office/drawing/2014/main" id="{8459920E-C98D-431D-ADB2-6D02495A116B}"/>
              </a:ext>
            </a:extLst>
          </p:cNvPr>
          <p:cNvGrpSpPr/>
          <p:nvPr/>
        </p:nvGrpSpPr>
        <p:grpSpPr>
          <a:xfrm>
            <a:off x="8876402" y="1976890"/>
            <a:ext cx="1141815" cy="458482"/>
            <a:chOff x="-236123" y="3249130"/>
            <a:chExt cx="1395412" cy="504329"/>
          </a:xfrm>
        </p:grpSpPr>
        <p:grpSp>
          <p:nvGrpSpPr>
            <p:cNvPr id="142" name="Group 141">
              <a:extLst>
                <a:ext uri="{FF2B5EF4-FFF2-40B4-BE49-F238E27FC236}">
                  <a16:creationId xmlns:a16="http://schemas.microsoft.com/office/drawing/2014/main" id="{F8E642DB-7BAE-414D-B06F-2A3B0214AF96}"/>
                </a:ext>
              </a:extLst>
            </p:cNvPr>
            <p:cNvGrpSpPr/>
            <p:nvPr/>
          </p:nvGrpSpPr>
          <p:grpSpPr>
            <a:xfrm>
              <a:off x="-118251" y="3249130"/>
              <a:ext cx="1159668" cy="504329"/>
              <a:chOff x="-472246" y="2694240"/>
              <a:chExt cx="1867658" cy="1308100"/>
            </a:xfrm>
          </p:grpSpPr>
          <p:sp>
            <p:nvSpPr>
              <p:cNvPr id="144" name="Rectangle: Rounded Corners 143">
                <a:extLst>
                  <a:ext uri="{FF2B5EF4-FFF2-40B4-BE49-F238E27FC236}">
                    <a16:creationId xmlns:a16="http://schemas.microsoft.com/office/drawing/2014/main" id="{9CD5C2F9-CF93-4DE3-910D-652AC1949F7E}"/>
                  </a:ext>
                </a:extLst>
              </p:cNvPr>
              <p:cNvSpPr/>
              <p:nvPr/>
            </p:nvSpPr>
            <p:spPr>
              <a:xfrm>
                <a:off x="-472246" y="2694240"/>
                <a:ext cx="1867658" cy="1308100"/>
              </a:xfrm>
              <a:prstGeom prst="roundRect">
                <a:avLst>
                  <a:gd name="adj" fmla="val 4046"/>
                </a:avLst>
              </a:prstGeom>
              <a:solidFill>
                <a:srgbClr val="1C3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sz="2400">
                  <a:solidFill>
                    <a:prstClr val="white"/>
                  </a:solidFill>
                  <a:latin typeface="Calibri" panose="020F0502020204030204"/>
                </a:endParaRPr>
              </a:p>
            </p:txBody>
          </p:sp>
          <p:sp>
            <p:nvSpPr>
              <p:cNvPr id="145" name="Rectangle: Rounded Corners 144">
                <a:extLst>
                  <a:ext uri="{FF2B5EF4-FFF2-40B4-BE49-F238E27FC236}">
                    <a16:creationId xmlns:a16="http://schemas.microsoft.com/office/drawing/2014/main" id="{2A58C3C8-F30C-4EE4-BA7D-005C89708CB7}"/>
                  </a:ext>
                </a:extLst>
              </p:cNvPr>
              <p:cNvSpPr/>
              <p:nvPr/>
            </p:nvSpPr>
            <p:spPr>
              <a:xfrm>
                <a:off x="-413077" y="2774498"/>
                <a:ext cx="1749319" cy="1147584"/>
              </a:xfrm>
              <a:prstGeom prst="roundRect">
                <a:avLst>
                  <a:gd name="adj" fmla="val 404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sz="2400">
                  <a:solidFill>
                    <a:prstClr val="white"/>
                  </a:solidFill>
                  <a:latin typeface="Calibri" panose="020F0502020204030204"/>
                </a:endParaRPr>
              </a:p>
            </p:txBody>
          </p:sp>
        </p:grpSp>
        <p:sp>
          <p:nvSpPr>
            <p:cNvPr id="143" name="TextBox 142">
              <a:extLst>
                <a:ext uri="{FF2B5EF4-FFF2-40B4-BE49-F238E27FC236}">
                  <a16:creationId xmlns:a16="http://schemas.microsoft.com/office/drawing/2014/main" id="{A9375317-806C-4555-8491-2A95AEC7790E}"/>
                </a:ext>
              </a:extLst>
            </p:cNvPr>
            <p:cNvSpPr txBox="1"/>
            <p:nvPr/>
          </p:nvSpPr>
          <p:spPr>
            <a:xfrm>
              <a:off x="-236123" y="3272627"/>
              <a:ext cx="1395412" cy="457330"/>
            </a:xfrm>
            <a:prstGeom prst="rect">
              <a:avLst/>
            </a:prstGeom>
            <a:noFill/>
          </p:spPr>
          <p:txBody>
            <a:bodyPr wrap="square" rtlCol="0" anchor="ctr">
              <a:spAutoFit/>
            </a:bodyPr>
            <a:lstStyle/>
            <a:p>
              <a:pPr algn="ctr" defTabSz="457189"/>
              <a:r>
                <a:rPr lang="en-US" sz="1051">
                  <a:solidFill>
                    <a:prstClr val="black">
                      <a:lumMod val="75000"/>
                      <a:lumOff val="25000"/>
                    </a:prstClr>
                  </a:solidFill>
                  <a:latin typeface="Arial" panose="020B0604020202020204" pitchFamily="34" charset="0"/>
                  <a:cs typeface="Arial" panose="020B0604020202020204" pitchFamily="34" charset="0"/>
                </a:rPr>
                <a:t>Management Process</a:t>
              </a:r>
            </a:p>
          </p:txBody>
        </p:sp>
      </p:grpSp>
      <p:grpSp>
        <p:nvGrpSpPr>
          <p:cNvPr id="125" name="Group 124">
            <a:extLst>
              <a:ext uri="{FF2B5EF4-FFF2-40B4-BE49-F238E27FC236}">
                <a16:creationId xmlns:a16="http://schemas.microsoft.com/office/drawing/2014/main" id="{C594142B-A879-4AF0-B4C1-74B4167EA6F5}"/>
              </a:ext>
            </a:extLst>
          </p:cNvPr>
          <p:cNvGrpSpPr/>
          <p:nvPr/>
        </p:nvGrpSpPr>
        <p:grpSpPr>
          <a:xfrm>
            <a:off x="8876402" y="2506854"/>
            <a:ext cx="1141815" cy="458482"/>
            <a:chOff x="-236123" y="3249130"/>
            <a:chExt cx="1395412" cy="504329"/>
          </a:xfrm>
        </p:grpSpPr>
        <p:grpSp>
          <p:nvGrpSpPr>
            <p:cNvPr id="138" name="Group 137">
              <a:extLst>
                <a:ext uri="{FF2B5EF4-FFF2-40B4-BE49-F238E27FC236}">
                  <a16:creationId xmlns:a16="http://schemas.microsoft.com/office/drawing/2014/main" id="{79976C62-78C5-4991-B59F-DB7503438144}"/>
                </a:ext>
              </a:extLst>
            </p:cNvPr>
            <p:cNvGrpSpPr/>
            <p:nvPr/>
          </p:nvGrpSpPr>
          <p:grpSpPr>
            <a:xfrm>
              <a:off x="-118251" y="3249130"/>
              <a:ext cx="1159668" cy="504329"/>
              <a:chOff x="-472246" y="2694240"/>
              <a:chExt cx="1867658" cy="1308100"/>
            </a:xfrm>
          </p:grpSpPr>
          <p:sp>
            <p:nvSpPr>
              <p:cNvPr id="140" name="Rectangle: Rounded Corners 139">
                <a:extLst>
                  <a:ext uri="{FF2B5EF4-FFF2-40B4-BE49-F238E27FC236}">
                    <a16:creationId xmlns:a16="http://schemas.microsoft.com/office/drawing/2014/main" id="{9AA204B4-21FC-497B-9E7B-4BD95C71688B}"/>
                  </a:ext>
                </a:extLst>
              </p:cNvPr>
              <p:cNvSpPr/>
              <p:nvPr/>
            </p:nvSpPr>
            <p:spPr>
              <a:xfrm>
                <a:off x="-472246" y="2694240"/>
                <a:ext cx="1867658" cy="1308100"/>
              </a:xfrm>
              <a:prstGeom prst="roundRect">
                <a:avLst>
                  <a:gd name="adj" fmla="val 4046"/>
                </a:avLst>
              </a:prstGeom>
              <a:solidFill>
                <a:srgbClr val="1C3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sz="2400">
                  <a:solidFill>
                    <a:prstClr val="white"/>
                  </a:solidFill>
                  <a:latin typeface="Calibri" panose="020F0502020204030204"/>
                </a:endParaRPr>
              </a:p>
            </p:txBody>
          </p:sp>
          <p:sp>
            <p:nvSpPr>
              <p:cNvPr id="141" name="Rectangle: Rounded Corners 140">
                <a:extLst>
                  <a:ext uri="{FF2B5EF4-FFF2-40B4-BE49-F238E27FC236}">
                    <a16:creationId xmlns:a16="http://schemas.microsoft.com/office/drawing/2014/main" id="{B329DFE7-07E3-4605-ADD4-23B35A7C3AFC}"/>
                  </a:ext>
                </a:extLst>
              </p:cNvPr>
              <p:cNvSpPr/>
              <p:nvPr/>
            </p:nvSpPr>
            <p:spPr>
              <a:xfrm>
                <a:off x="-413077" y="2774498"/>
                <a:ext cx="1749319" cy="1147584"/>
              </a:xfrm>
              <a:prstGeom prst="roundRect">
                <a:avLst>
                  <a:gd name="adj" fmla="val 404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sz="2400">
                  <a:solidFill>
                    <a:prstClr val="white"/>
                  </a:solidFill>
                  <a:latin typeface="Calibri" panose="020F0502020204030204"/>
                </a:endParaRPr>
              </a:p>
            </p:txBody>
          </p:sp>
        </p:grpSp>
        <p:sp>
          <p:nvSpPr>
            <p:cNvPr id="139" name="TextBox 138">
              <a:extLst>
                <a:ext uri="{FF2B5EF4-FFF2-40B4-BE49-F238E27FC236}">
                  <a16:creationId xmlns:a16="http://schemas.microsoft.com/office/drawing/2014/main" id="{E57CE958-A91B-4113-9B57-8FEC243C7534}"/>
                </a:ext>
              </a:extLst>
            </p:cNvPr>
            <p:cNvSpPr txBox="1"/>
            <p:nvPr/>
          </p:nvSpPr>
          <p:spPr>
            <a:xfrm>
              <a:off x="-236123" y="3272627"/>
              <a:ext cx="1395412" cy="457330"/>
            </a:xfrm>
            <a:prstGeom prst="rect">
              <a:avLst/>
            </a:prstGeom>
            <a:noFill/>
          </p:spPr>
          <p:txBody>
            <a:bodyPr wrap="square" rtlCol="0" anchor="ctr">
              <a:spAutoFit/>
            </a:bodyPr>
            <a:lstStyle/>
            <a:p>
              <a:pPr algn="ctr" defTabSz="457189"/>
              <a:r>
                <a:rPr lang="en-US" sz="1051">
                  <a:solidFill>
                    <a:prstClr val="black">
                      <a:lumMod val="75000"/>
                      <a:lumOff val="25000"/>
                    </a:prstClr>
                  </a:solidFill>
                  <a:latin typeface="Arial" panose="020B0604020202020204" pitchFamily="34" charset="0"/>
                  <a:cs typeface="Arial" panose="020B0604020202020204" pitchFamily="34" charset="0"/>
                </a:rPr>
                <a:t>Core</a:t>
              </a:r>
            </a:p>
            <a:p>
              <a:pPr algn="ctr" defTabSz="457189"/>
              <a:r>
                <a:rPr lang="en-US" sz="1051">
                  <a:solidFill>
                    <a:prstClr val="black">
                      <a:lumMod val="75000"/>
                      <a:lumOff val="25000"/>
                    </a:prstClr>
                  </a:solidFill>
                  <a:latin typeface="Arial" panose="020B0604020202020204" pitchFamily="34" charset="0"/>
                  <a:cs typeface="Arial" panose="020B0604020202020204" pitchFamily="34" charset="0"/>
                </a:rPr>
                <a:t>Process</a:t>
              </a:r>
            </a:p>
          </p:txBody>
        </p:sp>
      </p:grpSp>
      <p:grpSp>
        <p:nvGrpSpPr>
          <p:cNvPr id="126" name="Group 125">
            <a:extLst>
              <a:ext uri="{FF2B5EF4-FFF2-40B4-BE49-F238E27FC236}">
                <a16:creationId xmlns:a16="http://schemas.microsoft.com/office/drawing/2014/main" id="{AC1998DE-5E76-457F-A8F9-19F0CB872942}"/>
              </a:ext>
            </a:extLst>
          </p:cNvPr>
          <p:cNvGrpSpPr/>
          <p:nvPr/>
        </p:nvGrpSpPr>
        <p:grpSpPr>
          <a:xfrm>
            <a:off x="8876402" y="3036818"/>
            <a:ext cx="1141815" cy="458482"/>
            <a:chOff x="-236123" y="3249130"/>
            <a:chExt cx="1395412" cy="504329"/>
          </a:xfrm>
        </p:grpSpPr>
        <p:grpSp>
          <p:nvGrpSpPr>
            <p:cNvPr id="134" name="Group 133">
              <a:extLst>
                <a:ext uri="{FF2B5EF4-FFF2-40B4-BE49-F238E27FC236}">
                  <a16:creationId xmlns:a16="http://schemas.microsoft.com/office/drawing/2014/main" id="{47107A16-A539-4161-8D81-526758D69170}"/>
                </a:ext>
              </a:extLst>
            </p:cNvPr>
            <p:cNvGrpSpPr/>
            <p:nvPr/>
          </p:nvGrpSpPr>
          <p:grpSpPr>
            <a:xfrm>
              <a:off x="-118251" y="3249130"/>
              <a:ext cx="1159668" cy="504329"/>
              <a:chOff x="-472246" y="2694240"/>
              <a:chExt cx="1867658" cy="1308100"/>
            </a:xfrm>
          </p:grpSpPr>
          <p:sp>
            <p:nvSpPr>
              <p:cNvPr id="136" name="Rectangle: Rounded Corners 135">
                <a:extLst>
                  <a:ext uri="{FF2B5EF4-FFF2-40B4-BE49-F238E27FC236}">
                    <a16:creationId xmlns:a16="http://schemas.microsoft.com/office/drawing/2014/main" id="{69CF1BB7-0B84-442F-94F5-37816A6C2EEB}"/>
                  </a:ext>
                </a:extLst>
              </p:cNvPr>
              <p:cNvSpPr/>
              <p:nvPr/>
            </p:nvSpPr>
            <p:spPr>
              <a:xfrm>
                <a:off x="-472246" y="2694240"/>
                <a:ext cx="1867658" cy="1308100"/>
              </a:xfrm>
              <a:prstGeom prst="roundRect">
                <a:avLst>
                  <a:gd name="adj" fmla="val 4046"/>
                </a:avLst>
              </a:prstGeom>
              <a:solidFill>
                <a:srgbClr val="1C3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sz="2400">
                  <a:solidFill>
                    <a:prstClr val="white"/>
                  </a:solidFill>
                  <a:latin typeface="Calibri" panose="020F0502020204030204"/>
                </a:endParaRPr>
              </a:p>
            </p:txBody>
          </p:sp>
          <p:sp>
            <p:nvSpPr>
              <p:cNvPr id="137" name="Rectangle: Rounded Corners 136">
                <a:extLst>
                  <a:ext uri="{FF2B5EF4-FFF2-40B4-BE49-F238E27FC236}">
                    <a16:creationId xmlns:a16="http://schemas.microsoft.com/office/drawing/2014/main" id="{2CF1A13B-3417-4329-B9AE-038B7523C6B6}"/>
                  </a:ext>
                </a:extLst>
              </p:cNvPr>
              <p:cNvSpPr/>
              <p:nvPr/>
            </p:nvSpPr>
            <p:spPr>
              <a:xfrm>
                <a:off x="-413077" y="2774498"/>
                <a:ext cx="1749319" cy="1147584"/>
              </a:xfrm>
              <a:prstGeom prst="roundRect">
                <a:avLst>
                  <a:gd name="adj" fmla="val 404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sz="2400">
                  <a:solidFill>
                    <a:prstClr val="white"/>
                  </a:solidFill>
                  <a:latin typeface="Calibri" panose="020F0502020204030204"/>
                </a:endParaRPr>
              </a:p>
            </p:txBody>
          </p:sp>
        </p:grpSp>
        <p:sp>
          <p:nvSpPr>
            <p:cNvPr id="135" name="TextBox 134">
              <a:extLst>
                <a:ext uri="{FF2B5EF4-FFF2-40B4-BE49-F238E27FC236}">
                  <a16:creationId xmlns:a16="http://schemas.microsoft.com/office/drawing/2014/main" id="{742CC937-6C1B-4E6E-9838-7B589195AF3C}"/>
                </a:ext>
              </a:extLst>
            </p:cNvPr>
            <p:cNvSpPr txBox="1"/>
            <p:nvPr/>
          </p:nvSpPr>
          <p:spPr>
            <a:xfrm>
              <a:off x="-236123" y="3272627"/>
              <a:ext cx="1395412" cy="457330"/>
            </a:xfrm>
            <a:prstGeom prst="rect">
              <a:avLst/>
            </a:prstGeom>
            <a:noFill/>
          </p:spPr>
          <p:txBody>
            <a:bodyPr wrap="square" rtlCol="0" anchor="ctr">
              <a:spAutoFit/>
            </a:bodyPr>
            <a:lstStyle/>
            <a:p>
              <a:pPr algn="ctr" defTabSz="457189"/>
              <a:r>
                <a:rPr lang="en-US" sz="1051">
                  <a:solidFill>
                    <a:prstClr val="black">
                      <a:lumMod val="75000"/>
                      <a:lumOff val="25000"/>
                    </a:prstClr>
                  </a:solidFill>
                  <a:latin typeface="Arial" panose="020B0604020202020204" pitchFamily="34" charset="0"/>
                  <a:cs typeface="Arial" panose="020B0604020202020204" pitchFamily="34" charset="0"/>
                </a:rPr>
                <a:t>Support</a:t>
              </a:r>
            </a:p>
            <a:p>
              <a:pPr algn="ctr" defTabSz="457189"/>
              <a:r>
                <a:rPr lang="en-US" sz="1051">
                  <a:solidFill>
                    <a:prstClr val="black">
                      <a:lumMod val="75000"/>
                      <a:lumOff val="25000"/>
                    </a:prstClr>
                  </a:solidFill>
                  <a:latin typeface="Arial" panose="020B0604020202020204" pitchFamily="34" charset="0"/>
                  <a:cs typeface="Arial" panose="020B0604020202020204" pitchFamily="34" charset="0"/>
                </a:rPr>
                <a:t>Process</a:t>
              </a:r>
            </a:p>
          </p:txBody>
        </p:sp>
      </p:grpSp>
      <p:sp>
        <p:nvSpPr>
          <p:cNvPr id="130" name="TextBox 129">
            <a:extLst>
              <a:ext uri="{FF2B5EF4-FFF2-40B4-BE49-F238E27FC236}">
                <a16:creationId xmlns:a16="http://schemas.microsoft.com/office/drawing/2014/main" id="{19C05471-231E-47EC-90B5-40BF71C1CF54}"/>
              </a:ext>
            </a:extLst>
          </p:cNvPr>
          <p:cNvSpPr txBox="1"/>
          <p:nvPr/>
        </p:nvSpPr>
        <p:spPr>
          <a:xfrm>
            <a:off x="8729179" y="1626625"/>
            <a:ext cx="1465215" cy="254044"/>
          </a:xfrm>
          <a:prstGeom prst="rect">
            <a:avLst/>
          </a:prstGeom>
          <a:noFill/>
        </p:spPr>
        <p:txBody>
          <a:bodyPr wrap="square" rtlCol="0" anchor="ctr">
            <a:spAutoFit/>
          </a:bodyPr>
          <a:lstStyle/>
          <a:p>
            <a:pPr algn="ctr" defTabSz="457189"/>
            <a:r>
              <a:rPr lang="en-US" sz="1051">
                <a:solidFill>
                  <a:prstClr val="black">
                    <a:lumMod val="75000"/>
                    <a:lumOff val="25000"/>
                  </a:prstClr>
                </a:solidFill>
                <a:latin typeface="Arial" panose="020B0604020202020204" pitchFamily="34" charset="0"/>
                <a:cs typeface="Arial" panose="020B0604020202020204" pitchFamily="34" charset="0"/>
              </a:rPr>
              <a:t>Define key measures</a:t>
            </a:r>
          </a:p>
        </p:txBody>
      </p:sp>
      <p:grpSp>
        <p:nvGrpSpPr>
          <p:cNvPr id="147" name="Group 146">
            <a:extLst>
              <a:ext uri="{FF2B5EF4-FFF2-40B4-BE49-F238E27FC236}">
                <a16:creationId xmlns:a16="http://schemas.microsoft.com/office/drawing/2014/main" id="{66CCC05D-FE97-4541-9C87-E0C91ACF2201}"/>
              </a:ext>
            </a:extLst>
          </p:cNvPr>
          <p:cNvGrpSpPr/>
          <p:nvPr/>
        </p:nvGrpSpPr>
        <p:grpSpPr>
          <a:xfrm flipH="1">
            <a:off x="8399134" y="1596352"/>
            <a:ext cx="356975" cy="1232229"/>
            <a:chOff x="8377527" y="1596353"/>
            <a:chExt cx="356975" cy="1232229"/>
          </a:xfrm>
        </p:grpSpPr>
        <p:sp>
          <p:nvSpPr>
            <p:cNvPr id="148" name="Arrow: Right 147">
              <a:extLst>
                <a:ext uri="{FF2B5EF4-FFF2-40B4-BE49-F238E27FC236}">
                  <a16:creationId xmlns:a16="http://schemas.microsoft.com/office/drawing/2014/main" id="{5A8618FC-4A18-4308-BACC-AEAD23C5BC6C}"/>
                </a:ext>
              </a:extLst>
            </p:cNvPr>
            <p:cNvSpPr/>
            <p:nvPr/>
          </p:nvSpPr>
          <p:spPr>
            <a:xfrm rot="10800000">
              <a:off x="8377527" y="2643596"/>
              <a:ext cx="356975" cy="184986"/>
            </a:xfrm>
            <a:prstGeom prst="rightArrow">
              <a:avLst/>
            </a:prstGeom>
            <a:gradFill flip="none" rotWithShape="1">
              <a:gsLst>
                <a:gs pos="0">
                  <a:schemeClr val="bg1"/>
                </a:gs>
                <a:gs pos="100000">
                  <a:srgbClr val="1C3E7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sz="2400">
                <a:solidFill>
                  <a:prstClr val="white"/>
                </a:solidFill>
                <a:latin typeface="Calibri" panose="020F0502020204030204"/>
              </a:endParaRPr>
            </a:p>
          </p:txBody>
        </p:sp>
        <p:cxnSp>
          <p:nvCxnSpPr>
            <p:cNvPr id="149" name="Straight Connector 148">
              <a:extLst>
                <a:ext uri="{FF2B5EF4-FFF2-40B4-BE49-F238E27FC236}">
                  <a16:creationId xmlns:a16="http://schemas.microsoft.com/office/drawing/2014/main" id="{D556A19E-F7E2-49AA-B15D-0C84953F0088}"/>
                </a:ext>
              </a:extLst>
            </p:cNvPr>
            <p:cNvCxnSpPr>
              <a:cxnSpLocks/>
            </p:cNvCxnSpPr>
            <p:nvPr/>
          </p:nvCxnSpPr>
          <p:spPr>
            <a:xfrm>
              <a:off x="8556014" y="1890840"/>
              <a:ext cx="0" cy="797887"/>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150" name="Group 149">
              <a:extLst>
                <a:ext uri="{FF2B5EF4-FFF2-40B4-BE49-F238E27FC236}">
                  <a16:creationId xmlns:a16="http://schemas.microsoft.com/office/drawing/2014/main" id="{E8257EEF-C208-41CE-8C5D-931D7303434C}"/>
                </a:ext>
              </a:extLst>
            </p:cNvPr>
            <p:cNvGrpSpPr/>
            <p:nvPr/>
          </p:nvGrpSpPr>
          <p:grpSpPr>
            <a:xfrm>
              <a:off x="8382528" y="1596353"/>
              <a:ext cx="346972" cy="314587"/>
              <a:chOff x="1898028" y="1596353"/>
              <a:chExt cx="346972" cy="314587"/>
            </a:xfrm>
          </p:grpSpPr>
          <p:sp>
            <p:nvSpPr>
              <p:cNvPr id="151" name="Oval 150">
                <a:extLst>
                  <a:ext uri="{FF2B5EF4-FFF2-40B4-BE49-F238E27FC236}">
                    <a16:creationId xmlns:a16="http://schemas.microsoft.com/office/drawing/2014/main" id="{5D63E220-801B-4497-A320-3C8F76EBE481}"/>
                  </a:ext>
                </a:extLst>
              </p:cNvPr>
              <p:cNvSpPr/>
              <p:nvPr/>
            </p:nvSpPr>
            <p:spPr>
              <a:xfrm>
                <a:off x="1914220" y="1596353"/>
                <a:ext cx="314589" cy="314587"/>
              </a:xfrm>
              <a:prstGeom prst="ellipse">
                <a:avLst/>
              </a:prstGeom>
              <a:solidFill>
                <a:schemeClr val="bg1"/>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sz="2400">
                  <a:solidFill>
                    <a:prstClr val="white"/>
                  </a:solidFill>
                  <a:latin typeface="Calibri" panose="020F0502020204030204"/>
                </a:endParaRPr>
              </a:p>
            </p:txBody>
          </p:sp>
          <p:sp>
            <p:nvSpPr>
              <p:cNvPr id="152" name="Oval 151">
                <a:extLst>
                  <a:ext uri="{FF2B5EF4-FFF2-40B4-BE49-F238E27FC236}">
                    <a16:creationId xmlns:a16="http://schemas.microsoft.com/office/drawing/2014/main" id="{5619B8D2-5421-4FBE-8C4B-909B6D0A277E}"/>
                  </a:ext>
                </a:extLst>
              </p:cNvPr>
              <p:cNvSpPr/>
              <p:nvPr/>
            </p:nvSpPr>
            <p:spPr>
              <a:xfrm>
                <a:off x="1932725" y="1614858"/>
                <a:ext cx="277578" cy="277577"/>
              </a:xfrm>
              <a:prstGeom prst="ellipse">
                <a:avLst/>
              </a:prstGeom>
              <a:solidFill>
                <a:srgbClr val="1C3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sz="2400">
                  <a:solidFill>
                    <a:prstClr val="white"/>
                  </a:solidFill>
                  <a:latin typeface="Calibri" panose="020F0502020204030204"/>
                </a:endParaRPr>
              </a:p>
            </p:txBody>
          </p:sp>
          <p:sp>
            <p:nvSpPr>
              <p:cNvPr id="153" name="TextBox 152">
                <a:extLst>
                  <a:ext uri="{FF2B5EF4-FFF2-40B4-BE49-F238E27FC236}">
                    <a16:creationId xmlns:a16="http://schemas.microsoft.com/office/drawing/2014/main" id="{08916E77-BAD6-4609-BA61-22E152C20C12}"/>
                  </a:ext>
                </a:extLst>
              </p:cNvPr>
              <p:cNvSpPr txBox="1"/>
              <p:nvPr/>
            </p:nvSpPr>
            <p:spPr>
              <a:xfrm>
                <a:off x="1898028" y="1599758"/>
                <a:ext cx="346972" cy="307777"/>
              </a:xfrm>
              <a:prstGeom prst="rect">
                <a:avLst/>
              </a:prstGeom>
              <a:noFill/>
            </p:spPr>
            <p:txBody>
              <a:bodyPr wrap="square" rtlCol="0" anchor="ctr">
                <a:spAutoFit/>
              </a:bodyPr>
              <a:lstStyle/>
              <a:p>
                <a:pPr algn="ctr" defTabSz="457189"/>
                <a:r>
                  <a:rPr lang="en-US" sz="1400">
                    <a:solidFill>
                      <a:prstClr val="white"/>
                    </a:solidFill>
                    <a:latin typeface="Arial" panose="020B0604020202020204" pitchFamily="34" charset="0"/>
                    <a:cs typeface="Arial" panose="020B0604020202020204" pitchFamily="34" charset="0"/>
                  </a:rPr>
                  <a:t>m</a:t>
                </a:r>
              </a:p>
            </p:txBody>
          </p:sp>
        </p:grpSp>
      </p:grpSp>
      <p:sp>
        <p:nvSpPr>
          <p:cNvPr id="157" name="Arrow: Right 156">
            <a:extLst>
              <a:ext uri="{FF2B5EF4-FFF2-40B4-BE49-F238E27FC236}">
                <a16:creationId xmlns:a16="http://schemas.microsoft.com/office/drawing/2014/main" id="{5FF7A2B0-616C-40A2-A13A-FFFAA5DEB7C4}"/>
              </a:ext>
            </a:extLst>
          </p:cNvPr>
          <p:cNvSpPr/>
          <p:nvPr/>
        </p:nvSpPr>
        <p:spPr>
          <a:xfrm>
            <a:off x="8399134" y="3173560"/>
            <a:ext cx="356975" cy="184987"/>
          </a:xfrm>
          <a:prstGeom prst="rightArrow">
            <a:avLst/>
          </a:prstGeom>
          <a:gradFill flip="none" rotWithShape="1">
            <a:gsLst>
              <a:gs pos="0">
                <a:schemeClr val="bg1"/>
              </a:gs>
              <a:gs pos="100000">
                <a:srgbClr val="1C3E7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sz="2400">
              <a:solidFill>
                <a:prstClr val="white"/>
              </a:solidFill>
              <a:latin typeface="Calibri" panose="020F0502020204030204"/>
            </a:endParaRPr>
          </a:p>
        </p:txBody>
      </p:sp>
      <p:sp>
        <p:nvSpPr>
          <p:cNvPr id="159" name="Arrow: Right 158">
            <a:extLst>
              <a:ext uri="{FF2B5EF4-FFF2-40B4-BE49-F238E27FC236}">
                <a16:creationId xmlns:a16="http://schemas.microsoft.com/office/drawing/2014/main" id="{94C48F78-BCE9-44C0-9C09-5D2CEB13EF12}"/>
              </a:ext>
            </a:extLst>
          </p:cNvPr>
          <p:cNvSpPr/>
          <p:nvPr/>
        </p:nvSpPr>
        <p:spPr>
          <a:xfrm>
            <a:off x="8399134" y="4086425"/>
            <a:ext cx="356975" cy="184987"/>
          </a:xfrm>
          <a:prstGeom prst="rightArrow">
            <a:avLst/>
          </a:prstGeom>
          <a:gradFill flip="none" rotWithShape="1">
            <a:gsLst>
              <a:gs pos="0">
                <a:schemeClr val="bg1"/>
              </a:gs>
              <a:gs pos="100000">
                <a:srgbClr val="1C3E7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sz="2400">
              <a:solidFill>
                <a:prstClr val="white"/>
              </a:solidFill>
              <a:latin typeface="Calibri" panose="020F0502020204030204"/>
            </a:endParaRPr>
          </a:p>
        </p:txBody>
      </p:sp>
      <p:grpSp>
        <p:nvGrpSpPr>
          <p:cNvPr id="195" name="Group 194">
            <a:extLst>
              <a:ext uri="{FF2B5EF4-FFF2-40B4-BE49-F238E27FC236}">
                <a16:creationId xmlns:a16="http://schemas.microsoft.com/office/drawing/2014/main" id="{A99FC459-E500-4249-836A-C38B807B861E}"/>
              </a:ext>
            </a:extLst>
          </p:cNvPr>
          <p:cNvGrpSpPr/>
          <p:nvPr/>
        </p:nvGrpSpPr>
        <p:grpSpPr>
          <a:xfrm>
            <a:off x="3623601" y="5818232"/>
            <a:ext cx="1324811" cy="618314"/>
            <a:chOff x="2175341" y="5818224"/>
            <a:chExt cx="1324810" cy="618313"/>
          </a:xfrm>
        </p:grpSpPr>
        <p:grpSp>
          <p:nvGrpSpPr>
            <p:cNvPr id="164" name="Group 163">
              <a:extLst>
                <a:ext uri="{FF2B5EF4-FFF2-40B4-BE49-F238E27FC236}">
                  <a16:creationId xmlns:a16="http://schemas.microsoft.com/office/drawing/2014/main" id="{2EA6FDEF-B7FA-4113-8131-B2A22CCC9306}"/>
                </a:ext>
              </a:extLst>
            </p:cNvPr>
            <p:cNvGrpSpPr/>
            <p:nvPr/>
          </p:nvGrpSpPr>
          <p:grpSpPr>
            <a:xfrm>
              <a:off x="2358337" y="5978056"/>
              <a:ext cx="1141814" cy="458481"/>
              <a:chOff x="-236123" y="3249130"/>
              <a:chExt cx="1395412" cy="504329"/>
            </a:xfrm>
          </p:grpSpPr>
          <p:grpSp>
            <p:nvGrpSpPr>
              <p:cNvPr id="165" name="Group 164">
                <a:extLst>
                  <a:ext uri="{FF2B5EF4-FFF2-40B4-BE49-F238E27FC236}">
                    <a16:creationId xmlns:a16="http://schemas.microsoft.com/office/drawing/2014/main" id="{9C944F42-82DA-459A-87AE-D93FA07B475C}"/>
                  </a:ext>
                </a:extLst>
              </p:cNvPr>
              <p:cNvGrpSpPr/>
              <p:nvPr/>
            </p:nvGrpSpPr>
            <p:grpSpPr>
              <a:xfrm>
                <a:off x="-118251" y="3249130"/>
                <a:ext cx="1159668" cy="504329"/>
                <a:chOff x="-472246" y="2694240"/>
                <a:chExt cx="1867658" cy="1308100"/>
              </a:xfrm>
            </p:grpSpPr>
            <p:sp>
              <p:nvSpPr>
                <p:cNvPr id="167" name="Rectangle: Rounded Corners 166">
                  <a:extLst>
                    <a:ext uri="{FF2B5EF4-FFF2-40B4-BE49-F238E27FC236}">
                      <a16:creationId xmlns:a16="http://schemas.microsoft.com/office/drawing/2014/main" id="{E5115F72-A3B9-4FA7-A62C-FD0AD099E05B}"/>
                    </a:ext>
                  </a:extLst>
                </p:cNvPr>
                <p:cNvSpPr/>
                <p:nvPr/>
              </p:nvSpPr>
              <p:spPr>
                <a:xfrm>
                  <a:off x="-472246" y="2694240"/>
                  <a:ext cx="1867658" cy="1308100"/>
                </a:xfrm>
                <a:prstGeom prst="roundRect">
                  <a:avLst>
                    <a:gd name="adj" fmla="val 4046"/>
                  </a:avLst>
                </a:prstGeom>
                <a:solidFill>
                  <a:srgbClr val="1C3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sz="2400">
                    <a:solidFill>
                      <a:prstClr val="white"/>
                    </a:solidFill>
                    <a:latin typeface="Calibri" panose="020F0502020204030204"/>
                  </a:endParaRPr>
                </a:p>
              </p:txBody>
            </p:sp>
            <p:sp>
              <p:nvSpPr>
                <p:cNvPr id="168" name="Rectangle: Rounded Corners 167">
                  <a:extLst>
                    <a:ext uri="{FF2B5EF4-FFF2-40B4-BE49-F238E27FC236}">
                      <a16:creationId xmlns:a16="http://schemas.microsoft.com/office/drawing/2014/main" id="{2A9858F9-69CA-4B4C-8E03-DCCB4CE27A84}"/>
                    </a:ext>
                  </a:extLst>
                </p:cNvPr>
                <p:cNvSpPr/>
                <p:nvPr/>
              </p:nvSpPr>
              <p:spPr>
                <a:xfrm>
                  <a:off x="-413077" y="2774498"/>
                  <a:ext cx="1749319" cy="1147584"/>
                </a:xfrm>
                <a:prstGeom prst="roundRect">
                  <a:avLst>
                    <a:gd name="adj" fmla="val 404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sz="2400">
                    <a:solidFill>
                      <a:prstClr val="white"/>
                    </a:solidFill>
                    <a:latin typeface="Calibri" panose="020F0502020204030204"/>
                  </a:endParaRPr>
                </a:p>
              </p:txBody>
            </p:sp>
          </p:grpSp>
          <p:sp>
            <p:nvSpPr>
              <p:cNvPr id="166" name="TextBox 165">
                <a:extLst>
                  <a:ext uri="{FF2B5EF4-FFF2-40B4-BE49-F238E27FC236}">
                    <a16:creationId xmlns:a16="http://schemas.microsoft.com/office/drawing/2014/main" id="{F149FD0A-BBC6-4796-9E33-7D3840D8192F}"/>
                  </a:ext>
                </a:extLst>
              </p:cNvPr>
              <p:cNvSpPr txBox="1"/>
              <p:nvPr/>
            </p:nvSpPr>
            <p:spPr>
              <a:xfrm>
                <a:off x="-236123" y="3272629"/>
                <a:ext cx="1395412" cy="457330"/>
              </a:xfrm>
              <a:prstGeom prst="rect">
                <a:avLst/>
              </a:prstGeom>
              <a:noFill/>
            </p:spPr>
            <p:txBody>
              <a:bodyPr wrap="square" rtlCol="0" anchor="ctr">
                <a:spAutoFit/>
              </a:bodyPr>
              <a:lstStyle/>
              <a:p>
                <a:pPr algn="ctr" defTabSz="457189"/>
                <a:r>
                  <a:rPr lang="en-US" sz="1051">
                    <a:solidFill>
                      <a:prstClr val="black">
                        <a:lumMod val="75000"/>
                        <a:lumOff val="25000"/>
                      </a:prstClr>
                    </a:solidFill>
                    <a:latin typeface="Arial" panose="020B0604020202020204" pitchFamily="34" charset="0"/>
                    <a:cs typeface="Arial" panose="020B0604020202020204" pitchFamily="34" charset="0"/>
                  </a:rPr>
                  <a:t>Management</a:t>
                </a:r>
              </a:p>
              <a:p>
                <a:pPr algn="ctr" defTabSz="457189"/>
                <a:r>
                  <a:rPr lang="en-US" sz="1051">
                    <a:solidFill>
                      <a:prstClr val="black">
                        <a:lumMod val="75000"/>
                        <a:lumOff val="25000"/>
                      </a:prstClr>
                    </a:solidFill>
                    <a:latin typeface="Arial" panose="020B0604020202020204" pitchFamily="34" charset="0"/>
                    <a:cs typeface="Arial" panose="020B0604020202020204" pitchFamily="34" charset="0"/>
                  </a:rPr>
                  <a:t>Process</a:t>
                </a:r>
              </a:p>
            </p:txBody>
          </p:sp>
        </p:grpSp>
        <p:grpSp>
          <p:nvGrpSpPr>
            <p:cNvPr id="163" name="Group 162">
              <a:extLst>
                <a:ext uri="{FF2B5EF4-FFF2-40B4-BE49-F238E27FC236}">
                  <a16:creationId xmlns:a16="http://schemas.microsoft.com/office/drawing/2014/main" id="{FA2861B1-0DE7-4258-9DB8-E0161CAAB683}"/>
                </a:ext>
              </a:extLst>
            </p:cNvPr>
            <p:cNvGrpSpPr/>
            <p:nvPr/>
          </p:nvGrpSpPr>
          <p:grpSpPr>
            <a:xfrm>
              <a:off x="2261887" y="5897130"/>
              <a:ext cx="1141814" cy="458481"/>
              <a:chOff x="-236123" y="3249130"/>
              <a:chExt cx="1395412" cy="504329"/>
            </a:xfrm>
          </p:grpSpPr>
          <p:grpSp>
            <p:nvGrpSpPr>
              <p:cNvPr id="169" name="Group 168">
                <a:extLst>
                  <a:ext uri="{FF2B5EF4-FFF2-40B4-BE49-F238E27FC236}">
                    <a16:creationId xmlns:a16="http://schemas.microsoft.com/office/drawing/2014/main" id="{F14307B3-42BC-4990-A25A-F67F2D75B885}"/>
                  </a:ext>
                </a:extLst>
              </p:cNvPr>
              <p:cNvGrpSpPr/>
              <p:nvPr/>
            </p:nvGrpSpPr>
            <p:grpSpPr>
              <a:xfrm>
                <a:off x="-118251" y="3249130"/>
                <a:ext cx="1159668" cy="504329"/>
                <a:chOff x="-472246" y="2694240"/>
                <a:chExt cx="1867658" cy="1308100"/>
              </a:xfrm>
            </p:grpSpPr>
            <p:sp>
              <p:nvSpPr>
                <p:cNvPr id="171" name="Rectangle: Rounded Corners 170">
                  <a:extLst>
                    <a:ext uri="{FF2B5EF4-FFF2-40B4-BE49-F238E27FC236}">
                      <a16:creationId xmlns:a16="http://schemas.microsoft.com/office/drawing/2014/main" id="{6D7EEFEA-8218-4481-9B94-229E59BF1691}"/>
                    </a:ext>
                  </a:extLst>
                </p:cNvPr>
                <p:cNvSpPr/>
                <p:nvPr/>
              </p:nvSpPr>
              <p:spPr>
                <a:xfrm>
                  <a:off x="-472246" y="2694240"/>
                  <a:ext cx="1867658" cy="1308100"/>
                </a:xfrm>
                <a:prstGeom prst="roundRect">
                  <a:avLst>
                    <a:gd name="adj" fmla="val 4046"/>
                  </a:avLst>
                </a:prstGeom>
                <a:solidFill>
                  <a:srgbClr val="1C3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sz="2400">
                    <a:solidFill>
                      <a:prstClr val="white"/>
                    </a:solidFill>
                    <a:latin typeface="Calibri" panose="020F0502020204030204"/>
                  </a:endParaRPr>
                </a:p>
              </p:txBody>
            </p:sp>
            <p:sp>
              <p:nvSpPr>
                <p:cNvPr id="172" name="Rectangle: Rounded Corners 171">
                  <a:extLst>
                    <a:ext uri="{FF2B5EF4-FFF2-40B4-BE49-F238E27FC236}">
                      <a16:creationId xmlns:a16="http://schemas.microsoft.com/office/drawing/2014/main" id="{2ACAD8E7-54D9-4002-9289-EC1C6C31C581}"/>
                    </a:ext>
                  </a:extLst>
                </p:cNvPr>
                <p:cNvSpPr/>
                <p:nvPr/>
              </p:nvSpPr>
              <p:spPr>
                <a:xfrm>
                  <a:off x="-413077" y="2774498"/>
                  <a:ext cx="1749319" cy="1147584"/>
                </a:xfrm>
                <a:prstGeom prst="roundRect">
                  <a:avLst>
                    <a:gd name="adj" fmla="val 404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sz="2400">
                    <a:solidFill>
                      <a:prstClr val="white"/>
                    </a:solidFill>
                    <a:latin typeface="Calibri" panose="020F0502020204030204"/>
                  </a:endParaRPr>
                </a:p>
              </p:txBody>
            </p:sp>
          </p:grpSp>
          <p:sp>
            <p:nvSpPr>
              <p:cNvPr id="170" name="TextBox 169">
                <a:extLst>
                  <a:ext uri="{FF2B5EF4-FFF2-40B4-BE49-F238E27FC236}">
                    <a16:creationId xmlns:a16="http://schemas.microsoft.com/office/drawing/2014/main" id="{AF4D3CEE-FF28-4F00-8656-9EB159A43485}"/>
                  </a:ext>
                </a:extLst>
              </p:cNvPr>
              <p:cNvSpPr txBox="1"/>
              <p:nvPr/>
            </p:nvSpPr>
            <p:spPr>
              <a:xfrm>
                <a:off x="-236123" y="3272627"/>
                <a:ext cx="1395412" cy="457330"/>
              </a:xfrm>
              <a:prstGeom prst="rect">
                <a:avLst/>
              </a:prstGeom>
              <a:noFill/>
            </p:spPr>
            <p:txBody>
              <a:bodyPr wrap="square" rtlCol="0" anchor="ctr">
                <a:spAutoFit/>
              </a:bodyPr>
              <a:lstStyle/>
              <a:p>
                <a:pPr algn="ctr" defTabSz="457189"/>
                <a:r>
                  <a:rPr lang="en-US" sz="1051">
                    <a:solidFill>
                      <a:prstClr val="black">
                        <a:lumMod val="75000"/>
                        <a:lumOff val="25000"/>
                      </a:prstClr>
                    </a:solidFill>
                    <a:latin typeface="Arial" panose="020B0604020202020204" pitchFamily="34" charset="0"/>
                    <a:cs typeface="Arial" panose="020B0604020202020204" pitchFamily="34" charset="0"/>
                  </a:rPr>
                  <a:t>Core</a:t>
                </a:r>
              </a:p>
              <a:p>
                <a:pPr algn="ctr" defTabSz="457189"/>
                <a:r>
                  <a:rPr lang="en-US" sz="1051">
                    <a:solidFill>
                      <a:prstClr val="black">
                        <a:lumMod val="75000"/>
                        <a:lumOff val="25000"/>
                      </a:prstClr>
                    </a:solidFill>
                    <a:latin typeface="Arial" panose="020B0604020202020204" pitchFamily="34" charset="0"/>
                    <a:cs typeface="Arial" panose="020B0604020202020204" pitchFamily="34" charset="0"/>
                  </a:rPr>
                  <a:t>Process</a:t>
                </a:r>
              </a:p>
            </p:txBody>
          </p:sp>
        </p:grpSp>
        <p:grpSp>
          <p:nvGrpSpPr>
            <p:cNvPr id="162" name="Group 161">
              <a:extLst>
                <a:ext uri="{FF2B5EF4-FFF2-40B4-BE49-F238E27FC236}">
                  <a16:creationId xmlns:a16="http://schemas.microsoft.com/office/drawing/2014/main" id="{844D7A83-5967-4B48-9178-AF627CE1A6D1}"/>
                </a:ext>
              </a:extLst>
            </p:cNvPr>
            <p:cNvGrpSpPr/>
            <p:nvPr/>
          </p:nvGrpSpPr>
          <p:grpSpPr>
            <a:xfrm>
              <a:off x="2175341" y="5818224"/>
              <a:ext cx="1141814" cy="458481"/>
              <a:chOff x="-236123" y="3249130"/>
              <a:chExt cx="1395412" cy="504329"/>
            </a:xfrm>
          </p:grpSpPr>
          <p:grpSp>
            <p:nvGrpSpPr>
              <p:cNvPr id="173" name="Group 172">
                <a:extLst>
                  <a:ext uri="{FF2B5EF4-FFF2-40B4-BE49-F238E27FC236}">
                    <a16:creationId xmlns:a16="http://schemas.microsoft.com/office/drawing/2014/main" id="{04B74FC6-CC2F-4DD5-A883-FF4C465082D0}"/>
                  </a:ext>
                </a:extLst>
              </p:cNvPr>
              <p:cNvGrpSpPr/>
              <p:nvPr/>
            </p:nvGrpSpPr>
            <p:grpSpPr>
              <a:xfrm>
                <a:off x="-118251" y="3249130"/>
                <a:ext cx="1159668" cy="504329"/>
                <a:chOff x="-472246" y="2694240"/>
                <a:chExt cx="1867658" cy="1308100"/>
              </a:xfrm>
            </p:grpSpPr>
            <p:sp>
              <p:nvSpPr>
                <p:cNvPr id="175" name="Rectangle: Rounded Corners 174">
                  <a:extLst>
                    <a:ext uri="{FF2B5EF4-FFF2-40B4-BE49-F238E27FC236}">
                      <a16:creationId xmlns:a16="http://schemas.microsoft.com/office/drawing/2014/main" id="{5C7B3EFC-A395-4F8B-B5C2-9606C5C93374}"/>
                    </a:ext>
                  </a:extLst>
                </p:cNvPr>
                <p:cNvSpPr/>
                <p:nvPr/>
              </p:nvSpPr>
              <p:spPr>
                <a:xfrm>
                  <a:off x="-472246" y="2694240"/>
                  <a:ext cx="1867658" cy="1308100"/>
                </a:xfrm>
                <a:prstGeom prst="roundRect">
                  <a:avLst>
                    <a:gd name="adj" fmla="val 4046"/>
                  </a:avLst>
                </a:prstGeom>
                <a:solidFill>
                  <a:srgbClr val="1C3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sz="2400">
                    <a:solidFill>
                      <a:prstClr val="white"/>
                    </a:solidFill>
                    <a:latin typeface="Calibri" panose="020F0502020204030204"/>
                  </a:endParaRPr>
                </a:p>
              </p:txBody>
            </p:sp>
            <p:sp>
              <p:nvSpPr>
                <p:cNvPr id="176" name="Rectangle: Rounded Corners 175">
                  <a:extLst>
                    <a:ext uri="{FF2B5EF4-FFF2-40B4-BE49-F238E27FC236}">
                      <a16:creationId xmlns:a16="http://schemas.microsoft.com/office/drawing/2014/main" id="{01B089B1-95E7-4BEB-8B0E-629A121C852C}"/>
                    </a:ext>
                  </a:extLst>
                </p:cNvPr>
                <p:cNvSpPr/>
                <p:nvPr/>
              </p:nvSpPr>
              <p:spPr>
                <a:xfrm>
                  <a:off x="-413077" y="2774498"/>
                  <a:ext cx="1749319" cy="1147584"/>
                </a:xfrm>
                <a:prstGeom prst="roundRect">
                  <a:avLst>
                    <a:gd name="adj" fmla="val 404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sz="2400">
                    <a:solidFill>
                      <a:prstClr val="white"/>
                    </a:solidFill>
                    <a:latin typeface="Calibri" panose="020F0502020204030204"/>
                  </a:endParaRPr>
                </a:p>
              </p:txBody>
            </p:sp>
          </p:grpSp>
          <p:sp>
            <p:nvSpPr>
              <p:cNvPr id="174" name="TextBox 173">
                <a:extLst>
                  <a:ext uri="{FF2B5EF4-FFF2-40B4-BE49-F238E27FC236}">
                    <a16:creationId xmlns:a16="http://schemas.microsoft.com/office/drawing/2014/main" id="{0A6D87DF-9D4E-41E3-945E-B68D494D4B54}"/>
                  </a:ext>
                </a:extLst>
              </p:cNvPr>
              <p:cNvSpPr txBox="1"/>
              <p:nvPr/>
            </p:nvSpPr>
            <p:spPr>
              <a:xfrm>
                <a:off x="-236123" y="3272629"/>
                <a:ext cx="1395412" cy="457330"/>
              </a:xfrm>
              <a:prstGeom prst="rect">
                <a:avLst/>
              </a:prstGeom>
              <a:noFill/>
            </p:spPr>
            <p:txBody>
              <a:bodyPr wrap="square" rtlCol="0" anchor="ctr">
                <a:spAutoFit/>
              </a:bodyPr>
              <a:lstStyle/>
              <a:p>
                <a:pPr algn="ctr" defTabSz="457189"/>
                <a:r>
                  <a:rPr lang="en-US" sz="1051">
                    <a:solidFill>
                      <a:prstClr val="black">
                        <a:lumMod val="75000"/>
                        <a:lumOff val="25000"/>
                      </a:prstClr>
                    </a:solidFill>
                    <a:latin typeface="Arial" panose="020B0604020202020204" pitchFamily="34" charset="0"/>
                    <a:cs typeface="Arial" panose="020B0604020202020204" pitchFamily="34" charset="0"/>
                  </a:rPr>
                  <a:t>Support Process</a:t>
                </a:r>
              </a:p>
            </p:txBody>
          </p:sp>
        </p:grpSp>
      </p:grpSp>
      <p:sp>
        <p:nvSpPr>
          <p:cNvPr id="182" name="Arrow: Right 181">
            <a:extLst>
              <a:ext uri="{FF2B5EF4-FFF2-40B4-BE49-F238E27FC236}">
                <a16:creationId xmlns:a16="http://schemas.microsoft.com/office/drawing/2014/main" id="{4DC85D3B-B107-42B9-B726-9FC3B243A4AD}"/>
              </a:ext>
            </a:extLst>
          </p:cNvPr>
          <p:cNvSpPr/>
          <p:nvPr/>
        </p:nvSpPr>
        <p:spPr>
          <a:xfrm rot="16200000">
            <a:off x="4111023" y="5544317"/>
            <a:ext cx="295021" cy="184987"/>
          </a:xfrm>
          <a:prstGeom prst="rightArrow">
            <a:avLst/>
          </a:prstGeom>
          <a:gradFill flip="none" rotWithShape="1">
            <a:gsLst>
              <a:gs pos="0">
                <a:schemeClr val="bg1"/>
              </a:gs>
              <a:gs pos="100000">
                <a:srgbClr val="1C3E7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sz="2400">
              <a:solidFill>
                <a:prstClr val="white"/>
              </a:solidFill>
              <a:latin typeface="Calibri" panose="020F0502020204030204"/>
            </a:endParaRPr>
          </a:p>
        </p:txBody>
      </p:sp>
      <p:cxnSp>
        <p:nvCxnSpPr>
          <p:cNvPr id="183" name="Straight Connector 182">
            <a:extLst>
              <a:ext uri="{FF2B5EF4-FFF2-40B4-BE49-F238E27FC236}">
                <a16:creationId xmlns:a16="http://schemas.microsoft.com/office/drawing/2014/main" id="{BA3AEB07-B84F-4E53-9612-8395031B19ED}"/>
              </a:ext>
            </a:extLst>
          </p:cNvPr>
          <p:cNvCxnSpPr>
            <a:cxnSpLocks/>
          </p:cNvCxnSpPr>
          <p:nvPr/>
        </p:nvCxnSpPr>
        <p:spPr>
          <a:xfrm rot="16200000">
            <a:off x="3721795" y="5140240"/>
            <a:ext cx="0" cy="993144"/>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191" name="Group 190">
            <a:extLst>
              <a:ext uri="{FF2B5EF4-FFF2-40B4-BE49-F238E27FC236}">
                <a16:creationId xmlns:a16="http://schemas.microsoft.com/office/drawing/2014/main" id="{CB316B63-FF56-4942-B7A0-7E3F895A7CAD}"/>
              </a:ext>
            </a:extLst>
          </p:cNvPr>
          <p:cNvGrpSpPr/>
          <p:nvPr/>
        </p:nvGrpSpPr>
        <p:grpSpPr>
          <a:xfrm>
            <a:off x="2600329" y="5479527"/>
            <a:ext cx="919563" cy="722608"/>
            <a:chOff x="1014413" y="5479518"/>
            <a:chExt cx="919562" cy="722607"/>
          </a:xfrm>
        </p:grpSpPr>
        <p:grpSp>
          <p:nvGrpSpPr>
            <p:cNvPr id="184" name="Group 183">
              <a:extLst>
                <a:ext uri="{FF2B5EF4-FFF2-40B4-BE49-F238E27FC236}">
                  <a16:creationId xmlns:a16="http://schemas.microsoft.com/office/drawing/2014/main" id="{09707340-08D2-413E-AC5E-8E9303BEFFA7}"/>
                </a:ext>
              </a:extLst>
            </p:cNvPr>
            <p:cNvGrpSpPr/>
            <p:nvPr/>
          </p:nvGrpSpPr>
          <p:grpSpPr>
            <a:xfrm rot="16200000">
              <a:off x="1316904" y="5463327"/>
              <a:ext cx="314589" cy="346972"/>
              <a:chOff x="1914220" y="1580169"/>
              <a:chExt cx="314589" cy="346972"/>
            </a:xfrm>
          </p:grpSpPr>
          <p:sp>
            <p:nvSpPr>
              <p:cNvPr id="185" name="Oval 184">
                <a:extLst>
                  <a:ext uri="{FF2B5EF4-FFF2-40B4-BE49-F238E27FC236}">
                    <a16:creationId xmlns:a16="http://schemas.microsoft.com/office/drawing/2014/main" id="{BC48EEE4-8148-4049-9E63-2D9C6FA6314C}"/>
                  </a:ext>
                </a:extLst>
              </p:cNvPr>
              <p:cNvSpPr/>
              <p:nvPr/>
            </p:nvSpPr>
            <p:spPr>
              <a:xfrm>
                <a:off x="1914220" y="1596353"/>
                <a:ext cx="314589" cy="314587"/>
              </a:xfrm>
              <a:prstGeom prst="ellipse">
                <a:avLst/>
              </a:prstGeom>
              <a:solidFill>
                <a:schemeClr val="bg1"/>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sz="2400">
                  <a:solidFill>
                    <a:prstClr val="white"/>
                  </a:solidFill>
                  <a:latin typeface="Calibri" panose="020F0502020204030204"/>
                </a:endParaRPr>
              </a:p>
            </p:txBody>
          </p:sp>
          <p:sp>
            <p:nvSpPr>
              <p:cNvPr id="186" name="Oval 185">
                <a:extLst>
                  <a:ext uri="{FF2B5EF4-FFF2-40B4-BE49-F238E27FC236}">
                    <a16:creationId xmlns:a16="http://schemas.microsoft.com/office/drawing/2014/main" id="{D31F6A7A-7734-46AB-8DB4-B4A72938E683}"/>
                  </a:ext>
                </a:extLst>
              </p:cNvPr>
              <p:cNvSpPr/>
              <p:nvPr/>
            </p:nvSpPr>
            <p:spPr>
              <a:xfrm>
                <a:off x="1932725" y="1614858"/>
                <a:ext cx="277578" cy="277577"/>
              </a:xfrm>
              <a:prstGeom prst="ellipse">
                <a:avLst/>
              </a:prstGeom>
              <a:solidFill>
                <a:srgbClr val="1C3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sz="2400">
                  <a:solidFill>
                    <a:prstClr val="white"/>
                  </a:solidFill>
                  <a:latin typeface="Calibri" panose="020F0502020204030204"/>
                </a:endParaRPr>
              </a:p>
            </p:txBody>
          </p:sp>
          <p:sp>
            <p:nvSpPr>
              <p:cNvPr id="187" name="TextBox 186">
                <a:extLst>
                  <a:ext uri="{FF2B5EF4-FFF2-40B4-BE49-F238E27FC236}">
                    <a16:creationId xmlns:a16="http://schemas.microsoft.com/office/drawing/2014/main" id="{B0B3E67E-E6F7-48EF-A23F-CBE26BC2852D}"/>
                  </a:ext>
                </a:extLst>
              </p:cNvPr>
              <p:cNvSpPr txBox="1"/>
              <p:nvPr/>
            </p:nvSpPr>
            <p:spPr>
              <a:xfrm rot="5400000">
                <a:off x="1898028" y="1599767"/>
                <a:ext cx="346972" cy="307776"/>
              </a:xfrm>
              <a:prstGeom prst="rect">
                <a:avLst/>
              </a:prstGeom>
              <a:noFill/>
            </p:spPr>
            <p:txBody>
              <a:bodyPr wrap="square" rtlCol="0" anchor="ctr">
                <a:spAutoFit/>
              </a:bodyPr>
              <a:lstStyle/>
              <a:p>
                <a:pPr algn="ctr" defTabSz="457189"/>
                <a:r>
                  <a:rPr lang="en-US" sz="1400">
                    <a:solidFill>
                      <a:prstClr val="white"/>
                    </a:solidFill>
                    <a:latin typeface="Arial" panose="020B0604020202020204" pitchFamily="34" charset="0"/>
                    <a:cs typeface="Arial" panose="020B0604020202020204" pitchFamily="34" charset="0"/>
                  </a:rPr>
                  <a:t>m</a:t>
                </a:r>
              </a:p>
            </p:txBody>
          </p:sp>
        </p:grpSp>
        <p:sp>
          <p:nvSpPr>
            <p:cNvPr id="190" name="TextBox 189">
              <a:extLst>
                <a:ext uri="{FF2B5EF4-FFF2-40B4-BE49-F238E27FC236}">
                  <a16:creationId xmlns:a16="http://schemas.microsoft.com/office/drawing/2014/main" id="{D16B57DE-E47B-4740-B0D9-E2E3E729D93F}"/>
                </a:ext>
              </a:extLst>
            </p:cNvPr>
            <p:cNvSpPr txBox="1"/>
            <p:nvPr/>
          </p:nvSpPr>
          <p:spPr>
            <a:xfrm>
              <a:off x="1014413" y="5786371"/>
              <a:ext cx="919562" cy="415754"/>
            </a:xfrm>
            <a:prstGeom prst="rect">
              <a:avLst/>
            </a:prstGeom>
            <a:noFill/>
          </p:spPr>
          <p:txBody>
            <a:bodyPr wrap="square" rtlCol="0" anchor="ctr">
              <a:spAutoFit/>
            </a:bodyPr>
            <a:lstStyle/>
            <a:p>
              <a:pPr algn="ctr" defTabSz="457189"/>
              <a:r>
                <a:rPr lang="en-US" sz="1051">
                  <a:solidFill>
                    <a:prstClr val="black">
                      <a:lumMod val="75000"/>
                      <a:lumOff val="25000"/>
                    </a:prstClr>
                  </a:solidFill>
                  <a:latin typeface="Arial" panose="020B0604020202020204" pitchFamily="34" charset="0"/>
                  <a:cs typeface="Arial" panose="020B0604020202020204" pitchFamily="34" charset="0"/>
                </a:rPr>
                <a:t>Define key measures</a:t>
              </a:r>
            </a:p>
          </p:txBody>
        </p:sp>
      </p:grpSp>
      <p:grpSp>
        <p:nvGrpSpPr>
          <p:cNvPr id="213" name="Group 212">
            <a:extLst>
              <a:ext uri="{FF2B5EF4-FFF2-40B4-BE49-F238E27FC236}">
                <a16:creationId xmlns:a16="http://schemas.microsoft.com/office/drawing/2014/main" id="{168B5540-A7E2-4D04-9A9B-0663489FAA24}"/>
              </a:ext>
            </a:extLst>
          </p:cNvPr>
          <p:cNvGrpSpPr/>
          <p:nvPr/>
        </p:nvGrpSpPr>
        <p:grpSpPr>
          <a:xfrm>
            <a:off x="5669160" y="5489300"/>
            <a:ext cx="1688107" cy="295021"/>
            <a:chOff x="4145160" y="5489299"/>
            <a:chExt cx="1688106" cy="295021"/>
          </a:xfrm>
        </p:grpSpPr>
        <p:sp>
          <p:nvSpPr>
            <p:cNvPr id="193" name="Arrow: Right 192">
              <a:extLst>
                <a:ext uri="{FF2B5EF4-FFF2-40B4-BE49-F238E27FC236}">
                  <a16:creationId xmlns:a16="http://schemas.microsoft.com/office/drawing/2014/main" id="{DD40CB6D-27E6-47BE-9E18-CCABEF333058}"/>
                </a:ext>
              </a:extLst>
            </p:cNvPr>
            <p:cNvSpPr/>
            <p:nvPr/>
          </p:nvSpPr>
          <p:spPr>
            <a:xfrm rot="16200000">
              <a:off x="4090142" y="5544317"/>
              <a:ext cx="295021" cy="184986"/>
            </a:xfrm>
            <a:prstGeom prst="rightArrow">
              <a:avLst/>
            </a:prstGeom>
            <a:gradFill flip="none" rotWithShape="1">
              <a:gsLst>
                <a:gs pos="0">
                  <a:schemeClr val="bg1"/>
                </a:gs>
                <a:gs pos="100000">
                  <a:srgbClr val="1C3E7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sz="2400">
                <a:solidFill>
                  <a:prstClr val="white"/>
                </a:solidFill>
                <a:latin typeface="Calibri" panose="020F0502020204030204"/>
              </a:endParaRPr>
            </a:p>
          </p:txBody>
        </p:sp>
        <p:sp>
          <p:nvSpPr>
            <p:cNvPr id="194" name="Arrow: Right 193">
              <a:extLst>
                <a:ext uri="{FF2B5EF4-FFF2-40B4-BE49-F238E27FC236}">
                  <a16:creationId xmlns:a16="http://schemas.microsoft.com/office/drawing/2014/main" id="{88BFF396-5B3D-46FB-A56E-C1D477DE6B95}"/>
                </a:ext>
              </a:extLst>
            </p:cNvPr>
            <p:cNvSpPr/>
            <p:nvPr/>
          </p:nvSpPr>
          <p:spPr>
            <a:xfrm rot="16200000">
              <a:off x="5593262" y="5544317"/>
              <a:ext cx="295021" cy="184986"/>
            </a:xfrm>
            <a:prstGeom prst="rightArrow">
              <a:avLst/>
            </a:prstGeom>
            <a:gradFill flip="none" rotWithShape="1">
              <a:gsLst>
                <a:gs pos="0">
                  <a:schemeClr val="bg1"/>
                </a:gs>
                <a:gs pos="100000">
                  <a:srgbClr val="1C3E7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sz="2400">
                <a:solidFill>
                  <a:prstClr val="white"/>
                </a:solidFill>
                <a:latin typeface="Calibri" panose="020F0502020204030204"/>
              </a:endParaRPr>
            </a:p>
          </p:txBody>
        </p:sp>
      </p:grpSp>
      <p:grpSp>
        <p:nvGrpSpPr>
          <p:cNvPr id="212" name="Group 211">
            <a:extLst>
              <a:ext uri="{FF2B5EF4-FFF2-40B4-BE49-F238E27FC236}">
                <a16:creationId xmlns:a16="http://schemas.microsoft.com/office/drawing/2014/main" id="{7803FDFC-C9E1-4D8C-8CB3-87014484ADE8}"/>
              </a:ext>
            </a:extLst>
          </p:cNvPr>
          <p:cNvGrpSpPr/>
          <p:nvPr/>
        </p:nvGrpSpPr>
        <p:grpSpPr>
          <a:xfrm>
            <a:off x="3623601" y="915146"/>
            <a:ext cx="1324811" cy="618314"/>
            <a:chOff x="2175341" y="954252"/>
            <a:chExt cx="1324810" cy="618313"/>
          </a:xfrm>
        </p:grpSpPr>
        <p:grpSp>
          <p:nvGrpSpPr>
            <p:cNvPr id="197" name="Group 196">
              <a:extLst>
                <a:ext uri="{FF2B5EF4-FFF2-40B4-BE49-F238E27FC236}">
                  <a16:creationId xmlns:a16="http://schemas.microsoft.com/office/drawing/2014/main" id="{4FD3B512-6140-4E6E-8430-A3EFE61FE470}"/>
                </a:ext>
              </a:extLst>
            </p:cNvPr>
            <p:cNvGrpSpPr/>
            <p:nvPr/>
          </p:nvGrpSpPr>
          <p:grpSpPr>
            <a:xfrm>
              <a:off x="2358337" y="1114084"/>
              <a:ext cx="1141814" cy="458481"/>
              <a:chOff x="-236123" y="3249130"/>
              <a:chExt cx="1395412" cy="504329"/>
            </a:xfrm>
          </p:grpSpPr>
          <p:grpSp>
            <p:nvGrpSpPr>
              <p:cNvPr id="208" name="Group 207">
                <a:extLst>
                  <a:ext uri="{FF2B5EF4-FFF2-40B4-BE49-F238E27FC236}">
                    <a16:creationId xmlns:a16="http://schemas.microsoft.com/office/drawing/2014/main" id="{48BB342A-999D-4046-AB35-5F5A7A1420DB}"/>
                  </a:ext>
                </a:extLst>
              </p:cNvPr>
              <p:cNvGrpSpPr/>
              <p:nvPr/>
            </p:nvGrpSpPr>
            <p:grpSpPr>
              <a:xfrm>
                <a:off x="-118251" y="3249130"/>
                <a:ext cx="1159668" cy="504329"/>
                <a:chOff x="-472246" y="2694240"/>
                <a:chExt cx="1867658" cy="1308100"/>
              </a:xfrm>
            </p:grpSpPr>
            <p:sp>
              <p:nvSpPr>
                <p:cNvPr id="210" name="Rectangle: Rounded Corners 209">
                  <a:extLst>
                    <a:ext uri="{FF2B5EF4-FFF2-40B4-BE49-F238E27FC236}">
                      <a16:creationId xmlns:a16="http://schemas.microsoft.com/office/drawing/2014/main" id="{7C99CDB2-2169-410C-87B3-A131C7B3FFE3}"/>
                    </a:ext>
                  </a:extLst>
                </p:cNvPr>
                <p:cNvSpPr/>
                <p:nvPr/>
              </p:nvSpPr>
              <p:spPr>
                <a:xfrm>
                  <a:off x="-472246" y="2694240"/>
                  <a:ext cx="1867658" cy="1308100"/>
                </a:xfrm>
                <a:prstGeom prst="roundRect">
                  <a:avLst>
                    <a:gd name="adj" fmla="val 4046"/>
                  </a:avLst>
                </a:prstGeom>
                <a:solidFill>
                  <a:srgbClr val="1C3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sz="2400">
                    <a:solidFill>
                      <a:prstClr val="white"/>
                    </a:solidFill>
                    <a:latin typeface="Calibri" panose="020F0502020204030204"/>
                  </a:endParaRPr>
                </a:p>
              </p:txBody>
            </p:sp>
            <p:sp>
              <p:nvSpPr>
                <p:cNvPr id="211" name="Rectangle: Rounded Corners 210">
                  <a:extLst>
                    <a:ext uri="{FF2B5EF4-FFF2-40B4-BE49-F238E27FC236}">
                      <a16:creationId xmlns:a16="http://schemas.microsoft.com/office/drawing/2014/main" id="{47955D99-B7EB-4D91-A03D-42B35FF5FF53}"/>
                    </a:ext>
                  </a:extLst>
                </p:cNvPr>
                <p:cNvSpPr/>
                <p:nvPr/>
              </p:nvSpPr>
              <p:spPr>
                <a:xfrm>
                  <a:off x="-413077" y="2774498"/>
                  <a:ext cx="1749319" cy="1147584"/>
                </a:xfrm>
                <a:prstGeom prst="roundRect">
                  <a:avLst>
                    <a:gd name="adj" fmla="val 404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sz="2400">
                    <a:solidFill>
                      <a:prstClr val="white"/>
                    </a:solidFill>
                    <a:latin typeface="Calibri" panose="020F0502020204030204"/>
                  </a:endParaRPr>
                </a:p>
              </p:txBody>
            </p:sp>
          </p:grpSp>
          <p:sp>
            <p:nvSpPr>
              <p:cNvPr id="209" name="TextBox 208">
                <a:extLst>
                  <a:ext uri="{FF2B5EF4-FFF2-40B4-BE49-F238E27FC236}">
                    <a16:creationId xmlns:a16="http://schemas.microsoft.com/office/drawing/2014/main" id="{12CF68DE-E72B-4D2F-BC3B-8B0646ED1AE5}"/>
                  </a:ext>
                </a:extLst>
              </p:cNvPr>
              <p:cNvSpPr txBox="1"/>
              <p:nvPr/>
            </p:nvSpPr>
            <p:spPr>
              <a:xfrm>
                <a:off x="-236123" y="3272627"/>
                <a:ext cx="1395412" cy="457330"/>
              </a:xfrm>
              <a:prstGeom prst="rect">
                <a:avLst/>
              </a:prstGeom>
              <a:noFill/>
            </p:spPr>
            <p:txBody>
              <a:bodyPr wrap="square" rtlCol="0" anchor="ctr">
                <a:spAutoFit/>
              </a:bodyPr>
              <a:lstStyle/>
              <a:p>
                <a:pPr algn="ctr" defTabSz="457189"/>
                <a:r>
                  <a:rPr lang="en-US" sz="1051">
                    <a:solidFill>
                      <a:prstClr val="black">
                        <a:lumMod val="75000"/>
                        <a:lumOff val="25000"/>
                      </a:prstClr>
                    </a:solidFill>
                    <a:latin typeface="Arial" panose="020B0604020202020204" pitchFamily="34" charset="0"/>
                    <a:cs typeface="Arial" panose="020B0604020202020204" pitchFamily="34" charset="0"/>
                  </a:rPr>
                  <a:t>Support</a:t>
                </a:r>
              </a:p>
              <a:p>
                <a:pPr algn="ctr" defTabSz="457189"/>
                <a:r>
                  <a:rPr lang="en-US" sz="1051">
                    <a:solidFill>
                      <a:prstClr val="black">
                        <a:lumMod val="75000"/>
                        <a:lumOff val="25000"/>
                      </a:prstClr>
                    </a:solidFill>
                    <a:latin typeface="Arial" panose="020B0604020202020204" pitchFamily="34" charset="0"/>
                    <a:cs typeface="Arial" panose="020B0604020202020204" pitchFamily="34" charset="0"/>
                  </a:rPr>
                  <a:t>Process</a:t>
                </a:r>
              </a:p>
            </p:txBody>
          </p:sp>
        </p:grpSp>
        <p:grpSp>
          <p:nvGrpSpPr>
            <p:cNvPr id="198" name="Group 197">
              <a:extLst>
                <a:ext uri="{FF2B5EF4-FFF2-40B4-BE49-F238E27FC236}">
                  <a16:creationId xmlns:a16="http://schemas.microsoft.com/office/drawing/2014/main" id="{FE1F8466-6E80-4018-BE74-2D471437853B}"/>
                </a:ext>
              </a:extLst>
            </p:cNvPr>
            <p:cNvGrpSpPr/>
            <p:nvPr/>
          </p:nvGrpSpPr>
          <p:grpSpPr>
            <a:xfrm>
              <a:off x="2261887" y="1033158"/>
              <a:ext cx="1141814" cy="458481"/>
              <a:chOff x="-236123" y="3249130"/>
              <a:chExt cx="1395412" cy="504329"/>
            </a:xfrm>
          </p:grpSpPr>
          <p:grpSp>
            <p:nvGrpSpPr>
              <p:cNvPr id="204" name="Group 203">
                <a:extLst>
                  <a:ext uri="{FF2B5EF4-FFF2-40B4-BE49-F238E27FC236}">
                    <a16:creationId xmlns:a16="http://schemas.microsoft.com/office/drawing/2014/main" id="{C90FF227-3983-4B5A-85C6-73688AAF90CD}"/>
                  </a:ext>
                </a:extLst>
              </p:cNvPr>
              <p:cNvGrpSpPr/>
              <p:nvPr/>
            </p:nvGrpSpPr>
            <p:grpSpPr>
              <a:xfrm>
                <a:off x="-118251" y="3249130"/>
                <a:ext cx="1159668" cy="504329"/>
                <a:chOff x="-472246" y="2694240"/>
                <a:chExt cx="1867658" cy="1308100"/>
              </a:xfrm>
            </p:grpSpPr>
            <p:sp>
              <p:nvSpPr>
                <p:cNvPr id="206" name="Rectangle: Rounded Corners 205">
                  <a:extLst>
                    <a:ext uri="{FF2B5EF4-FFF2-40B4-BE49-F238E27FC236}">
                      <a16:creationId xmlns:a16="http://schemas.microsoft.com/office/drawing/2014/main" id="{47229F87-CF04-4962-9C6D-9B8A5E7528A9}"/>
                    </a:ext>
                  </a:extLst>
                </p:cNvPr>
                <p:cNvSpPr/>
                <p:nvPr/>
              </p:nvSpPr>
              <p:spPr>
                <a:xfrm>
                  <a:off x="-472246" y="2694240"/>
                  <a:ext cx="1867658" cy="1308100"/>
                </a:xfrm>
                <a:prstGeom prst="roundRect">
                  <a:avLst>
                    <a:gd name="adj" fmla="val 4046"/>
                  </a:avLst>
                </a:prstGeom>
                <a:solidFill>
                  <a:srgbClr val="1C3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sz="2400">
                    <a:solidFill>
                      <a:prstClr val="white"/>
                    </a:solidFill>
                    <a:latin typeface="Calibri" panose="020F0502020204030204"/>
                  </a:endParaRPr>
                </a:p>
              </p:txBody>
            </p:sp>
            <p:sp>
              <p:nvSpPr>
                <p:cNvPr id="207" name="Rectangle: Rounded Corners 206">
                  <a:extLst>
                    <a:ext uri="{FF2B5EF4-FFF2-40B4-BE49-F238E27FC236}">
                      <a16:creationId xmlns:a16="http://schemas.microsoft.com/office/drawing/2014/main" id="{93725418-0CA5-4736-A0F0-37645524849F}"/>
                    </a:ext>
                  </a:extLst>
                </p:cNvPr>
                <p:cNvSpPr/>
                <p:nvPr/>
              </p:nvSpPr>
              <p:spPr>
                <a:xfrm>
                  <a:off x="-413077" y="2774498"/>
                  <a:ext cx="1749319" cy="1147584"/>
                </a:xfrm>
                <a:prstGeom prst="roundRect">
                  <a:avLst>
                    <a:gd name="adj" fmla="val 404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sz="2400">
                    <a:solidFill>
                      <a:prstClr val="white"/>
                    </a:solidFill>
                    <a:latin typeface="Calibri" panose="020F0502020204030204"/>
                  </a:endParaRPr>
                </a:p>
              </p:txBody>
            </p:sp>
          </p:grpSp>
          <p:sp>
            <p:nvSpPr>
              <p:cNvPr id="205" name="TextBox 204">
                <a:extLst>
                  <a:ext uri="{FF2B5EF4-FFF2-40B4-BE49-F238E27FC236}">
                    <a16:creationId xmlns:a16="http://schemas.microsoft.com/office/drawing/2014/main" id="{1D9A19B3-2AD7-4CA3-9C2A-8F470178CF1C}"/>
                  </a:ext>
                </a:extLst>
              </p:cNvPr>
              <p:cNvSpPr txBox="1"/>
              <p:nvPr/>
            </p:nvSpPr>
            <p:spPr>
              <a:xfrm>
                <a:off x="-236123" y="3272627"/>
                <a:ext cx="1395412" cy="457330"/>
              </a:xfrm>
              <a:prstGeom prst="rect">
                <a:avLst/>
              </a:prstGeom>
              <a:noFill/>
            </p:spPr>
            <p:txBody>
              <a:bodyPr wrap="square" rtlCol="0" anchor="ctr">
                <a:spAutoFit/>
              </a:bodyPr>
              <a:lstStyle/>
              <a:p>
                <a:pPr algn="ctr" defTabSz="457189"/>
                <a:r>
                  <a:rPr lang="en-US" sz="1051">
                    <a:solidFill>
                      <a:prstClr val="black">
                        <a:lumMod val="75000"/>
                        <a:lumOff val="25000"/>
                      </a:prstClr>
                    </a:solidFill>
                    <a:latin typeface="Arial" panose="020B0604020202020204" pitchFamily="34" charset="0"/>
                    <a:cs typeface="Arial" panose="020B0604020202020204" pitchFamily="34" charset="0"/>
                  </a:rPr>
                  <a:t>Core</a:t>
                </a:r>
              </a:p>
              <a:p>
                <a:pPr algn="ctr" defTabSz="457189"/>
                <a:r>
                  <a:rPr lang="en-US" sz="1051">
                    <a:solidFill>
                      <a:prstClr val="black">
                        <a:lumMod val="75000"/>
                        <a:lumOff val="25000"/>
                      </a:prstClr>
                    </a:solidFill>
                    <a:latin typeface="Arial" panose="020B0604020202020204" pitchFamily="34" charset="0"/>
                    <a:cs typeface="Arial" panose="020B0604020202020204" pitchFamily="34" charset="0"/>
                  </a:rPr>
                  <a:t>Process</a:t>
                </a:r>
              </a:p>
            </p:txBody>
          </p:sp>
        </p:grpSp>
        <p:grpSp>
          <p:nvGrpSpPr>
            <p:cNvPr id="199" name="Group 198">
              <a:extLst>
                <a:ext uri="{FF2B5EF4-FFF2-40B4-BE49-F238E27FC236}">
                  <a16:creationId xmlns:a16="http://schemas.microsoft.com/office/drawing/2014/main" id="{7AB2DC8B-5C48-499B-8AFA-038B070F5386}"/>
                </a:ext>
              </a:extLst>
            </p:cNvPr>
            <p:cNvGrpSpPr/>
            <p:nvPr/>
          </p:nvGrpSpPr>
          <p:grpSpPr>
            <a:xfrm>
              <a:off x="2175341" y="954252"/>
              <a:ext cx="1141814" cy="458481"/>
              <a:chOff x="-236123" y="3249130"/>
              <a:chExt cx="1395412" cy="504329"/>
            </a:xfrm>
          </p:grpSpPr>
          <p:grpSp>
            <p:nvGrpSpPr>
              <p:cNvPr id="200" name="Group 199">
                <a:extLst>
                  <a:ext uri="{FF2B5EF4-FFF2-40B4-BE49-F238E27FC236}">
                    <a16:creationId xmlns:a16="http://schemas.microsoft.com/office/drawing/2014/main" id="{5992AF06-F3B1-4ED0-9F99-F6DA83762208}"/>
                  </a:ext>
                </a:extLst>
              </p:cNvPr>
              <p:cNvGrpSpPr/>
              <p:nvPr/>
            </p:nvGrpSpPr>
            <p:grpSpPr>
              <a:xfrm>
                <a:off x="-118251" y="3249130"/>
                <a:ext cx="1159668" cy="504329"/>
                <a:chOff x="-472246" y="2694240"/>
                <a:chExt cx="1867658" cy="1308100"/>
              </a:xfrm>
            </p:grpSpPr>
            <p:sp>
              <p:nvSpPr>
                <p:cNvPr id="202" name="Rectangle: Rounded Corners 201">
                  <a:extLst>
                    <a:ext uri="{FF2B5EF4-FFF2-40B4-BE49-F238E27FC236}">
                      <a16:creationId xmlns:a16="http://schemas.microsoft.com/office/drawing/2014/main" id="{B480AD23-5368-466B-8411-992482D89ED6}"/>
                    </a:ext>
                  </a:extLst>
                </p:cNvPr>
                <p:cNvSpPr/>
                <p:nvPr/>
              </p:nvSpPr>
              <p:spPr>
                <a:xfrm>
                  <a:off x="-472246" y="2694240"/>
                  <a:ext cx="1867658" cy="1308100"/>
                </a:xfrm>
                <a:prstGeom prst="roundRect">
                  <a:avLst>
                    <a:gd name="adj" fmla="val 4046"/>
                  </a:avLst>
                </a:prstGeom>
                <a:solidFill>
                  <a:srgbClr val="1C3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sz="2400">
                    <a:solidFill>
                      <a:prstClr val="white"/>
                    </a:solidFill>
                    <a:latin typeface="Calibri" panose="020F0502020204030204"/>
                  </a:endParaRPr>
                </a:p>
              </p:txBody>
            </p:sp>
            <p:sp>
              <p:nvSpPr>
                <p:cNvPr id="203" name="Rectangle: Rounded Corners 202">
                  <a:extLst>
                    <a:ext uri="{FF2B5EF4-FFF2-40B4-BE49-F238E27FC236}">
                      <a16:creationId xmlns:a16="http://schemas.microsoft.com/office/drawing/2014/main" id="{A97B6DC4-9DEC-4B5B-8676-F9400D1B47C0}"/>
                    </a:ext>
                  </a:extLst>
                </p:cNvPr>
                <p:cNvSpPr/>
                <p:nvPr/>
              </p:nvSpPr>
              <p:spPr>
                <a:xfrm>
                  <a:off x="-413077" y="2774498"/>
                  <a:ext cx="1749319" cy="1147584"/>
                </a:xfrm>
                <a:prstGeom prst="roundRect">
                  <a:avLst>
                    <a:gd name="adj" fmla="val 404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sz="2400">
                    <a:solidFill>
                      <a:prstClr val="white"/>
                    </a:solidFill>
                    <a:latin typeface="Calibri" panose="020F0502020204030204"/>
                  </a:endParaRPr>
                </a:p>
              </p:txBody>
            </p:sp>
          </p:grpSp>
          <p:sp>
            <p:nvSpPr>
              <p:cNvPr id="201" name="TextBox 200">
                <a:extLst>
                  <a:ext uri="{FF2B5EF4-FFF2-40B4-BE49-F238E27FC236}">
                    <a16:creationId xmlns:a16="http://schemas.microsoft.com/office/drawing/2014/main" id="{9F862A40-A258-44AC-8F37-0750FAF0982A}"/>
                  </a:ext>
                </a:extLst>
              </p:cNvPr>
              <p:cNvSpPr txBox="1"/>
              <p:nvPr/>
            </p:nvSpPr>
            <p:spPr>
              <a:xfrm>
                <a:off x="-236123" y="3272629"/>
                <a:ext cx="1395412" cy="457330"/>
              </a:xfrm>
              <a:prstGeom prst="rect">
                <a:avLst/>
              </a:prstGeom>
              <a:noFill/>
            </p:spPr>
            <p:txBody>
              <a:bodyPr wrap="square" rtlCol="0" anchor="ctr">
                <a:spAutoFit/>
              </a:bodyPr>
              <a:lstStyle/>
              <a:p>
                <a:pPr algn="ctr" defTabSz="457189"/>
                <a:r>
                  <a:rPr lang="en-US" sz="1051">
                    <a:solidFill>
                      <a:prstClr val="black">
                        <a:lumMod val="75000"/>
                        <a:lumOff val="25000"/>
                      </a:prstClr>
                    </a:solidFill>
                    <a:latin typeface="Arial" panose="020B0604020202020204" pitchFamily="34" charset="0"/>
                    <a:cs typeface="Arial" panose="020B0604020202020204" pitchFamily="34" charset="0"/>
                  </a:rPr>
                  <a:t>Management</a:t>
                </a:r>
              </a:p>
              <a:p>
                <a:pPr algn="ctr" defTabSz="457189"/>
                <a:r>
                  <a:rPr lang="en-US" sz="1051">
                    <a:solidFill>
                      <a:prstClr val="black">
                        <a:lumMod val="75000"/>
                        <a:lumOff val="25000"/>
                      </a:prstClr>
                    </a:solidFill>
                    <a:latin typeface="Arial" panose="020B0604020202020204" pitchFamily="34" charset="0"/>
                    <a:cs typeface="Arial" panose="020B0604020202020204" pitchFamily="34" charset="0"/>
                  </a:rPr>
                  <a:t>Process</a:t>
                </a:r>
              </a:p>
            </p:txBody>
          </p:sp>
        </p:grpSp>
      </p:grpSp>
      <p:grpSp>
        <p:nvGrpSpPr>
          <p:cNvPr id="214" name="Group 213">
            <a:extLst>
              <a:ext uri="{FF2B5EF4-FFF2-40B4-BE49-F238E27FC236}">
                <a16:creationId xmlns:a16="http://schemas.microsoft.com/office/drawing/2014/main" id="{FA42999C-1D05-4059-ADDE-64AE376E8109}"/>
              </a:ext>
            </a:extLst>
          </p:cNvPr>
          <p:cNvGrpSpPr/>
          <p:nvPr/>
        </p:nvGrpSpPr>
        <p:grpSpPr>
          <a:xfrm rot="10800000">
            <a:off x="5669160" y="1383852"/>
            <a:ext cx="1688107" cy="295021"/>
            <a:chOff x="4145160" y="5489299"/>
            <a:chExt cx="1688106" cy="295021"/>
          </a:xfrm>
        </p:grpSpPr>
        <p:sp>
          <p:nvSpPr>
            <p:cNvPr id="215" name="Arrow: Right 214">
              <a:extLst>
                <a:ext uri="{FF2B5EF4-FFF2-40B4-BE49-F238E27FC236}">
                  <a16:creationId xmlns:a16="http://schemas.microsoft.com/office/drawing/2014/main" id="{470CB7E2-2571-41B1-A227-4D8A72B0C29B}"/>
                </a:ext>
              </a:extLst>
            </p:cNvPr>
            <p:cNvSpPr/>
            <p:nvPr/>
          </p:nvSpPr>
          <p:spPr>
            <a:xfrm rot="16200000">
              <a:off x="4090142" y="5544317"/>
              <a:ext cx="295021" cy="184986"/>
            </a:xfrm>
            <a:prstGeom prst="rightArrow">
              <a:avLst/>
            </a:prstGeom>
            <a:gradFill flip="none" rotWithShape="1">
              <a:gsLst>
                <a:gs pos="0">
                  <a:schemeClr val="bg1"/>
                </a:gs>
                <a:gs pos="100000">
                  <a:srgbClr val="1C3E7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sz="2400">
                <a:solidFill>
                  <a:prstClr val="white"/>
                </a:solidFill>
                <a:latin typeface="Calibri" panose="020F0502020204030204"/>
              </a:endParaRPr>
            </a:p>
          </p:txBody>
        </p:sp>
        <p:sp>
          <p:nvSpPr>
            <p:cNvPr id="216" name="Arrow: Right 215">
              <a:extLst>
                <a:ext uri="{FF2B5EF4-FFF2-40B4-BE49-F238E27FC236}">
                  <a16:creationId xmlns:a16="http://schemas.microsoft.com/office/drawing/2014/main" id="{4A2658AA-6F5F-4DB6-8EF6-D7D792C385DD}"/>
                </a:ext>
              </a:extLst>
            </p:cNvPr>
            <p:cNvSpPr/>
            <p:nvPr/>
          </p:nvSpPr>
          <p:spPr>
            <a:xfrm rot="16200000">
              <a:off x="5593262" y="5544317"/>
              <a:ext cx="295021" cy="184986"/>
            </a:xfrm>
            <a:prstGeom prst="rightArrow">
              <a:avLst/>
            </a:prstGeom>
            <a:gradFill flip="none" rotWithShape="1">
              <a:gsLst>
                <a:gs pos="0">
                  <a:schemeClr val="bg1"/>
                </a:gs>
                <a:gs pos="100000">
                  <a:srgbClr val="1C3E7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sz="2400">
                <a:solidFill>
                  <a:prstClr val="white"/>
                </a:solidFill>
                <a:latin typeface="Calibri" panose="020F0502020204030204"/>
              </a:endParaRPr>
            </a:p>
          </p:txBody>
        </p:sp>
      </p:grpSp>
      <p:sp>
        <p:nvSpPr>
          <p:cNvPr id="217" name="Freeform: Shape 216">
            <a:extLst>
              <a:ext uri="{FF2B5EF4-FFF2-40B4-BE49-F238E27FC236}">
                <a16:creationId xmlns:a16="http://schemas.microsoft.com/office/drawing/2014/main" id="{41A0F9A7-4D92-4737-A0C9-6934B42A085A}"/>
              </a:ext>
            </a:extLst>
          </p:cNvPr>
          <p:cNvSpPr/>
          <p:nvPr/>
        </p:nvSpPr>
        <p:spPr>
          <a:xfrm>
            <a:off x="7844117" y="955835"/>
            <a:ext cx="276251" cy="591860"/>
          </a:xfrm>
          <a:custGeom>
            <a:avLst/>
            <a:gdLst>
              <a:gd name="connsiteX0" fmla="*/ 137814 w 367689"/>
              <a:gd name="connsiteY0" fmla="*/ 172079 h 787766"/>
              <a:gd name="connsiteX1" fmla="*/ 229873 w 367689"/>
              <a:gd name="connsiteY1" fmla="*/ 172079 h 787766"/>
              <a:gd name="connsiteX2" fmla="*/ 333553 w 367689"/>
              <a:gd name="connsiteY2" fmla="*/ 237459 h 787766"/>
              <a:gd name="connsiteX3" fmla="*/ 367252 w 367689"/>
              <a:gd name="connsiteY3" fmla="*/ 438627 h 787766"/>
              <a:gd name="connsiteX4" fmla="*/ 338354 w 367689"/>
              <a:gd name="connsiteY4" fmla="*/ 478422 h 787766"/>
              <a:gd name="connsiteX5" fmla="*/ 332848 w 367689"/>
              <a:gd name="connsiteY5" fmla="*/ 478860 h 787766"/>
              <a:gd name="connsiteX6" fmla="*/ 298539 w 367689"/>
              <a:gd name="connsiteY6" fmla="*/ 449542 h 787766"/>
              <a:gd name="connsiteX7" fmla="*/ 268345 w 367689"/>
              <a:gd name="connsiteY7" fmla="*/ 266586 h 787766"/>
              <a:gd name="connsiteX8" fmla="*/ 268345 w 367689"/>
              <a:gd name="connsiteY8" fmla="*/ 752980 h 787766"/>
              <a:gd name="connsiteX9" fmla="*/ 233569 w 367689"/>
              <a:gd name="connsiteY9" fmla="*/ 787756 h 787766"/>
              <a:gd name="connsiteX10" fmla="*/ 198793 w 367689"/>
              <a:gd name="connsiteY10" fmla="*/ 752980 h 787766"/>
              <a:gd name="connsiteX11" fmla="*/ 198793 w 367689"/>
              <a:gd name="connsiteY11" fmla="*/ 509454 h 787766"/>
              <a:gd name="connsiteX12" fmla="*/ 168875 w 367689"/>
              <a:gd name="connsiteY12" fmla="*/ 509454 h 787766"/>
              <a:gd name="connsiteX13" fmla="*/ 168875 w 367689"/>
              <a:gd name="connsiteY13" fmla="*/ 752990 h 787766"/>
              <a:gd name="connsiteX14" fmla="*/ 134099 w 367689"/>
              <a:gd name="connsiteY14" fmla="*/ 787766 h 787766"/>
              <a:gd name="connsiteX15" fmla="*/ 99324 w 367689"/>
              <a:gd name="connsiteY15" fmla="*/ 752990 h 787766"/>
              <a:gd name="connsiteX16" fmla="*/ 99324 w 367689"/>
              <a:gd name="connsiteY16" fmla="*/ 266586 h 787766"/>
              <a:gd name="connsiteX17" fmla="*/ 69129 w 367689"/>
              <a:gd name="connsiteY17" fmla="*/ 449552 h 787766"/>
              <a:gd name="connsiteX18" fmla="*/ 29324 w 367689"/>
              <a:gd name="connsiteY18" fmla="*/ 478432 h 787766"/>
              <a:gd name="connsiteX19" fmla="*/ 435 w 367689"/>
              <a:gd name="connsiteY19" fmla="*/ 438627 h 787766"/>
              <a:gd name="connsiteX20" fmla="*/ 34135 w 367689"/>
              <a:gd name="connsiteY20" fmla="*/ 237459 h 787766"/>
              <a:gd name="connsiteX21" fmla="*/ 137814 w 367689"/>
              <a:gd name="connsiteY21" fmla="*/ 172079 h 787766"/>
              <a:gd name="connsiteX22" fmla="*/ 183849 w 367689"/>
              <a:gd name="connsiteY22" fmla="*/ 0 h 787766"/>
              <a:gd name="connsiteX23" fmla="*/ 263850 w 367689"/>
              <a:gd name="connsiteY23" fmla="*/ 80000 h 787766"/>
              <a:gd name="connsiteX24" fmla="*/ 183849 w 367689"/>
              <a:gd name="connsiteY24" fmla="*/ 160001 h 787766"/>
              <a:gd name="connsiteX25" fmla="*/ 103849 w 367689"/>
              <a:gd name="connsiteY25" fmla="*/ 80000 h 787766"/>
              <a:gd name="connsiteX26" fmla="*/ 183849 w 367689"/>
              <a:gd name="connsiteY26" fmla="*/ 0 h 787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7689" h="787766">
                <a:moveTo>
                  <a:pt x="137814" y="172079"/>
                </a:moveTo>
                <a:lnTo>
                  <a:pt x="229873" y="172079"/>
                </a:lnTo>
                <a:cubicBezTo>
                  <a:pt x="261030" y="172079"/>
                  <a:pt x="319018" y="172079"/>
                  <a:pt x="333553" y="237459"/>
                </a:cubicBezTo>
                <a:cubicBezTo>
                  <a:pt x="339411" y="263786"/>
                  <a:pt x="364423" y="420805"/>
                  <a:pt x="367252" y="438627"/>
                </a:cubicBezTo>
                <a:cubicBezTo>
                  <a:pt x="370272" y="457591"/>
                  <a:pt x="357337" y="475412"/>
                  <a:pt x="338354" y="478422"/>
                </a:cubicBezTo>
                <a:cubicBezTo>
                  <a:pt x="336506" y="478717"/>
                  <a:pt x="334658" y="478860"/>
                  <a:pt x="332848" y="478860"/>
                </a:cubicBezTo>
                <a:cubicBezTo>
                  <a:pt x="316036" y="478860"/>
                  <a:pt x="301263" y="466668"/>
                  <a:pt x="298539" y="449542"/>
                </a:cubicBezTo>
                <a:cubicBezTo>
                  <a:pt x="291976" y="408242"/>
                  <a:pt x="275622" y="306753"/>
                  <a:pt x="268345" y="266586"/>
                </a:cubicBezTo>
                <a:lnTo>
                  <a:pt x="268345" y="752980"/>
                </a:lnTo>
                <a:cubicBezTo>
                  <a:pt x="268345" y="772183"/>
                  <a:pt x="252771" y="787756"/>
                  <a:pt x="233569" y="787756"/>
                </a:cubicBezTo>
                <a:cubicBezTo>
                  <a:pt x="214367" y="787756"/>
                  <a:pt x="198793" y="772192"/>
                  <a:pt x="198793" y="752980"/>
                </a:cubicBezTo>
                <a:lnTo>
                  <a:pt x="198793" y="509454"/>
                </a:lnTo>
                <a:lnTo>
                  <a:pt x="168875" y="509454"/>
                </a:lnTo>
                <a:lnTo>
                  <a:pt x="168875" y="752990"/>
                </a:lnTo>
                <a:cubicBezTo>
                  <a:pt x="168875" y="772192"/>
                  <a:pt x="153302" y="787766"/>
                  <a:pt x="134099" y="787766"/>
                </a:cubicBezTo>
                <a:cubicBezTo>
                  <a:pt x="114897" y="787766"/>
                  <a:pt x="99324" y="772202"/>
                  <a:pt x="99324" y="752990"/>
                </a:cubicBezTo>
                <a:lnTo>
                  <a:pt x="99324" y="266586"/>
                </a:lnTo>
                <a:cubicBezTo>
                  <a:pt x="92047" y="306743"/>
                  <a:pt x="75692" y="408242"/>
                  <a:pt x="69129" y="449552"/>
                </a:cubicBezTo>
                <a:cubicBezTo>
                  <a:pt x="66120" y="468516"/>
                  <a:pt x="48336" y="481480"/>
                  <a:pt x="29324" y="478432"/>
                </a:cubicBezTo>
                <a:cubicBezTo>
                  <a:pt x="10351" y="475412"/>
                  <a:pt x="-2575" y="457591"/>
                  <a:pt x="435" y="438627"/>
                </a:cubicBezTo>
                <a:cubicBezTo>
                  <a:pt x="3264" y="420805"/>
                  <a:pt x="28277" y="263776"/>
                  <a:pt x="34135" y="237459"/>
                </a:cubicBezTo>
                <a:cubicBezTo>
                  <a:pt x="48660" y="172079"/>
                  <a:pt x="106658" y="172079"/>
                  <a:pt x="137814" y="172079"/>
                </a:cubicBezTo>
                <a:close/>
                <a:moveTo>
                  <a:pt x="183849" y="0"/>
                </a:moveTo>
                <a:cubicBezTo>
                  <a:pt x="228033" y="0"/>
                  <a:pt x="263850" y="35817"/>
                  <a:pt x="263850" y="80000"/>
                </a:cubicBezTo>
                <a:cubicBezTo>
                  <a:pt x="263850" y="124184"/>
                  <a:pt x="228033" y="160001"/>
                  <a:pt x="183849" y="160001"/>
                </a:cubicBezTo>
                <a:cubicBezTo>
                  <a:pt x="139666" y="160001"/>
                  <a:pt x="103849" y="124184"/>
                  <a:pt x="103849" y="80000"/>
                </a:cubicBezTo>
                <a:cubicBezTo>
                  <a:pt x="103849" y="35817"/>
                  <a:pt x="139666" y="0"/>
                  <a:pt x="183849" y="0"/>
                </a:cubicBezTo>
                <a:close/>
              </a:path>
            </a:pathLst>
          </a:custGeom>
          <a:solidFill>
            <a:srgbClr val="0EBCEA"/>
          </a:solidFill>
          <a:ln w="9525" cap="flat">
            <a:noFill/>
            <a:prstDash val="solid"/>
            <a:miter/>
          </a:ln>
        </p:spPr>
        <p:txBody>
          <a:bodyPr rtlCol="0" anchor="ctr"/>
          <a:lstStyle/>
          <a:p>
            <a:pPr defTabSz="457189"/>
            <a:endParaRPr lang="en-US" sz="2400">
              <a:solidFill>
                <a:prstClr val="black"/>
              </a:solidFill>
              <a:latin typeface="Calibri" panose="020F0502020204030204"/>
            </a:endParaRPr>
          </a:p>
        </p:txBody>
      </p:sp>
      <p:sp>
        <p:nvSpPr>
          <p:cNvPr id="218" name="Freeform: Shape 217">
            <a:extLst>
              <a:ext uri="{FF2B5EF4-FFF2-40B4-BE49-F238E27FC236}">
                <a16:creationId xmlns:a16="http://schemas.microsoft.com/office/drawing/2014/main" id="{BD4F5C26-2AED-48A3-9586-8CF7461576CF}"/>
              </a:ext>
            </a:extLst>
          </p:cNvPr>
          <p:cNvSpPr/>
          <p:nvPr/>
        </p:nvSpPr>
        <p:spPr>
          <a:xfrm>
            <a:off x="7844117" y="5586097"/>
            <a:ext cx="276251" cy="591860"/>
          </a:xfrm>
          <a:custGeom>
            <a:avLst/>
            <a:gdLst>
              <a:gd name="connsiteX0" fmla="*/ 137814 w 367689"/>
              <a:gd name="connsiteY0" fmla="*/ 172079 h 787766"/>
              <a:gd name="connsiteX1" fmla="*/ 229873 w 367689"/>
              <a:gd name="connsiteY1" fmla="*/ 172079 h 787766"/>
              <a:gd name="connsiteX2" fmla="*/ 333553 w 367689"/>
              <a:gd name="connsiteY2" fmla="*/ 237459 h 787766"/>
              <a:gd name="connsiteX3" fmla="*/ 367252 w 367689"/>
              <a:gd name="connsiteY3" fmla="*/ 438627 h 787766"/>
              <a:gd name="connsiteX4" fmla="*/ 338354 w 367689"/>
              <a:gd name="connsiteY4" fmla="*/ 478422 h 787766"/>
              <a:gd name="connsiteX5" fmla="*/ 332848 w 367689"/>
              <a:gd name="connsiteY5" fmla="*/ 478860 h 787766"/>
              <a:gd name="connsiteX6" fmla="*/ 298539 w 367689"/>
              <a:gd name="connsiteY6" fmla="*/ 449542 h 787766"/>
              <a:gd name="connsiteX7" fmla="*/ 268345 w 367689"/>
              <a:gd name="connsiteY7" fmla="*/ 266586 h 787766"/>
              <a:gd name="connsiteX8" fmla="*/ 268345 w 367689"/>
              <a:gd name="connsiteY8" fmla="*/ 752980 h 787766"/>
              <a:gd name="connsiteX9" fmla="*/ 233569 w 367689"/>
              <a:gd name="connsiteY9" fmla="*/ 787756 h 787766"/>
              <a:gd name="connsiteX10" fmla="*/ 198793 w 367689"/>
              <a:gd name="connsiteY10" fmla="*/ 752980 h 787766"/>
              <a:gd name="connsiteX11" fmla="*/ 198793 w 367689"/>
              <a:gd name="connsiteY11" fmla="*/ 509454 h 787766"/>
              <a:gd name="connsiteX12" fmla="*/ 168875 w 367689"/>
              <a:gd name="connsiteY12" fmla="*/ 509454 h 787766"/>
              <a:gd name="connsiteX13" fmla="*/ 168875 w 367689"/>
              <a:gd name="connsiteY13" fmla="*/ 752990 h 787766"/>
              <a:gd name="connsiteX14" fmla="*/ 134099 w 367689"/>
              <a:gd name="connsiteY14" fmla="*/ 787766 h 787766"/>
              <a:gd name="connsiteX15" fmla="*/ 99324 w 367689"/>
              <a:gd name="connsiteY15" fmla="*/ 752990 h 787766"/>
              <a:gd name="connsiteX16" fmla="*/ 99324 w 367689"/>
              <a:gd name="connsiteY16" fmla="*/ 266586 h 787766"/>
              <a:gd name="connsiteX17" fmla="*/ 69129 w 367689"/>
              <a:gd name="connsiteY17" fmla="*/ 449552 h 787766"/>
              <a:gd name="connsiteX18" fmla="*/ 29324 w 367689"/>
              <a:gd name="connsiteY18" fmla="*/ 478432 h 787766"/>
              <a:gd name="connsiteX19" fmla="*/ 435 w 367689"/>
              <a:gd name="connsiteY19" fmla="*/ 438627 h 787766"/>
              <a:gd name="connsiteX20" fmla="*/ 34135 w 367689"/>
              <a:gd name="connsiteY20" fmla="*/ 237459 h 787766"/>
              <a:gd name="connsiteX21" fmla="*/ 137814 w 367689"/>
              <a:gd name="connsiteY21" fmla="*/ 172079 h 787766"/>
              <a:gd name="connsiteX22" fmla="*/ 183849 w 367689"/>
              <a:gd name="connsiteY22" fmla="*/ 0 h 787766"/>
              <a:gd name="connsiteX23" fmla="*/ 263850 w 367689"/>
              <a:gd name="connsiteY23" fmla="*/ 80000 h 787766"/>
              <a:gd name="connsiteX24" fmla="*/ 183849 w 367689"/>
              <a:gd name="connsiteY24" fmla="*/ 160001 h 787766"/>
              <a:gd name="connsiteX25" fmla="*/ 103849 w 367689"/>
              <a:gd name="connsiteY25" fmla="*/ 80000 h 787766"/>
              <a:gd name="connsiteX26" fmla="*/ 183849 w 367689"/>
              <a:gd name="connsiteY26" fmla="*/ 0 h 787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7689" h="787766">
                <a:moveTo>
                  <a:pt x="137814" y="172079"/>
                </a:moveTo>
                <a:lnTo>
                  <a:pt x="229873" y="172079"/>
                </a:lnTo>
                <a:cubicBezTo>
                  <a:pt x="261030" y="172079"/>
                  <a:pt x="319018" y="172079"/>
                  <a:pt x="333553" y="237459"/>
                </a:cubicBezTo>
                <a:cubicBezTo>
                  <a:pt x="339411" y="263786"/>
                  <a:pt x="364423" y="420805"/>
                  <a:pt x="367252" y="438627"/>
                </a:cubicBezTo>
                <a:cubicBezTo>
                  <a:pt x="370272" y="457591"/>
                  <a:pt x="357337" y="475412"/>
                  <a:pt x="338354" y="478422"/>
                </a:cubicBezTo>
                <a:cubicBezTo>
                  <a:pt x="336506" y="478717"/>
                  <a:pt x="334658" y="478860"/>
                  <a:pt x="332848" y="478860"/>
                </a:cubicBezTo>
                <a:cubicBezTo>
                  <a:pt x="316036" y="478860"/>
                  <a:pt x="301263" y="466668"/>
                  <a:pt x="298539" y="449542"/>
                </a:cubicBezTo>
                <a:cubicBezTo>
                  <a:pt x="291976" y="408242"/>
                  <a:pt x="275622" y="306753"/>
                  <a:pt x="268345" y="266586"/>
                </a:cubicBezTo>
                <a:lnTo>
                  <a:pt x="268345" y="752980"/>
                </a:lnTo>
                <a:cubicBezTo>
                  <a:pt x="268345" y="772183"/>
                  <a:pt x="252771" y="787756"/>
                  <a:pt x="233569" y="787756"/>
                </a:cubicBezTo>
                <a:cubicBezTo>
                  <a:pt x="214367" y="787756"/>
                  <a:pt x="198793" y="772192"/>
                  <a:pt x="198793" y="752980"/>
                </a:cubicBezTo>
                <a:lnTo>
                  <a:pt x="198793" y="509454"/>
                </a:lnTo>
                <a:lnTo>
                  <a:pt x="168875" y="509454"/>
                </a:lnTo>
                <a:lnTo>
                  <a:pt x="168875" y="752990"/>
                </a:lnTo>
                <a:cubicBezTo>
                  <a:pt x="168875" y="772192"/>
                  <a:pt x="153302" y="787766"/>
                  <a:pt x="134099" y="787766"/>
                </a:cubicBezTo>
                <a:cubicBezTo>
                  <a:pt x="114897" y="787766"/>
                  <a:pt x="99324" y="772202"/>
                  <a:pt x="99324" y="752990"/>
                </a:cubicBezTo>
                <a:lnTo>
                  <a:pt x="99324" y="266586"/>
                </a:lnTo>
                <a:cubicBezTo>
                  <a:pt x="92047" y="306743"/>
                  <a:pt x="75692" y="408242"/>
                  <a:pt x="69129" y="449552"/>
                </a:cubicBezTo>
                <a:cubicBezTo>
                  <a:pt x="66120" y="468516"/>
                  <a:pt x="48336" y="481480"/>
                  <a:pt x="29324" y="478432"/>
                </a:cubicBezTo>
                <a:cubicBezTo>
                  <a:pt x="10351" y="475412"/>
                  <a:pt x="-2575" y="457591"/>
                  <a:pt x="435" y="438627"/>
                </a:cubicBezTo>
                <a:cubicBezTo>
                  <a:pt x="3264" y="420805"/>
                  <a:pt x="28277" y="263776"/>
                  <a:pt x="34135" y="237459"/>
                </a:cubicBezTo>
                <a:cubicBezTo>
                  <a:pt x="48660" y="172079"/>
                  <a:pt x="106658" y="172079"/>
                  <a:pt x="137814" y="172079"/>
                </a:cubicBezTo>
                <a:close/>
                <a:moveTo>
                  <a:pt x="183849" y="0"/>
                </a:moveTo>
                <a:cubicBezTo>
                  <a:pt x="228033" y="0"/>
                  <a:pt x="263850" y="35817"/>
                  <a:pt x="263850" y="80000"/>
                </a:cubicBezTo>
                <a:cubicBezTo>
                  <a:pt x="263850" y="124184"/>
                  <a:pt x="228033" y="160001"/>
                  <a:pt x="183849" y="160001"/>
                </a:cubicBezTo>
                <a:cubicBezTo>
                  <a:pt x="139666" y="160001"/>
                  <a:pt x="103849" y="124184"/>
                  <a:pt x="103849" y="80000"/>
                </a:cubicBezTo>
                <a:cubicBezTo>
                  <a:pt x="103849" y="35817"/>
                  <a:pt x="139666" y="0"/>
                  <a:pt x="183849" y="0"/>
                </a:cubicBezTo>
                <a:close/>
              </a:path>
            </a:pathLst>
          </a:custGeom>
          <a:solidFill>
            <a:srgbClr val="0EBCEA"/>
          </a:solidFill>
          <a:ln w="9525" cap="flat">
            <a:noFill/>
            <a:prstDash val="solid"/>
            <a:miter/>
          </a:ln>
        </p:spPr>
        <p:txBody>
          <a:bodyPr rtlCol="0" anchor="ctr"/>
          <a:lstStyle/>
          <a:p>
            <a:pPr defTabSz="457189"/>
            <a:endParaRPr lang="en-US" sz="2400">
              <a:solidFill>
                <a:prstClr val="black"/>
              </a:solidFill>
              <a:latin typeface="Calibri" panose="020F0502020204030204"/>
            </a:endParaRPr>
          </a:p>
        </p:txBody>
      </p:sp>
      <p:sp>
        <p:nvSpPr>
          <p:cNvPr id="219" name="Freeform: Shape 218">
            <a:extLst>
              <a:ext uri="{FF2B5EF4-FFF2-40B4-BE49-F238E27FC236}">
                <a16:creationId xmlns:a16="http://schemas.microsoft.com/office/drawing/2014/main" id="{F703ECDF-E97B-48BF-8C0E-546CEF760843}"/>
              </a:ext>
            </a:extLst>
          </p:cNvPr>
          <p:cNvSpPr/>
          <p:nvPr/>
        </p:nvSpPr>
        <p:spPr>
          <a:xfrm>
            <a:off x="9330639" y="4843387"/>
            <a:ext cx="276251" cy="591860"/>
          </a:xfrm>
          <a:custGeom>
            <a:avLst/>
            <a:gdLst>
              <a:gd name="connsiteX0" fmla="*/ 137814 w 367689"/>
              <a:gd name="connsiteY0" fmla="*/ 172079 h 787766"/>
              <a:gd name="connsiteX1" fmla="*/ 229873 w 367689"/>
              <a:gd name="connsiteY1" fmla="*/ 172079 h 787766"/>
              <a:gd name="connsiteX2" fmla="*/ 333553 w 367689"/>
              <a:gd name="connsiteY2" fmla="*/ 237459 h 787766"/>
              <a:gd name="connsiteX3" fmla="*/ 367252 w 367689"/>
              <a:gd name="connsiteY3" fmla="*/ 438627 h 787766"/>
              <a:gd name="connsiteX4" fmla="*/ 338354 w 367689"/>
              <a:gd name="connsiteY4" fmla="*/ 478422 h 787766"/>
              <a:gd name="connsiteX5" fmla="*/ 332848 w 367689"/>
              <a:gd name="connsiteY5" fmla="*/ 478860 h 787766"/>
              <a:gd name="connsiteX6" fmla="*/ 298539 w 367689"/>
              <a:gd name="connsiteY6" fmla="*/ 449542 h 787766"/>
              <a:gd name="connsiteX7" fmla="*/ 268345 w 367689"/>
              <a:gd name="connsiteY7" fmla="*/ 266586 h 787766"/>
              <a:gd name="connsiteX8" fmla="*/ 268345 w 367689"/>
              <a:gd name="connsiteY8" fmla="*/ 752980 h 787766"/>
              <a:gd name="connsiteX9" fmla="*/ 233569 w 367689"/>
              <a:gd name="connsiteY9" fmla="*/ 787756 h 787766"/>
              <a:gd name="connsiteX10" fmla="*/ 198793 w 367689"/>
              <a:gd name="connsiteY10" fmla="*/ 752980 h 787766"/>
              <a:gd name="connsiteX11" fmla="*/ 198793 w 367689"/>
              <a:gd name="connsiteY11" fmla="*/ 509454 h 787766"/>
              <a:gd name="connsiteX12" fmla="*/ 168875 w 367689"/>
              <a:gd name="connsiteY12" fmla="*/ 509454 h 787766"/>
              <a:gd name="connsiteX13" fmla="*/ 168875 w 367689"/>
              <a:gd name="connsiteY13" fmla="*/ 752990 h 787766"/>
              <a:gd name="connsiteX14" fmla="*/ 134099 w 367689"/>
              <a:gd name="connsiteY14" fmla="*/ 787766 h 787766"/>
              <a:gd name="connsiteX15" fmla="*/ 99324 w 367689"/>
              <a:gd name="connsiteY15" fmla="*/ 752990 h 787766"/>
              <a:gd name="connsiteX16" fmla="*/ 99324 w 367689"/>
              <a:gd name="connsiteY16" fmla="*/ 266586 h 787766"/>
              <a:gd name="connsiteX17" fmla="*/ 69129 w 367689"/>
              <a:gd name="connsiteY17" fmla="*/ 449552 h 787766"/>
              <a:gd name="connsiteX18" fmla="*/ 29324 w 367689"/>
              <a:gd name="connsiteY18" fmla="*/ 478432 h 787766"/>
              <a:gd name="connsiteX19" fmla="*/ 435 w 367689"/>
              <a:gd name="connsiteY19" fmla="*/ 438627 h 787766"/>
              <a:gd name="connsiteX20" fmla="*/ 34135 w 367689"/>
              <a:gd name="connsiteY20" fmla="*/ 237459 h 787766"/>
              <a:gd name="connsiteX21" fmla="*/ 137814 w 367689"/>
              <a:gd name="connsiteY21" fmla="*/ 172079 h 787766"/>
              <a:gd name="connsiteX22" fmla="*/ 183849 w 367689"/>
              <a:gd name="connsiteY22" fmla="*/ 0 h 787766"/>
              <a:gd name="connsiteX23" fmla="*/ 263850 w 367689"/>
              <a:gd name="connsiteY23" fmla="*/ 80000 h 787766"/>
              <a:gd name="connsiteX24" fmla="*/ 183849 w 367689"/>
              <a:gd name="connsiteY24" fmla="*/ 160001 h 787766"/>
              <a:gd name="connsiteX25" fmla="*/ 103849 w 367689"/>
              <a:gd name="connsiteY25" fmla="*/ 80000 h 787766"/>
              <a:gd name="connsiteX26" fmla="*/ 183849 w 367689"/>
              <a:gd name="connsiteY26" fmla="*/ 0 h 787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7689" h="787766">
                <a:moveTo>
                  <a:pt x="137814" y="172079"/>
                </a:moveTo>
                <a:lnTo>
                  <a:pt x="229873" y="172079"/>
                </a:lnTo>
                <a:cubicBezTo>
                  <a:pt x="261030" y="172079"/>
                  <a:pt x="319018" y="172079"/>
                  <a:pt x="333553" y="237459"/>
                </a:cubicBezTo>
                <a:cubicBezTo>
                  <a:pt x="339411" y="263786"/>
                  <a:pt x="364423" y="420805"/>
                  <a:pt x="367252" y="438627"/>
                </a:cubicBezTo>
                <a:cubicBezTo>
                  <a:pt x="370272" y="457591"/>
                  <a:pt x="357337" y="475412"/>
                  <a:pt x="338354" y="478422"/>
                </a:cubicBezTo>
                <a:cubicBezTo>
                  <a:pt x="336506" y="478717"/>
                  <a:pt x="334658" y="478860"/>
                  <a:pt x="332848" y="478860"/>
                </a:cubicBezTo>
                <a:cubicBezTo>
                  <a:pt x="316036" y="478860"/>
                  <a:pt x="301263" y="466668"/>
                  <a:pt x="298539" y="449542"/>
                </a:cubicBezTo>
                <a:cubicBezTo>
                  <a:pt x="291976" y="408242"/>
                  <a:pt x="275622" y="306753"/>
                  <a:pt x="268345" y="266586"/>
                </a:cubicBezTo>
                <a:lnTo>
                  <a:pt x="268345" y="752980"/>
                </a:lnTo>
                <a:cubicBezTo>
                  <a:pt x="268345" y="772183"/>
                  <a:pt x="252771" y="787756"/>
                  <a:pt x="233569" y="787756"/>
                </a:cubicBezTo>
                <a:cubicBezTo>
                  <a:pt x="214367" y="787756"/>
                  <a:pt x="198793" y="772192"/>
                  <a:pt x="198793" y="752980"/>
                </a:cubicBezTo>
                <a:lnTo>
                  <a:pt x="198793" y="509454"/>
                </a:lnTo>
                <a:lnTo>
                  <a:pt x="168875" y="509454"/>
                </a:lnTo>
                <a:lnTo>
                  <a:pt x="168875" y="752990"/>
                </a:lnTo>
                <a:cubicBezTo>
                  <a:pt x="168875" y="772192"/>
                  <a:pt x="153302" y="787766"/>
                  <a:pt x="134099" y="787766"/>
                </a:cubicBezTo>
                <a:cubicBezTo>
                  <a:pt x="114897" y="787766"/>
                  <a:pt x="99324" y="772202"/>
                  <a:pt x="99324" y="752990"/>
                </a:cubicBezTo>
                <a:lnTo>
                  <a:pt x="99324" y="266586"/>
                </a:lnTo>
                <a:cubicBezTo>
                  <a:pt x="92047" y="306743"/>
                  <a:pt x="75692" y="408242"/>
                  <a:pt x="69129" y="449552"/>
                </a:cubicBezTo>
                <a:cubicBezTo>
                  <a:pt x="66120" y="468516"/>
                  <a:pt x="48336" y="481480"/>
                  <a:pt x="29324" y="478432"/>
                </a:cubicBezTo>
                <a:cubicBezTo>
                  <a:pt x="10351" y="475412"/>
                  <a:pt x="-2575" y="457591"/>
                  <a:pt x="435" y="438627"/>
                </a:cubicBezTo>
                <a:cubicBezTo>
                  <a:pt x="3264" y="420805"/>
                  <a:pt x="28277" y="263776"/>
                  <a:pt x="34135" y="237459"/>
                </a:cubicBezTo>
                <a:cubicBezTo>
                  <a:pt x="48660" y="172079"/>
                  <a:pt x="106658" y="172079"/>
                  <a:pt x="137814" y="172079"/>
                </a:cubicBezTo>
                <a:close/>
                <a:moveTo>
                  <a:pt x="183849" y="0"/>
                </a:moveTo>
                <a:cubicBezTo>
                  <a:pt x="228033" y="0"/>
                  <a:pt x="263850" y="35817"/>
                  <a:pt x="263850" y="80000"/>
                </a:cubicBezTo>
                <a:cubicBezTo>
                  <a:pt x="263850" y="124184"/>
                  <a:pt x="228033" y="160001"/>
                  <a:pt x="183849" y="160001"/>
                </a:cubicBezTo>
                <a:cubicBezTo>
                  <a:pt x="139666" y="160001"/>
                  <a:pt x="103849" y="124184"/>
                  <a:pt x="103849" y="80000"/>
                </a:cubicBezTo>
                <a:cubicBezTo>
                  <a:pt x="103849" y="35817"/>
                  <a:pt x="139666" y="0"/>
                  <a:pt x="183849" y="0"/>
                </a:cubicBezTo>
                <a:close/>
              </a:path>
            </a:pathLst>
          </a:custGeom>
          <a:solidFill>
            <a:srgbClr val="0EBCEA"/>
          </a:solidFill>
          <a:ln w="9525" cap="flat">
            <a:noFill/>
            <a:prstDash val="solid"/>
            <a:miter/>
          </a:ln>
        </p:spPr>
        <p:txBody>
          <a:bodyPr rtlCol="0" anchor="ctr"/>
          <a:lstStyle/>
          <a:p>
            <a:pPr defTabSz="457189"/>
            <a:endParaRPr lang="en-US" sz="2400">
              <a:solidFill>
                <a:prstClr val="black"/>
              </a:solidFill>
              <a:latin typeface="Calibri" panose="020F0502020204030204"/>
            </a:endParaRPr>
          </a:p>
        </p:txBody>
      </p:sp>
      <p:sp>
        <p:nvSpPr>
          <p:cNvPr id="220" name="Freeform: Shape 219">
            <a:extLst>
              <a:ext uri="{FF2B5EF4-FFF2-40B4-BE49-F238E27FC236}">
                <a16:creationId xmlns:a16="http://schemas.microsoft.com/office/drawing/2014/main" id="{FDE847B3-8963-4269-B918-776F2A06323B}"/>
              </a:ext>
            </a:extLst>
          </p:cNvPr>
          <p:cNvSpPr/>
          <p:nvPr/>
        </p:nvSpPr>
        <p:spPr>
          <a:xfrm>
            <a:off x="2561556" y="4843387"/>
            <a:ext cx="276251" cy="591860"/>
          </a:xfrm>
          <a:custGeom>
            <a:avLst/>
            <a:gdLst>
              <a:gd name="connsiteX0" fmla="*/ 137814 w 367689"/>
              <a:gd name="connsiteY0" fmla="*/ 172079 h 787766"/>
              <a:gd name="connsiteX1" fmla="*/ 229873 w 367689"/>
              <a:gd name="connsiteY1" fmla="*/ 172079 h 787766"/>
              <a:gd name="connsiteX2" fmla="*/ 333553 w 367689"/>
              <a:gd name="connsiteY2" fmla="*/ 237459 h 787766"/>
              <a:gd name="connsiteX3" fmla="*/ 367252 w 367689"/>
              <a:gd name="connsiteY3" fmla="*/ 438627 h 787766"/>
              <a:gd name="connsiteX4" fmla="*/ 338354 w 367689"/>
              <a:gd name="connsiteY4" fmla="*/ 478422 h 787766"/>
              <a:gd name="connsiteX5" fmla="*/ 332848 w 367689"/>
              <a:gd name="connsiteY5" fmla="*/ 478860 h 787766"/>
              <a:gd name="connsiteX6" fmla="*/ 298539 w 367689"/>
              <a:gd name="connsiteY6" fmla="*/ 449542 h 787766"/>
              <a:gd name="connsiteX7" fmla="*/ 268345 w 367689"/>
              <a:gd name="connsiteY7" fmla="*/ 266586 h 787766"/>
              <a:gd name="connsiteX8" fmla="*/ 268345 w 367689"/>
              <a:gd name="connsiteY8" fmla="*/ 752980 h 787766"/>
              <a:gd name="connsiteX9" fmla="*/ 233569 w 367689"/>
              <a:gd name="connsiteY9" fmla="*/ 787756 h 787766"/>
              <a:gd name="connsiteX10" fmla="*/ 198793 w 367689"/>
              <a:gd name="connsiteY10" fmla="*/ 752980 h 787766"/>
              <a:gd name="connsiteX11" fmla="*/ 198793 w 367689"/>
              <a:gd name="connsiteY11" fmla="*/ 509454 h 787766"/>
              <a:gd name="connsiteX12" fmla="*/ 168875 w 367689"/>
              <a:gd name="connsiteY12" fmla="*/ 509454 h 787766"/>
              <a:gd name="connsiteX13" fmla="*/ 168875 w 367689"/>
              <a:gd name="connsiteY13" fmla="*/ 752990 h 787766"/>
              <a:gd name="connsiteX14" fmla="*/ 134099 w 367689"/>
              <a:gd name="connsiteY14" fmla="*/ 787766 h 787766"/>
              <a:gd name="connsiteX15" fmla="*/ 99324 w 367689"/>
              <a:gd name="connsiteY15" fmla="*/ 752990 h 787766"/>
              <a:gd name="connsiteX16" fmla="*/ 99324 w 367689"/>
              <a:gd name="connsiteY16" fmla="*/ 266586 h 787766"/>
              <a:gd name="connsiteX17" fmla="*/ 69129 w 367689"/>
              <a:gd name="connsiteY17" fmla="*/ 449552 h 787766"/>
              <a:gd name="connsiteX18" fmla="*/ 29324 w 367689"/>
              <a:gd name="connsiteY18" fmla="*/ 478432 h 787766"/>
              <a:gd name="connsiteX19" fmla="*/ 435 w 367689"/>
              <a:gd name="connsiteY19" fmla="*/ 438627 h 787766"/>
              <a:gd name="connsiteX20" fmla="*/ 34135 w 367689"/>
              <a:gd name="connsiteY20" fmla="*/ 237459 h 787766"/>
              <a:gd name="connsiteX21" fmla="*/ 137814 w 367689"/>
              <a:gd name="connsiteY21" fmla="*/ 172079 h 787766"/>
              <a:gd name="connsiteX22" fmla="*/ 183849 w 367689"/>
              <a:gd name="connsiteY22" fmla="*/ 0 h 787766"/>
              <a:gd name="connsiteX23" fmla="*/ 263850 w 367689"/>
              <a:gd name="connsiteY23" fmla="*/ 80000 h 787766"/>
              <a:gd name="connsiteX24" fmla="*/ 183849 w 367689"/>
              <a:gd name="connsiteY24" fmla="*/ 160001 h 787766"/>
              <a:gd name="connsiteX25" fmla="*/ 103849 w 367689"/>
              <a:gd name="connsiteY25" fmla="*/ 80000 h 787766"/>
              <a:gd name="connsiteX26" fmla="*/ 183849 w 367689"/>
              <a:gd name="connsiteY26" fmla="*/ 0 h 787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7689" h="787766">
                <a:moveTo>
                  <a:pt x="137814" y="172079"/>
                </a:moveTo>
                <a:lnTo>
                  <a:pt x="229873" y="172079"/>
                </a:lnTo>
                <a:cubicBezTo>
                  <a:pt x="261030" y="172079"/>
                  <a:pt x="319018" y="172079"/>
                  <a:pt x="333553" y="237459"/>
                </a:cubicBezTo>
                <a:cubicBezTo>
                  <a:pt x="339411" y="263786"/>
                  <a:pt x="364423" y="420805"/>
                  <a:pt x="367252" y="438627"/>
                </a:cubicBezTo>
                <a:cubicBezTo>
                  <a:pt x="370272" y="457591"/>
                  <a:pt x="357337" y="475412"/>
                  <a:pt x="338354" y="478422"/>
                </a:cubicBezTo>
                <a:cubicBezTo>
                  <a:pt x="336506" y="478717"/>
                  <a:pt x="334658" y="478860"/>
                  <a:pt x="332848" y="478860"/>
                </a:cubicBezTo>
                <a:cubicBezTo>
                  <a:pt x="316036" y="478860"/>
                  <a:pt x="301263" y="466668"/>
                  <a:pt x="298539" y="449542"/>
                </a:cubicBezTo>
                <a:cubicBezTo>
                  <a:pt x="291976" y="408242"/>
                  <a:pt x="275622" y="306753"/>
                  <a:pt x="268345" y="266586"/>
                </a:cubicBezTo>
                <a:lnTo>
                  <a:pt x="268345" y="752980"/>
                </a:lnTo>
                <a:cubicBezTo>
                  <a:pt x="268345" y="772183"/>
                  <a:pt x="252771" y="787756"/>
                  <a:pt x="233569" y="787756"/>
                </a:cubicBezTo>
                <a:cubicBezTo>
                  <a:pt x="214367" y="787756"/>
                  <a:pt x="198793" y="772192"/>
                  <a:pt x="198793" y="752980"/>
                </a:cubicBezTo>
                <a:lnTo>
                  <a:pt x="198793" y="509454"/>
                </a:lnTo>
                <a:lnTo>
                  <a:pt x="168875" y="509454"/>
                </a:lnTo>
                <a:lnTo>
                  <a:pt x="168875" y="752990"/>
                </a:lnTo>
                <a:cubicBezTo>
                  <a:pt x="168875" y="772192"/>
                  <a:pt x="153302" y="787766"/>
                  <a:pt x="134099" y="787766"/>
                </a:cubicBezTo>
                <a:cubicBezTo>
                  <a:pt x="114897" y="787766"/>
                  <a:pt x="99324" y="772202"/>
                  <a:pt x="99324" y="752990"/>
                </a:cubicBezTo>
                <a:lnTo>
                  <a:pt x="99324" y="266586"/>
                </a:lnTo>
                <a:cubicBezTo>
                  <a:pt x="92047" y="306743"/>
                  <a:pt x="75692" y="408242"/>
                  <a:pt x="69129" y="449552"/>
                </a:cubicBezTo>
                <a:cubicBezTo>
                  <a:pt x="66120" y="468516"/>
                  <a:pt x="48336" y="481480"/>
                  <a:pt x="29324" y="478432"/>
                </a:cubicBezTo>
                <a:cubicBezTo>
                  <a:pt x="10351" y="475412"/>
                  <a:pt x="-2575" y="457591"/>
                  <a:pt x="435" y="438627"/>
                </a:cubicBezTo>
                <a:cubicBezTo>
                  <a:pt x="3264" y="420805"/>
                  <a:pt x="28277" y="263776"/>
                  <a:pt x="34135" y="237459"/>
                </a:cubicBezTo>
                <a:cubicBezTo>
                  <a:pt x="48660" y="172079"/>
                  <a:pt x="106658" y="172079"/>
                  <a:pt x="137814" y="172079"/>
                </a:cubicBezTo>
                <a:close/>
                <a:moveTo>
                  <a:pt x="183849" y="0"/>
                </a:moveTo>
                <a:cubicBezTo>
                  <a:pt x="228033" y="0"/>
                  <a:pt x="263850" y="35817"/>
                  <a:pt x="263850" y="80000"/>
                </a:cubicBezTo>
                <a:cubicBezTo>
                  <a:pt x="263850" y="124184"/>
                  <a:pt x="228033" y="160001"/>
                  <a:pt x="183849" y="160001"/>
                </a:cubicBezTo>
                <a:cubicBezTo>
                  <a:pt x="139666" y="160001"/>
                  <a:pt x="103849" y="124184"/>
                  <a:pt x="103849" y="80000"/>
                </a:cubicBezTo>
                <a:cubicBezTo>
                  <a:pt x="103849" y="35817"/>
                  <a:pt x="139666" y="0"/>
                  <a:pt x="183849" y="0"/>
                </a:cubicBezTo>
                <a:close/>
              </a:path>
            </a:pathLst>
          </a:custGeom>
          <a:solidFill>
            <a:srgbClr val="0EBCEA"/>
          </a:solidFill>
          <a:ln w="9525" cap="flat">
            <a:noFill/>
            <a:prstDash val="solid"/>
            <a:miter/>
          </a:ln>
        </p:spPr>
        <p:txBody>
          <a:bodyPr rtlCol="0" anchor="ctr"/>
          <a:lstStyle/>
          <a:p>
            <a:pPr defTabSz="457189"/>
            <a:endParaRPr lang="en-US" sz="2400">
              <a:solidFill>
                <a:prstClr val="black"/>
              </a:solidFill>
              <a:latin typeface="Calibri" panose="020F0502020204030204"/>
            </a:endParaRPr>
          </a:p>
        </p:txBody>
      </p:sp>
      <p:grpSp>
        <p:nvGrpSpPr>
          <p:cNvPr id="146" name="Graphic 7">
            <a:extLst>
              <a:ext uri="{FF2B5EF4-FFF2-40B4-BE49-F238E27FC236}">
                <a16:creationId xmlns:a16="http://schemas.microsoft.com/office/drawing/2014/main" id="{668BF477-BD86-4CFD-8388-DDC59BC0E2A5}"/>
              </a:ext>
            </a:extLst>
          </p:cNvPr>
          <p:cNvGrpSpPr/>
          <p:nvPr/>
        </p:nvGrpSpPr>
        <p:grpSpPr>
          <a:xfrm>
            <a:off x="5963676" y="3108532"/>
            <a:ext cx="281533" cy="281533"/>
            <a:chOff x="1728787" y="585787"/>
            <a:chExt cx="5686425" cy="5686425"/>
          </a:xfrm>
          <a:solidFill>
            <a:srgbClr val="0EBCEA"/>
          </a:solidFill>
        </p:grpSpPr>
        <p:sp>
          <p:nvSpPr>
            <p:cNvPr id="179" name="Freeform: Shape 178">
              <a:extLst>
                <a:ext uri="{FF2B5EF4-FFF2-40B4-BE49-F238E27FC236}">
                  <a16:creationId xmlns:a16="http://schemas.microsoft.com/office/drawing/2014/main" id="{0C73711A-7083-43EE-95B2-B18C77447EF5}"/>
                </a:ext>
              </a:extLst>
            </p:cNvPr>
            <p:cNvSpPr/>
            <p:nvPr/>
          </p:nvSpPr>
          <p:spPr>
            <a:xfrm>
              <a:off x="3861196" y="5662952"/>
              <a:ext cx="1421606" cy="203086"/>
            </a:xfrm>
            <a:custGeom>
              <a:avLst/>
              <a:gdLst>
                <a:gd name="connsiteX0" fmla="*/ 1421606 w 1421606"/>
                <a:gd name="connsiteY0" fmla="*/ 101543 h 203086"/>
                <a:gd name="connsiteX1" fmla="*/ 1320063 w 1421606"/>
                <a:gd name="connsiteY1" fmla="*/ 0 h 203086"/>
                <a:gd name="connsiteX2" fmla="*/ 101543 w 1421606"/>
                <a:gd name="connsiteY2" fmla="*/ 0 h 203086"/>
                <a:gd name="connsiteX3" fmla="*/ 0 w 1421606"/>
                <a:gd name="connsiteY3" fmla="*/ 101543 h 203086"/>
                <a:gd name="connsiteX4" fmla="*/ 101543 w 1421606"/>
                <a:gd name="connsiteY4" fmla="*/ 203087 h 203086"/>
                <a:gd name="connsiteX5" fmla="*/ 1320063 w 1421606"/>
                <a:gd name="connsiteY5" fmla="*/ 203087 h 203086"/>
                <a:gd name="connsiteX6" fmla="*/ 1421606 w 1421606"/>
                <a:gd name="connsiteY6" fmla="*/ 101543 h 203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1606" h="203086">
                  <a:moveTo>
                    <a:pt x="1421606" y="101543"/>
                  </a:moveTo>
                  <a:cubicBezTo>
                    <a:pt x="1421606" y="45466"/>
                    <a:pt x="1376140" y="0"/>
                    <a:pt x="1320063" y="0"/>
                  </a:cubicBezTo>
                  <a:lnTo>
                    <a:pt x="101543" y="0"/>
                  </a:lnTo>
                  <a:cubicBezTo>
                    <a:pt x="45466" y="0"/>
                    <a:pt x="0" y="45466"/>
                    <a:pt x="0" y="101543"/>
                  </a:cubicBezTo>
                  <a:cubicBezTo>
                    <a:pt x="0" y="157621"/>
                    <a:pt x="45466" y="203087"/>
                    <a:pt x="101543" y="203087"/>
                  </a:cubicBezTo>
                  <a:lnTo>
                    <a:pt x="1320063" y="203087"/>
                  </a:lnTo>
                  <a:cubicBezTo>
                    <a:pt x="1376140" y="203087"/>
                    <a:pt x="1421606" y="157621"/>
                    <a:pt x="1421606" y="101543"/>
                  </a:cubicBezTo>
                  <a:close/>
                </a:path>
              </a:pathLst>
            </a:custGeom>
            <a:grpFill/>
            <a:ln w="12693" cap="flat">
              <a:noFill/>
              <a:prstDash val="solid"/>
              <a:miter/>
            </a:ln>
          </p:spPr>
          <p:txBody>
            <a:bodyPr rtlCol="0" anchor="ctr"/>
            <a:lstStyle/>
            <a:p>
              <a:pPr defTabSz="457189"/>
              <a:endParaRPr lang="en-US" sz="2400">
                <a:solidFill>
                  <a:prstClr val="black"/>
                </a:solidFill>
                <a:latin typeface="Calibri" panose="020F0502020204030204"/>
              </a:endParaRPr>
            </a:p>
          </p:txBody>
        </p:sp>
        <p:sp>
          <p:nvSpPr>
            <p:cNvPr id="180" name="Freeform: Shape 179">
              <a:extLst>
                <a:ext uri="{FF2B5EF4-FFF2-40B4-BE49-F238E27FC236}">
                  <a16:creationId xmlns:a16="http://schemas.microsoft.com/office/drawing/2014/main" id="{FE45FB51-3B6B-4C4B-A689-FCCF0EC01B6B}"/>
                </a:ext>
              </a:extLst>
            </p:cNvPr>
            <p:cNvSpPr/>
            <p:nvPr/>
          </p:nvSpPr>
          <p:spPr>
            <a:xfrm>
              <a:off x="3455023" y="2413566"/>
              <a:ext cx="1015433" cy="1827779"/>
            </a:xfrm>
            <a:custGeom>
              <a:avLst/>
              <a:gdLst>
                <a:gd name="connsiteX0" fmla="*/ 871851 w 1015433"/>
                <a:gd name="connsiteY0" fmla="*/ 1827780 h 1827779"/>
                <a:gd name="connsiteX1" fmla="*/ 1015433 w 1015433"/>
                <a:gd name="connsiteY1" fmla="*/ 1684197 h 1827779"/>
                <a:gd name="connsiteX2" fmla="*/ 1015433 w 1015433"/>
                <a:gd name="connsiteY2" fmla="*/ 143595 h 1827779"/>
                <a:gd name="connsiteX3" fmla="*/ 871851 w 1015433"/>
                <a:gd name="connsiteY3" fmla="*/ 0 h 1827779"/>
                <a:gd name="connsiteX4" fmla="*/ 651312 w 1015433"/>
                <a:gd name="connsiteY4" fmla="*/ 0 h 1827779"/>
                <a:gd name="connsiteX5" fmla="*/ 609260 w 1015433"/>
                <a:gd name="connsiteY5" fmla="*/ 42052 h 1827779"/>
                <a:gd name="connsiteX6" fmla="*/ 609260 w 1015433"/>
                <a:gd name="connsiteY6" fmla="*/ 161048 h 1827779"/>
                <a:gd name="connsiteX7" fmla="*/ 782594 w 1015433"/>
                <a:gd name="connsiteY7" fmla="*/ 334382 h 1827779"/>
                <a:gd name="connsiteX8" fmla="*/ 812346 w 1015433"/>
                <a:gd name="connsiteY8" fmla="*/ 406173 h 1827779"/>
                <a:gd name="connsiteX9" fmla="*/ 812346 w 1015433"/>
                <a:gd name="connsiteY9" fmla="*/ 609260 h 1827779"/>
                <a:gd name="connsiteX10" fmla="*/ 609260 w 1015433"/>
                <a:gd name="connsiteY10" fmla="*/ 609260 h 1827779"/>
                <a:gd name="connsiteX11" fmla="*/ 609260 w 1015433"/>
                <a:gd name="connsiteY11" fmla="*/ 448225 h 1827779"/>
                <a:gd name="connsiteX12" fmla="*/ 476530 w 1015433"/>
                <a:gd name="connsiteY12" fmla="*/ 315482 h 1827779"/>
                <a:gd name="connsiteX13" fmla="*/ 203087 w 1015433"/>
                <a:gd name="connsiteY13" fmla="*/ 383910 h 1827779"/>
                <a:gd name="connsiteX14" fmla="*/ 203087 w 1015433"/>
                <a:gd name="connsiteY14" fmla="*/ 507717 h 1827779"/>
                <a:gd name="connsiteX15" fmla="*/ 304630 w 1015433"/>
                <a:gd name="connsiteY15" fmla="*/ 507717 h 1827779"/>
                <a:gd name="connsiteX16" fmla="*/ 304630 w 1015433"/>
                <a:gd name="connsiteY16" fmla="*/ 710803 h 1827779"/>
                <a:gd name="connsiteX17" fmla="*/ 125495 w 1015433"/>
                <a:gd name="connsiteY17" fmla="*/ 710803 h 1827779"/>
                <a:gd name="connsiteX18" fmla="*/ 0 w 1015433"/>
                <a:gd name="connsiteY18" fmla="*/ 773570 h 1827779"/>
                <a:gd name="connsiteX19" fmla="*/ 0 w 1015433"/>
                <a:gd name="connsiteY19" fmla="*/ 1043738 h 1827779"/>
                <a:gd name="connsiteX20" fmla="*/ 175670 w 1015433"/>
                <a:gd name="connsiteY20" fmla="*/ 1102354 h 1827779"/>
                <a:gd name="connsiteX21" fmla="*/ 304630 w 1015433"/>
                <a:gd name="connsiteY21" fmla="*/ 973394 h 1827779"/>
                <a:gd name="connsiteX22" fmla="*/ 304630 w 1015433"/>
                <a:gd name="connsiteY22" fmla="*/ 913890 h 1827779"/>
                <a:gd name="connsiteX23" fmla="*/ 507717 w 1015433"/>
                <a:gd name="connsiteY23" fmla="*/ 913890 h 1827779"/>
                <a:gd name="connsiteX24" fmla="*/ 507717 w 1015433"/>
                <a:gd name="connsiteY24" fmla="*/ 1015433 h 1827779"/>
                <a:gd name="connsiteX25" fmla="*/ 477964 w 1015433"/>
                <a:gd name="connsiteY25" fmla="*/ 1087224 h 1827779"/>
                <a:gd name="connsiteX26" fmla="*/ 304630 w 1015433"/>
                <a:gd name="connsiteY26" fmla="*/ 1260571 h 1827779"/>
                <a:gd name="connsiteX27" fmla="*/ 304630 w 1015433"/>
                <a:gd name="connsiteY27" fmla="*/ 1481111 h 1827779"/>
                <a:gd name="connsiteX28" fmla="*/ 346682 w 1015433"/>
                <a:gd name="connsiteY28" fmla="*/ 1523150 h 1827779"/>
                <a:gd name="connsiteX29" fmla="*/ 507717 w 1015433"/>
                <a:gd name="connsiteY29" fmla="*/ 1523150 h 1827779"/>
                <a:gd name="connsiteX30" fmla="*/ 592201 w 1015433"/>
                <a:gd name="connsiteY30" fmla="*/ 1568324 h 1827779"/>
                <a:gd name="connsiteX31" fmla="*/ 765142 w 1015433"/>
                <a:gd name="connsiteY31" fmla="*/ 1827780 h 1827779"/>
                <a:gd name="connsiteX32" fmla="*/ 639012 w 1015433"/>
                <a:gd name="connsiteY32" fmla="*/ 1391854 h 1827779"/>
                <a:gd name="connsiteX33" fmla="*/ 609260 w 1015433"/>
                <a:gd name="connsiteY33" fmla="*/ 1320063 h 1827779"/>
                <a:gd name="connsiteX34" fmla="*/ 609260 w 1015433"/>
                <a:gd name="connsiteY34" fmla="*/ 1015433 h 1827779"/>
                <a:gd name="connsiteX35" fmla="*/ 812346 w 1015433"/>
                <a:gd name="connsiteY35" fmla="*/ 1015433 h 1827779"/>
                <a:gd name="connsiteX36" fmla="*/ 812346 w 1015433"/>
                <a:gd name="connsiteY36" fmla="*/ 1278024 h 1827779"/>
                <a:gd name="connsiteX37" fmla="*/ 884138 w 1015433"/>
                <a:gd name="connsiteY37" fmla="*/ 1349815 h 1827779"/>
                <a:gd name="connsiteX38" fmla="*/ 740555 w 1015433"/>
                <a:gd name="connsiteY38" fmla="*/ 1493398 h 182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015433" h="1827779">
                  <a:moveTo>
                    <a:pt x="871851" y="1827780"/>
                  </a:moveTo>
                  <a:lnTo>
                    <a:pt x="1015433" y="1684197"/>
                  </a:lnTo>
                  <a:lnTo>
                    <a:pt x="1015433" y="143595"/>
                  </a:lnTo>
                  <a:lnTo>
                    <a:pt x="871851" y="0"/>
                  </a:lnTo>
                  <a:lnTo>
                    <a:pt x="651312" y="0"/>
                  </a:lnTo>
                  <a:lnTo>
                    <a:pt x="609260" y="42052"/>
                  </a:lnTo>
                  <a:lnTo>
                    <a:pt x="609260" y="161048"/>
                  </a:lnTo>
                  <a:lnTo>
                    <a:pt x="782594" y="334382"/>
                  </a:lnTo>
                  <a:cubicBezTo>
                    <a:pt x="801634" y="353421"/>
                    <a:pt x="812346" y="379252"/>
                    <a:pt x="812346" y="406173"/>
                  </a:cubicBezTo>
                  <a:lnTo>
                    <a:pt x="812346" y="609260"/>
                  </a:lnTo>
                  <a:lnTo>
                    <a:pt x="609260" y="609260"/>
                  </a:lnTo>
                  <a:lnTo>
                    <a:pt x="609260" y="448225"/>
                  </a:lnTo>
                  <a:lnTo>
                    <a:pt x="476530" y="315482"/>
                  </a:lnTo>
                  <a:lnTo>
                    <a:pt x="203087" y="383910"/>
                  </a:lnTo>
                  <a:lnTo>
                    <a:pt x="203087" y="507717"/>
                  </a:lnTo>
                  <a:lnTo>
                    <a:pt x="304630" y="507717"/>
                  </a:lnTo>
                  <a:lnTo>
                    <a:pt x="304630" y="710803"/>
                  </a:lnTo>
                  <a:lnTo>
                    <a:pt x="125495" y="710803"/>
                  </a:lnTo>
                  <a:lnTo>
                    <a:pt x="0" y="773570"/>
                  </a:lnTo>
                  <a:lnTo>
                    <a:pt x="0" y="1043738"/>
                  </a:lnTo>
                  <a:lnTo>
                    <a:pt x="175670" y="1102354"/>
                  </a:lnTo>
                  <a:lnTo>
                    <a:pt x="304630" y="973394"/>
                  </a:lnTo>
                  <a:lnTo>
                    <a:pt x="304630" y="913890"/>
                  </a:lnTo>
                  <a:lnTo>
                    <a:pt x="507717" y="913890"/>
                  </a:lnTo>
                  <a:lnTo>
                    <a:pt x="507717" y="1015433"/>
                  </a:lnTo>
                  <a:cubicBezTo>
                    <a:pt x="507717" y="1042355"/>
                    <a:pt x="497004" y="1068185"/>
                    <a:pt x="477964" y="1087224"/>
                  </a:cubicBezTo>
                  <a:lnTo>
                    <a:pt x="304630" y="1260571"/>
                  </a:lnTo>
                  <a:lnTo>
                    <a:pt x="304630" y="1481111"/>
                  </a:lnTo>
                  <a:lnTo>
                    <a:pt x="346682" y="1523150"/>
                  </a:lnTo>
                  <a:lnTo>
                    <a:pt x="507717" y="1523150"/>
                  </a:lnTo>
                  <a:cubicBezTo>
                    <a:pt x="541683" y="1523150"/>
                    <a:pt x="573364" y="1540107"/>
                    <a:pt x="592201" y="1568324"/>
                  </a:cubicBezTo>
                  <a:lnTo>
                    <a:pt x="765142" y="1827780"/>
                  </a:lnTo>
                  <a:close/>
                  <a:moveTo>
                    <a:pt x="639012" y="1391854"/>
                  </a:moveTo>
                  <a:cubicBezTo>
                    <a:pt x="619973" y="1372815"/>
                    <a:pt x="609260" y="1346985"/>
                    <a:pt x="609260" y="1320063"/>
                  </a:cubicBezTo>
                  <a:lnTo>
                    <a:pt x="609260" y="1015433"/>
                  </a:lnTo>
                  <a:lnTo>
                    <a:pt x="812346" y="1015433"/>
                  </a:lnTo>
                  <a:lnTo>
                    <a:pt x="812346" y="1278024"/>
                  </a:lnTo>
                  <a:lnTo>
                    <a:pt x="884138" y="1349815"/>
                  </a:lnTo>
                  <a:lnTo>
                    <a:pt x="740555" y="1493398"/>
                  </a:lnTo>
                  <a:close/>
                </a:path>
              </a:pathLst>
            </a:custGeom>
            <a:grpFill/>
            <a:ln w="12693" cap="flat">
              <a:noFill/>
              <a:prstDash val="solid"/>
              <a:miter/>
            </a:ln>
          </p:spPr>
          <p:txBody>
            <a:bodyPr rtlCol="0" anchor="ctr"/>
            <a:lstStyle/>
            <a:p>
              <a:pPr defTabSz="457189"/>
              <a:endParaRPr lang="en-US" sz="2400">
                <a:solidFill>
                  <a:prstClr val="black"/>
                </a:solidFill>
                <a:latin typeface="Calibri" panose="020F0502020204030204"/>
              </a:endParaRPr>
            </a:p>
          </p:txBody>
        </p:sp>
        <p:sp>
          <p:nvSpPr>
            <p:cNvPr id="181" name="Freeform: Shape 180">
              <a:extLst>
                <a:ext uri="{FF2B5EF4-FFF2-40B4-BE49-F238E27FC236}">
                  <a16:creationId xmlns:a16="http://schemas.microsoft.com/office/drawing/2014/main" id="{84B66E4B-3833-4C5C-B182-0F1844B793AE}"/>
                </a:ext>
              </a:extLst>
            </p:cNvPr>
            <p:cNvSpPr/>
            <p:nvPr/>
          </p:nvSpPr>
          <p:spPr>
            <a:xfrm>
              <a:off x="1728786" y="585787"/>
              <a:ext cx="5686425" cy="5149159"/>
            </a:xfrm>
            <a:custGeom>
              <a:avLst/>
              <a:gdLst>
                <a:gd name="connsiteX0" fmla="*/ 5111576 w 5686425"/>
                <a:gd name="connsiteY0" fmla="*/ 2287555 h 5149159"/>
                <a:gd name="connsiteX1" fmla="*/ 5000906 w 5686425"/>
                <a:gd name="connsiteY1" fmla="*/ 1948514 h 5149159"/>
                <a:gd name="connsiteX2" fmla="*/ 4887165 w 5686425"/>
                <a:gd name="connsiteY2" fmla="*/ 1715879 h 5149159"/>
                <a:gd name="connsiteX3" fmla="*/ 4840265 w 5686425"/>
                <a:gd name="connsiteY3" fmla="*/ 1631979 h 5149159"/>
                <a:gd name="connsiteX4" fmla="*/ 4803621 w 5686425"/>
                <a:gd name="connsiteY4" fmla="*/ 1571992 h 5149159"/>
                <a:gd name="connsiteX5" fmla="*/ 5148855 w 5686425"/>
                <a:gd name="connsiteY5" fmla="*/ 1128330 h 5149159"/>
                <a:gd name="connsiteX6" fmla="*/ 4557746 w 5686425"/>
                <a:gd name="connsiteY6" fmla="*/ 537366 h 5149159"/>
                <a:gd name="connsiteX7" fmla="*/ 4114243 w 5686425"/>
                <a:gd name="connsiteY7" fmla="*/ 882604 h 5149159"/>
                <a:gd name="connsiteX8" fmla="*/ 4054193 w 5686425"/>
                <a:gd name="connsiteY8" fmla="*/ 845962 h 5149159"/>
                <a:gd name="connsiteX9" fmla="*/ 3971143 w 5686425"/>
                <a:gd name="connsiteY9" fmla="*/ 799555 h 5149159"/>
                <a:gd name="connsiteX10" fmla="*/ 3737619 w 5686425"/>
                <a:gd name="connsiteY10" fmla="*/ 685318 h 5149159"/>
                <a:gd name="connsiteX11" fmla="*/ 3398578 w 5686425"/>
                <a:gd name="connsiteY11" fmla="*/ 574651 h 5149159"/>
                <a:gd name="connsiteX12" fmla="*/ 3330595 w 5686425"/>
                <a:gd name="connsiteY12" fmla="*/ 558488 h 5149159"/>
                <a:gd name="connsiteX13" fmla="*/ 3261292 w 5686425"/>
                <a:gd name="connsiteY13" fmla="*/ 0 h 5149159"/>
                <a:gd name="connsiteX14" fmla="*/ 2425146 w 5686425"/>
                <a:gd name="connsiteY14" fmla="*/ 0 h 5149159"/>
                <a:gd name="connsiteX15" fmla="*/ 2355830 w 5686425"/>
                <a:gd name="connsiteY15" fmla="*/ 558488 h 5149159"/>
                <a:gd name="connsiteX16" fmla="*/ 2287847 w 5686425"/>
                <a:gd name="connsiteY16" fmla="*/ 575049 h 5149159"/>
                <a:gd name="connsiteX17" fmla="*/ 1948806 w 5686425"/>
                <a:gd name="connsiteY17" fmla="*/ 685714 h 5149159"/>
                <a:gd name="connsiteX18" fmla="*/ 1715282 w 5686425"/>
                <a:gd name="connsiteY18" fmla="*/ 799951 h 5149159"/>
                <a:gd name="connsiteX19" fmla="*/ 1632232 w 5686425"/>
                <a:gd name="connsiteY19" fmla="*/ 846360 h 5149159"/>
                <a:gd name="connsiteX20" fmla="*/ 1572182 w 5686425"/>
                <a:gd name="connsiteY20" fmla="*/ 883000 h 5149159"/>
                <a:gd name="connsiteX21" fmla="*/ 1128678 w 5686425"/>
                <a:gd name="connsiteY21" fmla="*/ 537763 h 5149159"/>
                <a:gd name="connsiteX22" fmla="*/ 537565 w 5686425"/>
                <a:gd name="connsiteY22" fmla="*/ 1128777 h 5149159"/>
                <a:gd name="connsiteX23" fmla="*/ 882802 w 5686425"/>
                <a:gd name="connsiteY23" fmla="*/ 1572385 h 5149159"/>
                <a:gd name="connsiteX24" fmla="*/ 846162 w 5686425"/>
                <a:gd name="connsiteY24" fmla="*/ 1632423 h 5149159"/>
                <a:gd name="connsiteX25" fmla="*/ 799258 w 5686425"/>
                <a:gd name="connsiteY25" fmla="*/ 1716272 h 5149159"/>
                <a:gd name="connsiteX26" fmla="*/ 685516 w 5686425"/>
                <a:gd name="connsiteY26" fmla="*/ 1948908 h 5149159"/>
                <a:gd name="connsiteX27" fmla="*/ 574851 w 5686425"/>
                <a:gd name="connsiteY27" fmla="*/ 2287999 h 5149159"/>
                <a:gd name="connsiteX28" fmla="*/ 558488 w 5686425"/>
                <a:gd name="connsiteY28" fmla="*/ 2355830 h 5149159"/>
                <a:gd name="connsiteX29" fmla="*/ 0 w 5686425"/>
                <a:gd name="connsiteY29" fmla="*/ 2425146 h 5149159"/>
                <a:gd name="connsiteX30" fmla="*/ 0 w 5686425"/>
                <a:gd name="connsiteY30" fmla="*/ 3261292 h 5149159"/>
                <a:gd name="connsiteX31" fmla="*/ 558488 w 5686425"/>
                <a:gd name="connsiteY31" fmla="*/ 3330950 h 5149159"/>
                <a:gd name="connsiteX32" fmla="*/ 575049 w 5686425"/>
                <a:gd name="connsiteY32" fmla="*/ 3398870 h 5149159"/>
                <a:gd name="connsiteX33" fmla="*/ 685815 w 5686425"/>
                <a:gd name="connsiteY33" fmla="*/ 3738215 h 5149159"/>
                <a:gd name="connsiteX34" fmla="*/ 793456 w 5686425"/>
                <a:gd name="connsiteY34" fmla="*/ 3960189 h 5149159"/>
                <a:gd name="connsiteX35" fmla="*/ 846162 w 5686425"/>
                <a:gd name="connsiteY35" fmla="*/ 4054548 h 5149159"/>
                <a:gd name="connsiteX36" fmla="*/ 882802 w 5686425"/>
                <a:gd name="connsiteY36" fmla="*/ 4114535 h 5149159"/>
                <a:gd name="connsiteX37" fmla="*/ 537565 w 5686425"/>
                <a:gd name="connsiteY37" fmla="*/ 4558089 h 5149159"/>
                <a:gd name="connsiteX38" fmla="*/ 1128678 w 5686425"/>
                <a:gd name="connsiteY38" fmla="*/ 5149160 h 5149159"/>
                <a:gd name="connsiteX39" fmla="*/ 1572284 w 5686425"/>
                <a:gd name="connsiteY39" fmla="*/ 4803925 h 5149159"/>
                <a:gd name="connsiteX40" fmla="*/ 1632334 w 5686425"/>
                <a:gd name="connsiteY40" fmla="*/ 4840760 h 5149159"/>
                <a:gd name="connsiteX41" fmla="*/ 1645712 w 5686425"/>
                <a:gd name="connsiteY41" fmla="*/ 4848490 h 5149159"/>
                <a:gd name="connsiteX42" fmla="*/ 1762284 w 5686425"/>
                <a:gd name="connsiteY42" fmla="*/ 4913896 h 5149159"/>
                <a:gd name="connsiteX43" fmla="*/ 1920501 w 5686425"/>
                <a:gd name="connsiteY43" fmla="*/ 4988912 h 5149159"/>
                <a:gd name="connsiteX44" fmla="*/ 1827983 w 5686425"/>
                <a:gd name="connsiteY44" fmla="*/ 4773373 h 5149159"/>
                <a:gd name="connsiteX45" fmla="*/ 1918559 w 5686425"/>
                <a:gd name="connsiteY45" fmla="*/ 4557048 h 5149159"/>
                <a:gd name="connsiteX46" fmla="*/ 2030866 w 5686425"/>
                <a:gd name="connsiteY46" fmla="*/ 4486298 h 5149159"/>
                <a:gd name="connsiteX47" fmla="*/ 2030866 w 5686425"/>
                <a:gd name="connsiteY47" fmla="*/ 4264819 h 5149159"/>
                <a:gd name="connsiteX48" fmla="*/ 1168541 w 5686425"/>
                <a:gd name="connsiteY48" fmla="*/ 2323006 h 5149159"/>
                <a:gd name="connsiteX49" fmla="*/ 2843213 w 5686425"/>
                <a:gd name="connsiteY49" fmla="*/ 1015433 h 5149159"/>
                <a:gd name="connsiteX50" fmla="*/ 4517890 w 5686425"/>
                <a:gd name="connsiteY50" fmla="*/ 2323006 h 5149159"/>
                <a:gd name="connsiteX51" fmla="*/ 3655559 w 5686425"/>
                <a:gd name="connsiteY51" fmla="*/ 4264819 h 5149159"/>
                <a:gd name="connsiteX52" fmla="*/ 3655559 w 5686425"/>
                <a:gd name="connsiteY52" fmla="*/ 4486298 h 5149159"/>
                <a:gd name="connsiteX53" fmla="*/ 3858646 w 5686425"/>
                <a:gd name="connsiteY53" fmla="*/ 4772536 h 5149159"/>
                <a:gd name="connsiteX54" fmla="*/ 3769097 w 5686425"/>
                <a:gd name="connsiteY54" fmla="*/ 4987173 h 5149159"/>
                <a:gd name="connsiteX55" fmla="*/ 3924243 w 5686425"/>
                <a:gd name="connsiteY55" fmla="*/ 4913490 h 5149159"/>
                <a:gd name="connsiteX56" fmla="*/ 4041005 w 5686425"/>
                <a:gd name="connsiteY56" fmla="*/ 4848096 h 5149159"/>
                <a:gd name="connsiteX57" fmla="*/ 4054294 w 5686425"/>
                <a:gd name="connsiteY57" fmla="*/ 4840366 h 5149159"/>
                <a:gd name="connsiteX58" fmla="*/ 4114344 w 5686425"/>
                <a:gd name="connsiteY58" fmla="*/ 4803519 h 5149159"/>
                <a:gd name="connsiteX59" fmla="*/ 4558000 w 5686425"/>
                <a:gd name="connsiteY59" fmla="*/ 5148766 h 5149159"/>
                <a:gd name="connsiteX60" fmla="*/ 5149058 w 5686425"/>
                <a:gd name="connsiteY60" fmla="*/ 4557645 h 5149159"/>
                <a:gd name="connsiteX61" fmla="*/ 4803824 w 5686425"/>
                <a:gd name="connsiteY61" fmla="*/ 4114141 h 5149159"/>
                <a:gd name="connsiteX62" fmla="*/ 4840468 w 5686425"/>
                <a:gd name="connsiteY62" fmla="*/ 4054091 h 5149159"/>
                <a:gd name="connsiteX63" fmla="*/ 4893169 w 5686425"/>
                <a:gd name="connsiteY63" fmla="*/ 3959795 h 5149159"/>
                <a:gd name="connsiteX64" fmla="*/ 5001008 w 5686425"/>
                <a:gd name="connsiteY64" fmla="*/ 3737911 h 5149159"/>
                <a:gd name="connsiteX65" fmla="*/ 5111779 w 5686425"/>
                <a:gd name="connsiteY65" fmla="*/ 3398578 h 5149159"/>
                <a:gd name="connsiteX66" fmla="*/ 5127937 w 5686425"/>
                <a:gd name="connsiteY66" fmla="*/ 3330595 h 5149159"/>
                <a:gd name="connsiteX67" fmla="*/ 5686425 w 5686425"/>
                <a:gd name="connsiteY67" fmla="*/ 3260936 h 5149159"/>
                <a:gd name="connsiteX68" fmla="*/ 5686425 w 5686425"/>
                <a:gd name="connsiteY68" fmla="*/ 2425146 h 5149159"/>
                <a:gd name="connsiteX69" fmla="*/ 5127937 w 5686425"/>
                <a:gd name="connsiteY69" fmla="*/ 2355830 h 5149159"/>
                <a:gd name="connsiteX70" fmla="*/ 812346 w 5686425"/>
                <a:gd name="connsiteY70" fmla="*/ 2944756 h 5149159"/>
                <a:gd name="connsiteX71" fmla="*/ 609260 w 5686425"/>
                <a:gd name="connsiteY71" fmla="*/ 2944756 h 5149159"/>
                <a:gd name="connsiteX72" fmla="*/ 609260 w 5686425"/>
                <a:gd name="connsiteY72" fmla="*/ 2741669 h 5149159"/>
                <a:gd name="connsiteX73" fmla="*/ 812346 w 5686425"/>
                <a:gd name="connsiteY73" fmla="*/ 2741669 h 5149159"/>
                <a:gd name="connsiteX74" fmla="*/ 1335383 w 5686425"/>
                <a:gd name="connsiteY74" fmla="*/ 4207447 h 5149159"/>
                <a:gd name="connsiteX75" fmla="*/ 1478978 w 5686425"/>
                <a:gd name="connsiteY75" fmla="*/ 4351042 h 5149159"/>
                <a:gd name="connsiteX76" fmla="*/ 1335383 w 5686425"/>
                <a:gd name="connsiteY76" fmla="*/ 4494624 h 5149159"/>
                <a:gd name="connsiteX77" fmla="*/ 1191795 w 5686425"/>
                <a:gd name="connsiteY77" fmla="*/ 4351042 h 5149159"/>
                <a:gd name="connsiteX78" fmla="*/ 1335383 w 5686425"/>
                <a:gd name="connsiteY78" fmla="*/ 1478978 h 5149159"/>
                <a:gd name="connsiteX79" fmla="*/ 1191795 w 5686425"/>
                <a:gd name="connsiteY79" fmla="*/ 1335383 h 5149159"/>
                <a:gd name="connsiteX80" fmla="*/ 1335383 w 5686425"/>
                <a:gd name="connsiteY80" fmla="*/ 1191795 h 5149159"/>
                <a:gd name="connsiteX81" fmla="*/ 1478978 w 5686425"/>
                <a:gd name="connsiteY81" fmla="*/ 1335383 h 5149159"/>
                <a:gd name="connsiteX82" fmla="*/ 2944756 w 5686425"/>
                <a:gd name="connsiteY82" fmla="*/ 812346 h 5149159"/>
                <a:gd name="connsiteX83" fmla="*/ 2741669 w 5686425"/>
                <a:gd name="connsiteY83" fmla="*/ 812346 h 5149159"/>
                <a:gd name="connsiteX84" fmla="*/ 2741669 w 5686425"/>
                <a:gd name="connsiteY84" fmla="*/ 609260 h 5149159"/>
                <a:gd name="connsiteX85" fmla="*/ 2944756 w 5686425"/>
                <a:gd name="connsiteY85" fmla="*/ 609260 h 5149159"/>
                <a:gd name="connsiteX86" fmla="*/ 4351042 w 5686425"/>
                <a:gd name="connsiteY86" fmla="*/ 1478978 h 5149159"/>
                <a:gd name="connsiteX87" fmla="*/ 4207447 w 5686425"/>
                <a:gd name="connsiteY87" fmla="*/ 1335383 h 5149159"/>
                <a:gd name="connsiteX88" fmla="*/ 4351042 w 5686425"/>
                <a:gd name="connsiteY88" fmla="*/ 1191795 h 5149159"/>
                <a:gd name="connsiteX89" fmla="*/ 4494624 w 5686425"/>
                <a:gd name="connsiteY89" fmla="*/ 1335383 h 5149159"/>
                <a:gd name="connsiteX90" fmla="*/ 4351042 w 5686425"/>
                <a:gd name="connsiteY90" fmla="*/ 4494827 h 5149159"/>
                <a:gd name="connsiteX91" fmla="*/ 4207447 w 5686425"/>
                <a:gd name="connsiteY91" fmla="*/ 4351245 h 5149159"/>
                <a:gd name="connsiteX92" fmla="*/ 4351042 w 5686425"/>
                <a:gd name="connsiteY92" fmla="*/ 4207650 h 5149159"/>
                <a:gd name="connsiteX93" fmla="*/ 4494624 w 5686425"/>
                <a:gd name="connsiteY93" fmla="*/ 4351245 h 5149159"/>
                <a:gd name="connsiteX94" fmla="*/ 5077165 w 5686425"/>
                <a:gd name="connsiteY94" fmla="*/ 2944756 h 5149159"/>
                <a:gd name="connsiteX95" fmla="*/ 4874079 w 5686425"/>
                <a:gd name="connsiteY95" fmla="*/ 2944756 h 5149159"/>
                <a:gd name="connsiteX96" fmla="*/ 4874079 w 5686425"/>
                <a:gd name="connsiteY96" fmla="*/ 2741669 h 5149159"/>
                <a:gd name="connsiteX97" fmla="*/ 5077165 w 5686425"/>
                <a:gd name="connsiteY97" fmla="*/ 2741669 h 5149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5686425" h="5149159">
                  <a:moveTo>
                    <a:pt x="5111576" y="2287555"/>
                  </a:moveTo>
                  <a:cubicBezTo>
                    <a:pt x="5083258" y="2171923"/>
                    <a:pt x="5046271" y="2058588"/>
                    <a:pt x="5000906" y="1948514"/>
                  </a:cubicBezTo>
                  <a:cubicBezTo>
                    <a:pt x="4967397" y="1868879"/>
                    <a:pt x="4929407" y="1791237"/>
                    <a:pt x="4887165" y="1715879"/>
                  </a:cubicBezTo>
                  <a:cubicBezTo>
                    <a:pt x="4871654" y="1687866"/>
                    <a:pt x="4856728" y="1659307"/>
                    <a:pt x="4840265" y="1631979"/>
                  </a:cubicBezTo>
                  <a:lnTo>
                    <a:pt x="4803621" y="1571992"/>
                  </a:lnTo>
                  <a:lnTo>
                    <a:pt x="5148855" y="1128330"/>
                  </a:lnTo>
                  <a:lnTo>
                    <a:pt x="4557746" y="537366"/>
                  </a:lnTo>
                  <a:lnTo>
                    <a:pt x="4114243" y="882604"/>
                  </a:lnTo>
                  <a:lnTo>
                    <a:pt x="4054193" y="845962"/>
                  </a:lnTo>
                  <a:cubicBezTo>
                    <a:pt x="4027220" y="829403"/>
                    <a:pt x="3998864" y="814875"/>
                    <a:pt x="3971143" y="799555"/>
                  </a:cubicBezTo>
                  <a:cubicBezTo>
                    <a:pt x="3895531" y="757062"/>
                    <a:pt x="3817546" y="718934"/>
                    <a:pt x="3737619" y="685318"/>
                  </a:cubicBezTo>
                  <a:cubicBezTo>
                    <a:pt x="3627546" y="639902"/>
                    <a:pt x="3514198" y="602913"/>
                    <a:pt x="3398578" y="574651"/>
                  </a:cubicBezTo>
                  <a:lnTo>
                    <a:pt x="3330595" y="558488"/>
                  </a:lnTo>
                  <a:lnTo>
                    <a:pt x="3261292" y="0"/>
                  </a:lnTo>
                  <a:lnTo>
                    <a:pt x="2425146" y="0"/>
                  </a:lnTo>
                  <a:lnTo>
                    <a:pt x="2355830" y="558488"/>
                  </a:lnTo>
                  <a:lnTo>
                    <a:pt x="2287847" y="575049"/>
                  </a:lnTo>
                  <a:cubicBezTo>
                    <a:pt x="2172227" y="603311"/>
                    <a:pt x="2058879" y="640298"/>
                    <a:pt x="1948806" y="685714"/>
                  </a:cubicBezTo>
                  <a:cubicBezTo>
                    <a:pt x="1868879" y="719332"/>
                    <a:pt x="1790894" y="757460"/>
                    <a:pt x="1715282" y="799951"/>
                  </a:cubicBezTo>
                  <a:cubicBezTo>
                    <a:pt x="1687561" y="815272"/>
                    <a:pt x="1659205" y="829799"/>
                    <a:pt x="1632232" y="846360"/>
                  </a:cubicBezTo>
                  <a:lnTo>
                    <a:pt x="1572182" y="883000"/>
                  </a:lnTo>
                  <a:lnTo>
                    <a:pt x="1128678" y="537763"/>
                  </a:lnTo>
                  <a:lnTo>
                    <a:pt x="537565" y="1128777"/>
                  </a:lnTo>
                  <a:lnTo>
                    <a:pt x="882802" y="1572385"/>
                  </a:lnTo>
                  <a:lnTo>
                    <a:pt x="846162" y="1632423"/>
                  </a:lnTo>
                  <a:cubicBezTo>
                    <a:pt x="829502" y="1659751"/>
                    <a:pt x="814776" y="1688259"/>
                    <a:pt x="799258" y="1716272"/>
                  </a:cubicBezTo>
                  <a:cubicBezTo>
                    <a:pt x="757013" y="1791630"/>
                    <a:pt x="719033" y="1869285"/>
                    <a:pt x="685516" y="1948908"/>
                  </a:cubicBezTo>
                  <a:cubicBezTo>
                    <a:pt x="640149" y="2058981"/>
                    <a:pt x="603161" y="2172329"/>
                    <a:pt x="574851" y="2287999"/>
                  </a:cubicBezTo>
                  <a:lnTo>
                    <a:pt x="558488" y="2355830"/>
                  </a:lnTo>
                  <a:lnTo>
                    <a:pt x="0" y="2425146"/>
                  </a:lnTo>
                  <a:lnTo>
                    <a:pt x="0" y="3261292"/>
                  </a:lnTo>
                  <a:lnTo>
                    <a:pt x="558488" y="3330950"/>
                  </a:lnTo>
                  <a:lnTo>
                    <a:pt x="575049" y="3398870"/>
                  </a:lnTo>
                  <a:cubicBezTo>
                    <a:pt x="603360" y="3514604"/>
                    <a:pt x="640397" y="3628041"/>
                    <a:pt x="685815" y="3738215"/>
                  </a:cubicBezTo>
                  <a:cubicBezTo>
                    <a:pt x="717745" y="3814068"/>
                    <a:pt x="753642" y="3888144"/>
                    <a:pt x="793456" y="3960189"/>
                  </a:cubicBezTo>
                  <a:cubicBezTo>
                    <a:pt x="810710" y="3991769"/>
                    <a:pt x="827370" y="4023857"/>
                    <a:pt x="846162" y="4054548"/>
                  </a:cubicBezTo>
                  <a:lnTo>
                    <a:pt x="882802" y="4114535"/>
                  </a:lnTo>
                  <a:lnTo>
                    <a:pt x="537565" y="4558089"/>
                  </a:lnTo>
                  <a:lnTo>
                    <a:pt x="1128678" y="5149160"/>
                  </a:lnTo>
                  <a:lnTo>
                    <a:pt x="1572284" y="4803925"/>
                  </a:lnTo>
                  <a:lnTo>
                    <a:pt x="1632334" y="4840760"/>
                  </a:lnTo>
                  <a:cubicBezTo>
                    <a:pt x="1636688" y="4843438"/>
                    <a:pt x="1641257" y="4845863"/>
                    <a:pt x="1645712" y="4848490"/>
                  </a:cubicBezTo>
                  <a:cubicBezTo>
                    <a:pt x="1683893" y="4871350"/>
                    <a:pt x="1722771" y="4893169"/>
                    <a:pt x="1762284" y="4913896"/>
                  </a:cubicBezTo>
                  <a:cubicBezTo>
                    <a:pt x="1813843" y="4940970"/>
                    <a:pt x="1866607" y="4965950"/>
                    <a:pt x="1920501" y="4988912"/>
                  </a:cubicBezTo>
                  <a:cubicBezTo>
                    <a:pt x="1861746" y="4932581"/>
                    <a:pt x="1828376" y="4854786"/>
                    <a:pt x="1827983" y="4773373"/>
                  </a:cubicBezTo>
                  <a:cubicBezTo>
                    <a:pt x="1827627" y="4692012"/>
                    <a:pt x="1860312" y="4613925"/>
                    <a:pt x="1918559" y="4557048"/>
                  </a:cubicBezTo>
                  <a:cubicBezTo>
                    <a:pt x="1950000" y="4525074"/>
                    <a:pt x="1988472" y="4500882"/>
                    <a:pt x="2030866" y="4486298"/>
                  </a:cubicBezTo>
                  <a:lnTo>
                    <a:pt x="2030866" y="4264819"/>
                  </a:lnTo>
                  <a:cubicBezTo>
                    <a:pt x="1331969" y="3892066"/>
                    <a:pt x="976412" y="3091473"/>
                    <a:pt x="1168541" y="2323006"/>
                  </a:cubicBezTo>
                  <a:cubicBezTo>
                    <a:pt x="1360617" y="1554539"/>
                    <a:pt x="2051099" y="1015433"/>
                    <a:pt x="2843213" y="1015433"/>
                  </a:cubicBezTo>
                  <a:cubicBezTo>
                    <a:pt x="3635327" y="1015433"/>
                    <a:pt x="4325808" y="1554539"/>
                    <a:pt x="4517890" y="2323006"/>
                  </a:cubicBezTo>
                  <a:cubicBezTo>
                    <a:pt x="4710010" y="3091473"/>
                    <a:pt x="4354469" y="3892066"/>
                    <a:pt x="3655559" y="4264819"/>
                  </a:cubicBezTo>
                  <a:lnTo>
                    <a:pt x="3655559" y="4486298"/>
                  </a:lnTo>
                  <a:cubicBezTo>
                    <a:pt x="3776941" y="4529187"/>
                    <a:pt x="3858252" y="4643766"/>
                    <a:pt x="3858646" y="4772536"/>
                  </a:cubicBezTo>
                  <a:cubicBezTo>
                    <a:pt x="3859039" y="4853250"/>
                    <a:pt x="3826710" y="4930702"/>
                    <a:pt x="3769097" y="4987173"/>
                  </a:cubicBezTo>
                  <a:cubicBezTo>
                    <a:pt x="3821900" y="4964567"/>
                    <a:pt x="3873623" y="4940019"/>
                    <a:pt x="3924243" y="4913490"/>
                  </a:cubicBezTo>
                  <a:cubicBezTo>
                    <a:pt x="3963857" y="4892775"/>
                    <a:pt x="4002774" y="4870956"/>
                    <a:pt x="4041005" y="4848096"/>
                  </a:cubicBezTo>
                  <a:cubicBezTo>
                    <a:pt x="4045371" y="4845418"/>
                    <a:pt x="4049928" y="4842994"/>
                    <a:pt x="4054294" y="4840366"/>
                  </a:cubicBezTo>
                  <a:lnTo>
                    <a:pt x="4114344" y="4803519"/>
                  </a:lnTo>
                  <a:lnTo>
                    <a:pt x="4558000" y="5148766"/>
                  </a:lnTo>
                  <a:lnTo>
                    <a:pt x="5149058" y="4557645"/>
                  </a:lnTo>
                  <a:lnTo>
                    <a:pt x="4803824" y="4114141"/>
                  </a:lnTo>
                  <a:lnTo>
                    <a:pt x="4840468" y="4054091"/>
                  </a:lnTo>
                  <a:cubicBezTo>
                    <a:pt x="4859254" y="4023654"/>
                    <a:pt x="4875919" y="3991375"/>
                    <a:pt x="4893169" y="3959795"/>
                  </a:cubicBezTo>
                  <a:cubicBezTo>
                    <a:pt x="4933037" y="3887801"/>
                    <a:pt x="4969022" y="3813725"/>
                    <a:pt x="5001008" y="3737911"/>
                  </a:cubicBezTo>
                  <a:cubicBezTo>
                    <a:pt x="5046474" y="3627749"/>
                    <a:pt x="5083512" y="3514300"/>
                    <a:pt x="5111779" y="3398578"/>
                  </a:cubicBezTo>
                  <a:lnTo>
                    <a:pt x="5127937" y="3330595"/>
                  </a:lnTo>
                  <a:lnTo>
                    <a:pt x="5686425" y="3260936"/>
                  </a:lnTo>
                  <a:lnTo>
                    <a:pt x="5686425" y="2425146"/>
                  </a:lnTo>
                  <a:lnTo>
                    <a:pt x="5127937" y="2355830"/>
                  </a:lnTo>
                  <a:close/>
                  <a:moveTo>
                    <a:pt x="812346" y="2944756"/>
                  </a:moveTo>
                  <a:lnTo>
                    <a:pt x="609260" y="2944756"/>
                  </a:lnTo>
                  <a:lnTo>
                    <a:pt x="609260" y="2741669"/>
                  </a:lnTo>
                  <a:lnTo>
                    <a:pt x="812346" y="2741669"/>
                  </a:lnTo>
                  <a:close/>
                  <a:moveTo>
                    <a:pt x="1335383" y="4207447"/>
                  </a:moveTo>
                  <a:lnTo>
                    <a:pt x="1478978" y="4351042"/>
                  </a:lnTo>
                  <a:lnTo>
                    <a:pt x="1335383" y="4494624"/>
                  </a:lnTo>
                  <a:lnTo>
                    <a:pt x="1191795" y="4351042"/>
                  </a:lnTo>
                  <a:close/>
                  <a:moveTo>
                    <a:pt x="1335383" y="1478978"/>
                  </a:moveTo>
                  <a:lnTo>
                    <a:pt x="1191795" y="1335383"/>
                  </a:lnTo>
                  <a:lnTo>
                    <a:pt x="1335383" y="1191795"/>
                  </a:lnTo>
                  <a:lnTo>
                    <a:pt x="1478978" y="1335383"/>
                  </a:lnTo>
                  <a:close/>
                  <a:moveTo>
                    <a:pt x="2944756" y="812346"/>
                  </a:moveTo>
                  <a:lnTo>
                    <a:pt x="2741669" y="812346"/>
                  </a:lnTo>
                  <a:lnTo>
                    <a:pt x="2741669" y="609260"/>
                  </a:lnTo>
                  <a:lnTo>
                    <a:pt x="2944756" y="609260"/>
                  </a:lnTo>
                  <a:close/>
                  <a:moveTo>
                    <a:pt x="4351042" y="1478978"/>
                  </a:moveTo>
                  <a:lnTo>
                    <a:pt x="4207447" y="1335383"/>
                  </a:lnTo>
                  <a:lnTo>
                    <a:pt x="4351042" y="1191795"/>
                  </a:lnTo>
                  <a:lnTo>
                    <a:pt x="4494624" y="1335383"/>
                  </a:lnTo>
                  <a:close/>
                  <a:moveTo>
                    <a:pt x="4351042" y="4494827"/>
                  </a:moveTo>
                  <a:lnTo>
                    <a:pt x="4207447" y="4351245"/>
                  </a:lnTo>
                  <a:lnTo>
                    <a:pt x="4351042" y="4207650"/>
                  </a:lnTo>
                  <a:lnTo>
                    <a:pt x="4494624" y="4351245"/>
                  </a:lnTo>
                  <a:close/>
                  <a:moveTo>
                    <a:pt x="5077165" y="2944756"/>
                  </a:moveTo>
                  <a:lnTo>
                    <a:pt x="4874079" y="2944756"/>
                  </a:lnTo>
                  <a:lnTo>
                    <a:pt x="4874079" y="2741669"/>
                  </a:lnTo>
                  <a:lnTo>
                    <a:pt x="5077165" y="2741669"/>
                  </a:lnTo>
                  <a:close/>
                </a:path>
              </a:pathLst>
            </a:custGeom>
            <a:solidFill>
              <a:srgbClr val="1C3E7E"/>
            </a:solidFill>
            <a:ln w="12693" cap="flat">
              <a:noFill/>
              <a:prstDash val="solid"/>
              <a:miter/>
            </a:ln>
          </p:spPr>
          <p:txBody>
            <a:bodyPr rtlCol="0" anchor="ctr"/>
            <a:lstStyle/>
            <a:p>
              <a:pPr defTabSz="457189"/>
              <a:endParaRPr lang="en-US" sz="2400">
                <a:solidFill>
                  <a:prstClr val="black"/>
                </a:solidFill>
                <a:latin typeface="Calibri" panose="020F0502020204030204"/>
              </a:endParaRPr>
            </a:p>
          </p:txBody>
        </p:sp>
        <p:sp>
          <p:nvSpPr>
            <p:cNvPr id="188" name="Freeform: Shape 187">
              <a:extLst>
                <a:ext uri="{FF2B5EF4-FFF2-40B4-BE49-F238E27FC236}">
                  <a16:creationId xmlns:a16="http://schemas.microsoft.com/office/drawing/2014/main" id="{00EA079D-AE73-4FB1-9784-6A7833CE8AE2}"/>
                </a:ext>
              </a:extLst>
            </p:cNvPr>
            <p:cNvSpPr/>
            <p:nvPr/>
          </p:nvSpPr>
          <p:spPr>
            <a:xfrm>
              <a:off x="3759652" y="5256774"/>
              <a:ext cx="1624694" cy="203095"/>
            </a:xfrm>
            <a:custGeom>
              <a:avLst/>
              <a:gdLst>
                <a:gd name="connsiteX0" fmla="*/ 101544 w 1624694"/>
                <a:gd name="connsiteY0" fmla="*/ 203091 h 203095"/>
                <a:gd name="connsiteX1" fmla="*/ 1523150 w 1624694"/>
                <a:gd name="connsiteY1" fmla="*/ 203091 h 203095"/>
                <a:gd name="connsiteX2" fmla="*/ 1593609 w 1624694"/>
                <a:gd name="connsiteY2" fmla="*/ 173834 h 203095"/>
                <a:gd name="connsiteX3" fmla="*/ 1624694 w 1624694"/>
                <a:gd name="connsiteY3" fmla="*/ 101548 h 203095"/>
                <a:gd name="connsiteX4" fmla="*/ 1523150 w 1624694"/>
                <a:gd name="connsiteY4" fmla="*/ 4 h 203095"/>
                <a:gd name="connsiteX5" fmla="*/ 101544 w 1624694"/>
                <a:gd name="connsiteY5" fmla="*/ 4 h 203095"/>
                <a:gd name="connsiteX6" fmla="*/ 31086 w 1624694"/>
                <a:gd name="connsiteY6" fmla="*/ 29262 h 203095"/>
                <a:gd name="connsiteX7" fmla="*/ 1 w 1624694"/>
                <a:gd name="connsiteY7" fmla="*/ 101548 h 203095"/>
                <a:gd name="connsiteX8" fmla="*/ 101544 w 1624694"/>
                <a:gd name="connsiteY8" fmla="*/ 203091 h 203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24694" h="203095">
                  <a:moveTo>
                    <a:pt x="101544" y="203091"/>
                  </a:moveTo>
                  <a:lnTo>
                    <a:pt x="1523150" y="203091"/>
                  </a:lnTo>
                  <a:cubicBezTo>
                    <a:pt x="1549628" y="203345"/>
                    <a:pt x="1575115" y="192784"/>
                    <a:pt x="1593609" y="173834"/>
                  </a:cubicBezTo>
                  <a:cubicBezTo>
                    <a:pt x="1613537" y="155099"/>
                    <a:pt x="1624795" y="128914"/>
                    <a:pt x="1624694" y="101548"/>
                  </a:cubicBezTo>
                  <a:cubicBezTo>
                    <a:pt x="1624694" y="45470"/>
                    <a:pt x="1579228" y="4"/>
                    <a:pt x="1523150" y="4"/>
                  </a:cubicBezTo>
                  <a:lnTo>
                    <a:pt x="101544" y="4"/>
                  </a:lnTo>
                  <a:cubicBezTo>
                    <a:pt x="75067" y="-249"/>
                    <a:pt x="49579" y="10324"/>
                    <a:pt x="31086" y="29262"/>
                  </a:cubicBezTo>
                  <a:cubicBezTo>
                    <a:pt x="11158" y="47996"/>
                    <a:pt x="-101" y="74182"/>
                    <a:pt x="1" y="101548"/>
                  </a:cubicBezTo>
                  <a:cubicBezTo>
                    <a:pt x="1" y="157625"/>
                    <a:pt x="45467" y="203091"/>
                    <a:pt x="101544" y="203091"/>
                  </a:cubicBezTo>
                  <a:close/>
                </a:path>
              </a:pathLst>
            </a:custGeom>
            <a:grpFill/>
            <a:ln w="12693" cap="flat">
              <a:noFill/>
              <a:prstDash val="solid"/>
              <a:miter/>
            </a:ln>
          </p:spPr>
          <p:txBody>
            <a:bodyPr rtlCol="0" anchor="ctr"/>
            <a:lstStyle/>
            <a:p>
              <a:pPr defTabSz="457189"/>
              <a:endParaRPr lang="en-US" sz="2400">
                <a:solidFill>
                  <a:prstClr val="black"/>
                </a:solidFill>
                <a:latin typeface="Calibri" panose="020F0502020204030204"/>
              </a:endParaRPr>
            </a:p>
          </p:txBody>
        </p:sp>
        <p:sp>
          <p:nvSpPr>
            <p:cNvPr id="189" name="Freeform: Shape 188">
              <a:extLst>
                <a:ext uri="{FF2B5EF4-FFF2-40B4-BE49-F238E27FC236}">
                  <a16:creationId xmlns:a16="http://schemas.microsoft.com/office/drawing/2014/main" id="{17CB75FE-F32C-4859-BB25-C01635ABEB54}"/>
                </a:ext>
              </a:extLst>
            </p:cNvPr>
            <p:cNvSpPr/>
            <p:nvPr/>
          </p:nvSpPr>
          <p:spPr>
            <a:xfrm>
              <a:off x="4082979" y="6069125"/>
              <a:ext cx="978039" cy="203086"/>
            </a:xfrm>
            <a:custGeom>
              <a:avLst/>
              <a:gdLst>
                <a:gd name="connsiteX0" fmla="*/ 0 w 978039"/>
                <a:gd name="connsiteY0" fmla="*/ 0 h 203086"/>
                <a:gd name="connsiteX1" fmla="*/ 285933 w 978039"/>
                <a:gd name="connsiteY1" fmla="*/ 203087 h 203086"/>
                <a:gd name="connsiteX2" fmla="*/ 692106 w 978039"/>
                <a:gd name="connsiteY2" fmla="*/ 203087 h 203086"/>
                <a:gd name="connsiteX3" fmla="*/ 978040 w 978039"/>
                <a:gd name="connsiteY3" fmla="*/ 0 h 203086"/>
              </a:gdLst>
              <a:ahLst/>
              <a:cxnLst>
                <a:cxn ang="0">
                  <a:pos x="connsiteX0" y="connsiteY0"/>
                </a:cxn>
                <a:cxn ang="0">
                  <a:pos x="connsiteX1" y="connsiteY1"/>
                </a:cxn>
                <a:cxn ang="0">
                  <a:pos x="connsiteX2" y="connsiteY2"/>
                </a:cxn>
                <a:cxn ang="0">
                  <a:pos x="connsiteX3" y="connsiteY3"/>
                </a:cxn>
              </a:cxnLst>
              <a:rect l="l" t="t" r="r" b="b"/>
              <a:pathLst>
                <a:path w="978039" h="203086">
                  <a:moveTo>
                    <a:pt x="0" y="0"/>
                  </a:moveTo>
                  <a:cubicBezTo>
                    <a:pt x="42889" y="121281"/>
                    <a:pt x="157316" y="202541"/>
                    <a:pt x="285933" y="203087"/>
                  </a:cubicBezTo>
                  <a:lnTo>
                    <a:pt x="692106" y="203087"/>
                  </a:lnTo>
                  <a:cubicBezTo>
                    <a:pt x="820724" y="202541"/>
                    <a:pt x="935150" y="121281"/>
                    <a:pt x="978040" y="0"/>
                  </a:cubicBezTo>
                  <a:close/>
                </a:path>
              </a:pathLst>
            </a:custGeom>
            <a:grpFill/>
            <a:ln w="12693" cap="flat">
              <a:noFill/>
              <a:prstDash val="solid"/>
              <a:miter/>
            </a:ln>
          </p:spPr>
          <p:txBody>
            <a:bodyPr rtlCol="0" anchor="ctr"/>
            <a:lstStyle/>
            <a:p>
              <a:pPr defTabSz="457189"/>
              <a:endParaRPr lang="en-US" sz="2400">
                <a:solidFill>
                  <a:prstClr val="black"/>
                </a:solidFill>
                <a:latin typeface="Calibri" panose="020F0502020204030204"/>
              </a:endParaRPr>
            </a:p>
          </p:txBody>
        </p:sp>
        <p:sp>
          <p:nvSpPr>
            <p:cNvPr id="192" name="Freeform: Shape 191">
              <a:extLst>
                <a:ext uri="{FF2B5EF4-FFF2-40B4-BE49-F238E27FC236}">
                  <a16:creationId xmlns:a16="http://schemas.microsoft.com/office/drawing/2014/main" id="{0CD34C6D-9FD1-42EE-8E4C-0B625C09158A}"/>
                </a:ext>
              </a:extLst>
            </p:cNvPr>
            <p:cNvSpPr/>
            <p:nvPr/>
          </p:nvSpPr>
          <p:spPr>
            <a:xfrm>
              <a:off x="4673542" y="2413566"/>
              <a:ext cx="1015433" cy="1827779"/>
            </a:xfrm>
            <a:custGeom>
              <a:avLst/>
              <a:gdLst>
                <a:gd name="connsiteX0" fmla="*/ 250291 w 1015433"/>
                <a:gd name="connsiteY0" fmla="*/ 1827780 h 1827779"/>
                <a:gd name="connsiteX1" fmla="*/ 422928 w 1015433"/>
                <a:gd name="connsiteY1" fmla="*/ 1568324 h 1827779"/>
                <a:gd name="connsiteX2" fmla="*/ 507717 w 1015433"/>
                <a:gd name="connsiteY2" fmla="*/ 1523150 h 1827779"/>
                <a:gd name="connsiteX3" fmla="*/ 668764 w 1015433"/>
                <a:gd name="connsiteY3" fmla="*/ 1523150 h 1827779"/>
                <a:gd name="connsiteX4" fmla="*/ 710803 w 1015433"/>
                <a:gd name="connsiteY4" fmla="*/ 1481111 h 1827779"/>
                <a:gd name="connsiteX5" fmla="*/ 710803 w 1015433"/>
                <a:gd name="connsiteY5" fmla="*/ 1260571 h 1827779"/>
                <a:gd name="connsiteX6" fmla="*/ 537469 w 1015433"/>
                <a:gd name="connsiteY6" fmla="*/ 1087224 h 1827779"/>
                <a:gd name="connsiteX7" fmla="*/ 507717 w 1015433"/>
                <a:gd name="connsiteY7" fmla="*/ 1015433 h 1827779"/>
                <a:gd name="connsiteX8" fmla="*/ 507717 w 1015433"/>
                <a:gd name="connsiteY8" fmla="*/ 913890 h 1827779"/>
                <a:gd name="connsiteX9" fmla="*/ 710803 w 1015433"/>
                <a:gd name="connsiteY9" fmla="*/ 913890 h 1827779"/>
                <a:gd name="connsiteX10" fmla="*/ 710803 w 1015433"/>
                <a:gd name="connsiteY10" fmla="*/ 973394 h 1827779"/>
                <a:gd name="connsiteX11" fmla="*/ 839763 w 1015433"/>
                <a:gd name="connsiteY11" fmla="*/ 1102354 h 1827779"/>
                <a:gd name="connsiteX12" fmla="*/ 1015433 w 1015433"/>
                <a:gd name="connsiteY12" fmla="*/ 1043738 h 1827779"/>
                <a:gd name="connsiteX13" fmla="*/ 1015433 w 1015433"/>
                <a:gd name="connsiteY13" fmla="*/ 773570 h 1827779"/>
                <a:gd name="connsiteX14" fmla="*/ 889938 w 1015433"/>
                <a:gd name="connsiteY14" fmla="*/ 710803 h 1827779"/>
                <a:gd name="connsiteX15" fmla="*/ 710803 w 1015433"/>
                <a:gd name="connsiteY15" fmla="*/ 710803 h 1827779"/>
                <a:gd name="connsiteX16" fmla="*/ 710803 w 1015433"/>
                <a:gd name="connsiteY16" fmla="*/ 507717 h 1827779"/>
                <a:gd name="connsiteX17" fmla="*/ 812346 w 1015433"/>
                <a:gd name="connsiteY17" fmla="*/ 507717 h 1827779"/>
                <a:gd name="connsiteX18" fmla="*/ 812346 w 1015433"/>
                <a:gd name="connsiteY18" fmla="*/ 383910 h 1827779"/>
                <a:gd name="connsiteX19" fmla="*/ 538903 w 1015433"/>
                <a:gd name="connsiteY19" fmla="*/ 315482 h 1827779"/>
                <a:gd name="connsiteX20" fmla="*/ 406173 w 1015433"/>
                <a:gd name="connsiteY20" fmla="*/ 448225 h 1827779"/>
                <a:gd name="connsiteX21" fmla="*/ 406173 w 1015433"/>
                <a:gd name="connsiteY21" fmla="*/ 609260 h 1827779"/>
                <a:gd name="connsiteX22" fmla="*/ 203087 w 1015433"/>
                <a:gd name="connsiteY22" fmla="*/ 609260 h 1827779"/>
                <a:gd name="connsiteX23" fmla="*/ 203087 w 1015433"/>
                <a:gd name="connsiteY23" fmla="*/ 406173 h 1827779"/>
                <a:gd name="connsiteX24" fmla="*/ 232839 w 1015433"/>
                <a:gd name="connsiteY24" fmla="*/ 334382 h 1827779"/>
                <a:gd name="connsiteX25" fmla="*/ 406173 w 1015433"/>
                <a:gd name="connsiteY25" fmla="*/ 161048 h 1827779"/>
                <a:gd name="connsiteX26" fmla="*/ 406173 w 1015433"/>
                <a:gd name="connsiteY26" fmla="*/ 42052 h 1827779"/>
                <a:gd name="connsiteX27" fmla="*/ 364134 w 1015433"/>
                <a:gd name="connsiteY27" fmla="*/ 0 h 1827779"/>
                <a:gd name="connsiteX28" fmla="*/ 143595 w 1015433"/>
                <a:gd name="connsiteY28" fmla="*/ 0 h 1827779"/>
                <a:gd name="connsiteX29" fmla="*/ 0 w 1015433"/>
                <a:gd name="connsiteY29" fmla="*/ 143595 h 1827779"/>
                <a:gd name="connsiteX30" fmla="*/ 0 w 1015433"/>
                <a:gd name="connsiteY30" fmla="*/ 1684197 h 1827779"/>
                <a:gd name="connsiteX31" fmla="*/ 143595 w 1015433"/>
                <a:gd name="connsiteY31" fmla="*/ 1827780 h 1827779"/>
                <a:gd name="connsiteX32" fmla="*/ 203087 w 1015433"/>
                <a:gd name="connsiteY32" fmla="*/ 1278024 h 1827779"/>
                <a:gd name="connsiteX33" fmla="*/ 203087 w 1015433"/>
                <a:gd name="connsiteY33" fmla="*/ 1015433 h 1827779"/>
                <a:gd name="connsiteX34" fmla="*/ 406173 w 1015433"/>
                <a:gd name="connsiteY34" fmla="*/ 1015433 h 1827779"/>
                <a:gd name="connsiteX35" fmla="*/ 406173 w 1015433"/>
                <a:gd name="connsiteY35" fmla="*/ 1320063 h 1827779"/>
                <a:gd name="connsiteX36" fmla="*/ 376421 w 1015433"/>
                <a:gd name="connsiteY36" fmla="*/ 1391854 h 1827779"/>
                <a:gd name="connsiteX37" fmla="*/ 274878 w 1015433"/>
                <a:gd name="connsiteY37" fmla="*/ 1493398 h 1827779"/>
                <a:gd name="connsiteX38" fmla="*/ 131295 w 1015433"/>
                <a:gd name="connsiteY38" fmla="*/ 1349815 h 182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015433" h="1827779">
                  <a:moveTo>
                    <a:pt x="250291" y="1827780"/>
                  </a:moveTo>
                  <a:lnTo>
                    <a:pt x="422928" y="1568324"/>
                  </a:lnTo>
                  <a:cubicBezTo>
                    <a:pt x="441828" y="1540006"/>
                    <a:pt x="473649" y="1523048"/>
                    <a:pt x="507717" y="1523150"/>
                  </a:cubicBezTo>
                  <a:lnTo>
                    <a:pt x="668764" y="1523150"/>
                  </a:lnTo>
                  <a:lnTo>
                    <a:pt x="710803" y="1481111"/>
                  </a:lnTo>
                  <a:lnTo>
                    <a:pt x="710803" y="1260571"/>
                  </a:lnTo>
                  <a:lnTo>
                    <a:pt x="537469" y="1087224"/>
                  </a:lnTo>
                  <a:cubicBezTo>
                    <a:pt x="518429" y="1068185"/>
                    <a:pt x="507717" y="1042355"/>
                    <a:pt x="507717" y="1015433"/>
                  </a:cubicBezTo>
                  <a:lnTo>
                    <a:pt x="507717" y="913890"/>
                  </a:lnTo>
                  <a:lnTo>
                    <a:pt x="710803" y="913890"/>
                  </a:lnTo>
                  <a:lnTo>
                    <a:pt x="710803" y="973394"/>
                  </a:lnTo>
                  <a:lnTo>
                    <a:pt x="839763" y="1102354"/>
                  </a:lnTo>
                  <a:lnTo>
                    <a:pt x="1015433" y="1043738"/>
                  </a:lnTo>
                  <a:lnTo>
                    <a:pt x="1015433" y="773570"/>
                  </a:lnTo>
                  <a:lnTo>
                    <a:pt x="889938" y="710803"/>
                  </a:lnTo>
                  <a:lnTo>
                    <a:pt x="710803" y="710803"/>
                  </a:lnTo>
                  <a:lnTo>
                    <a:pt x="710803" y="507717"/>
                  </a:lnTo>
                  <a:lnTo>
                    <a:pt x="812346" y="507717"/>
                  </a:lnTo>
                  <a:lnTo>
                    <a:pt x="812346" y="383910"/>
                  </a:lnTo>
                  <a:lnTo>
                    <a:pt x="538903" y="315482"/>
                  </a:lnTo>
                  <a:lnTo>
                    <a:pt x="406173" y="448225"/>
                  </a:lnTo>
                  <a:lnTo>
                    <a:pt x="406173" y="609260"/>
                  </a:lnTo>
                  <a:lnTo>
                    <a:pt x="203087" y="609260"/>
                  </a:lnTo>
                  <a:lnTo>
                    <a:pt x="203087" y="406173"/>
                  </a:lnTo>
                  <a:cubicBezTo>
                    <a:pt x="203087" y="379252"/>
                    <a:pt x="213799" y="353421"/>
                    <a:pt x="232839" y="334382"/>
                  </a:cubicBezTo>
                  <a:lnTo>
                    <a:pt x="406173" y="161048"/>
                  </a:lnTo>
                  <a:lnTo>
                    <a:pt x="406173" y="42052"/>
                  </a:lnTo>
                  <a:lnTo>
                    <a:pt x="364134" y="0"/>
                  </a:lnTo>
                  <a:lnTo>
                    <a:pt x="143595" y="0"/>
                  </a:lnTo>
                  <a:lnTo>
                    <a:pt x="0" y="143595"/>
                  </a:lnTo>
                  <a:lnTo>
                    <a:pt x="0" y="1684197"/>
                  </a:lnTo>
                  <a:lnTo>
                    <a:pt x="143595" y="1827780"/>
                  </a:lnTo>
                  <a:close/>
                  <a:moveTo>
                    <a:pt x="203087" y="1278024"/>
                  </a:moveTo>
                  <a:lnTo>
                    <a:pt x="203087" y="1015433"/>
                  </a:lnTo>
                  <a:lnTo>
                    <a:pt x="406173" y="1015433"/>
                  </a:lnTo>
                  <a:lnTo>
                    <a:pt x="406173" y="1320063"/>
                  </a:lnTo>
                  <a:cubicBezTo>
                    <a:pt x="406173" y="1346985"/>
                    <a:pt x="395460" y="1372815"/>
                    <a:pt x="376421" y="1391854"/>
                  </a:cubicBezTo>
                  <a:lnTo>
                    <a:pt x="274878" y="1493398"/>
                  </a:lnTo>
                  <a:lnTo>
                    <a:pt x="131295" y="1349815"/>
                  </a:lnTo>
                  <a:close/>
                </a:path>
              </a:pathLst>
            </a:custGeom>
            <a:grpFill/>
            <a:ln w="12693" cap="flat">
              <a:noFill/>
              <a:prstDash val="solid"/>
              <a:miter/>
            </a:ln>
          </p:spPr>
          <p:txBody>
            <a:bodyPr rtlCol="0" anchor="ctr"/>
            <a:lstStyle/>
            <a:p>
              <a:pPr defTabSz="457189"/>
              <a:endParaRPr lang="en-US" sz="2400">
                <a:solidFill>
                  <a:prstClr val="black"/>
                </a:solidFill>
                <a:latin typeface="Calibri" panose="020F0502020204030204"/>
              </a:endParaRPr>
            </a:p>
          </p:txBody>
        </p:sp>
        <p:sp>
          <p:nvSpPr>
            <p:cNvPr id="196" name="Freeform: Shape 195">
              <a:extLst>
                <a:ext uri="{FF2B5EF4-FFF2-40B4-BE49-F238E27FC236}">
                  <a16:creationId xmlns:a16="http://schemas.microsoft.com/office/drawing/2014/main" id="{9A6AF4C0-9D4B-4D88-AEF0-E3806D9B5F88}"/>
                </a:ext>
              </a:extLst>
            </p:cNvPr>
            <p:cNvSpPr/>
            <p:nvPr/>
          </p:nvSpPr>
          <p:spPr>
            <a:xfrm>
              <a:off x="3048703" y="1804504"/>
              <a:ext cx="3046598" cy="3249187"/>
            </a:xfrm>
            <a:custGeom>
              <a:avLst/>
              <a:gdLst>
                <a:gd name="connsiteX0" fmla="*/ 2132556 w 3046598"/>
                <a:gd name="connsiteY0" fmla="*/ 3249188 h 3249187"/>
                <a:gd name="connsiteX1" fmla="*/ 2132556 w 3046598"/>
                <a:gd name="connsiteY1" fmla="*/ 2984173 h 3249187"/>
                <a:gd name="connsiteX2" fmla="*/ 2189725 w 3046598"/>
                <a:gd name="connsiteY2" fmla="*/ 2892796 h 3249187"/>
                <a:gd name="connsiteX3" fmla="*/ 3007580 w 3046598"/>
                <a:gd name="connsiteY3" fmla="*/ 1181182 h 3249187"/>
                <a:gd name="connsiteX4" fmla="*/ 1523296 w 3046598"/>
                <a:gd name="connsiteY4" fmla="*/ 0 h 3249187"/>
                <a:gd name="connsiteX5" fmla="*/ 39025 w 3046598"/>
                <a:gd name="connsiteY5" fmla="*/ 1181182 h 3249187"/>
                <a:gd name="connsiteX6" fmla="*/ 856868 w 3046598"/>
                <a:gd name="connsiteY6" fmla="*/ 2892796 h 3249187"/>
                <a:gd name="connsiteX7" fmla="*/ 914036 w 3046598"/>
                <a:gd name="connsiteY7" fmla="*/ 2984173 h 3249187"/>
                <a:gd name="connsiteX8" fmla="*/ 914036 w 3046598"/>
                <a:gd name="connsiteY8" fmla="*/ 3249188 h 3249187"/>
                <a:gd name="connsiteX9" fmla="*/ 859698 w 3046598"/>
                <a:gd name="connsiteY9" fmla="*/ 2335298 h 3249187"/>
                <a:gd name="connsiteX10" fmla="*/ 710950 w 3046598"/>
                <a:gd name="connsiteY10" fmla="*/ 2335298 h 3249187"/>
                <a:gd name="connsiteX11" fmla="*/ 639159 w 3046598"/>
                <a:gd name="connsiteY11" fmla="*/ 2305546 h 3249187"/>
                <a:gd name="connsiteX12" fmla="*/ 537615 w 3046598"/>
                <a:gd name="connsiteY12" fmla="*/ 2204003 h 3249187"/>
                <a:gd name="connsiteX13" fmla="*/ 507863 w 3046598"/>
                <a:gd name="connsiteY13" fmla="*/ 2132211 h 3249187"/>
                <a:gd name="connsiteX14" fmla="*/ 507863 w 3046598"/>
                <a:gd name="connsiteY14" fmla="*/ 1900820 h 3249187"/>
                <a:gd name="connsiteX15" fmla="*/ 272702 w 3046598"/>
                <a:gd name="connsiteY15" fmla="*/ 1822428 h 3249187"/>
                <a:gd name="connsiteX16" fmla="*/ 203233 w 3046598"/>
                <a:gd name="connsiteY16" fmla="*/ 1726038 h 3249187"/>
                <a:gd name="connsiteX17" fmla="*/ 203233 w 3046598"/>
                <a:gd name="connsiteY17" fmla="*/ 1319865 h 3249187"/>
                <a:gd name="connsiteX18" fmla="*/ 259412 w 3046598"/>
                <a:gd name="connsiteY18" fmla="*/ 1228984 h 3249187"/>
                <a:gd name="connsiteX19" fmla="*/ 406320 w 3046598"/>
                <a:gd name="connsiteY19" fmla="*/ 1155555 h 3249187"/>
                <a:gd name="connsiteX20" fmla="*/ 406320 w 3046598"/>
                <a:gd name="connsiteY20" fmla="*/ 913692 h 3249187"/>
                <a:gd name="connsiteX21" fmla="*/ 483175 w 3046598"/>
                <a:gd name="connsiteY21" fmla="*/ 815169 h 3249187"/>
                <a:gd name="connsiteX22" fmla="*/ 812493 w 3046598"/>
                <a:gd name="connsiteY22" fmla="*/ 732868 h 3249187"/>
                <a:gd name="connsiteX23" fmla="*/ 812493 w 3046598"/>
                <a:gd name="connsiteY23" fmla="*/ 609062 h 3249187"/>
                <a:gd name="connsiteX24" fmla="*/ 842245 w 3046598"/>
                <a:gd name="connsiteY24" fmla="*/ 537271 h 3249187"/>
                <a:gd name="connsiteX25" fmla="*/ 943789 w 3046598"/>
                <a:gd name="connsiteY25" fmla="*/ 435727 h 3249187"/>
                <a:gd name="connsiteX26" fmla="*/ 1015580 w 3046598"/>
                <a:gd name="connsiteY26" fmla="*/ 405975 h 3249187"/>
                <a:gd name="connsiteX27" fmla="*/ 1320210 w 3046598"/>
                <a:gd name="connsiteY27" fmla="*/ 405975 h 3249187"/>
                <a:gd name="connsiteX28" fmla="*/ 1392001 w 3046598"/>
                <a:gd name="connsiteY28" fmla="*/ 435727 h 3249187"/>
                <a:gd name="connsiteX29" fmla="*/ 1523296 w 3046598"/>
                <a:gd name="connsiteY29" fmla="*/ 567023 h 3249187"/>
                <a:gd name="connsiteX30" fmla="*/ 1654592 w 3046598"/>
                <a:gd name="connsiteY30" fmla="*/ 435727 h 3249187"/>
                <a:gd name="connsiteX31" fmla="*/ 1726383 w 3046598"/>
                <a:gd name="connsiteY31" fmla="*/ 405975 h 3249187"/>
                <a:gd name="connsiteX32" fmla="*/ 2031013 w 3046598"/>
                <a:gd name="connsiteY32" fmla="*/ 405975 h 3249187"/>
                <a:gd name="connsiteX33" fmla="*/ 2102804 w 3046598"/>
                <a:gd name="connsiteY33" fmla="*/ 435727 h 3249187"/>
                <a:gd name="connsiteX34" fmla="*/ 2204347 w 3046598"/>
                <a:gd name="connsiteY34" fmla="*/ 537271 h 3249187"/>
                <a:gd name="connsiteX35" fmla="*/ 2234100 w 3046598"/>
                <a:gd name="connsiteY35" fmla="*/ 609062 h 3249187"/>
                <a:gd name="connsiteX36" fmla="*/ 2234100 w 3046598"/>
                <a:gd name="connsiteY36" fmla="*/ 732868 h 3249187"/>
                <a:gd name="connsiteX37" fmla="*/ 2563417 w 3046598"/>
                <a:gd name="connsiteY37" fmla="*/ 815169 h 3249187"/>
                <a:gd name="connsiteX38" fmla="*/ 2640273 w 3046598"/>
                <a:gd name="connsiteY38" fmla="*/ 913692 h 3249187"/>
                <a:gd name="connsiteX39" fmla="*/ 2640273 w 3046598"/>
                <a:gd name="connsiteY39" fmla="*/ 1155555 h 3249187"/>
                <a:gd name="connsiteX40" fmla="*/ 2787181 w 3046598"/>
                <a:gd name="connsiteY40" fmla="*/ 1228984 h 3249187"/>
                <a:gd name="connsiteX41" fmla="*/ 2843359 w 3046598"/>
                <a:gd name="connsiteY41" fmla="*/ 1319865 h 3249187"/>
                <a:gd name="connsiteX42" fmla="*/ 2843359 w 3046598"/>
                <a:gd name="connsiteY42" fmla="*/ 1726038 h 3249187"/>
                <a:gd name="connsiteX43" fmla="*/ 2773891 w 3046598"/>
                <a:gd name="connsiteY43" fmla="*/ 1822428 h 3249187"/>
                <a:gd name="connsiteX44" fmla="*/ 2538729 w 3046598"/>
                <a:gd name="connsiteY44" fmla="*/ 1900820 h 3249187"/>
                <a:gd name="connsiteX45" fmla="*/ 2538729 w 3046598"/>
                <a:gd name="connsiteY45" fmla="*/ 2132211 h 3249187"/>
                <a:gd name="connsiteX46" fmla="*/ 2508977 w 3046598"/>
                <a:gd name="connsiteY46" fmla="*/ 2204003 h 3249187"/>
                <a:gd name="connsiteX47" fmla="*/ 2407434 w 3046598"/>
                <a:gd name="connsiteY47" fmla="*/ 2305546 h 3249187"/>
                <a:gd name="connsiteX48" fmla="*/ 2335643 w 3046598"/>
                <a:gd name="connsiteY48" fmla="*/ 2335298 h 3249187"/>
                <a:gd name="connsiteX49" fmla="*/ 2186895 w 3046598"/>
                <a:gd name="connsiteY49" fmla="*/ 2335298 h 3249187"/>
                <a:gd name="connsiteX50" fmla="*/ 2014258 w 3046598"/>
                <a:gd name="connsiteY50" fmla="*/ 2594754 h 3249187"/>
                <a:gd name="connsiteX51" fmla="*/ 1929470 w 3046598"/>
                <a:gd name="connsiteY51" fmla="*/ 2639928 h 3249187"/>
                <a:gd name="connsiteX52" fmla="*/ 1726383 w 3046598"/>
                <a:gd name="connsiteY52" fmla="*/ 2639928 h 3249187"/>
                <a:gd name="connsiteX53" fmla="*/ 1654592 w 3046598"/>
                <a:gd name="connsiteY53" fmla="*/ 2610176 h 3249187"/>
                <a:gd name="connsiteX54" fmla="*/ 1523296 w 3046598"/>
                <a:gd name="connsiteY54" fmla="*/ 2478893 h 3249187"/>
                <a:gd name="connsiteX55" fmla="*/ 1392001 w 3046598"/>
                <a:gd name="connsiteY55" fmla="*/ 2610176 h 3249187"/>
                <a:gd name="connsiteX56" fmla="*/ 1320210 w 3046598"/>
                <a:gd name="connsiteY56" fmla="*/ 2639928 h 3249187"/>
                <a:gd name="connsiteX57" fmla="*/ 1117123 w 3046598"/>
                <a:gd name="connsiteY57" fmla="*/ 2639928 h 3249187"/>
                <a:gd name="connsiteX58" fmla="*/ 1032639 w 3046598"/>
                <a:gd name="connsiteY58" fmla="*/ 2594754 h 3249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046598" h="3249187">
                  <a:moveTo>
                    <a:pt x="2132556" y="3249188"/>
                  </a:moveTo>
                  <a:lnTo>
                    <a:pt x="2132556" y="2984173"/>
                  </a:lnTo>
                  <a:cubicBezTo>
                    <a:pt x="2132556" y="2945256"/>
                    <a:pt x="2154718" y="2909754"/>
                    <a:pt x="2189725" y="2892796"/>
                  </a:cubicBezTo>
                  <a:cubicBezTo>
                    <a:pt x="2827696" y="2582366"/>
                    <a:pt x="3166826" y="1872552"/>
                    <a:pt x="3007580" y="1181182"/>
                  </a:cubicBezTo>
                  <a:cubicBezTo>
                    <a:pt x="2848271" y="489863"/>
                    <a:pt x="2232767" y="0"/>
                    <a:pt x="1523296" y="0"/>
                  </a:cubicBezTo>
                  <a:cubicBezTo>
                    <a:pt x="813826" y="0"/>
                    <a:pt x="198321" y="489863"/>
                    <a:pt x="39025" y="1181182"/>
                  </a:cubicBezTo>
                  <a:cubicBezTo>
                    <a:pt x="-120238" y="1872552"/>
                    <a:pt x="218896" y="2582366"/>
                    <a:pt x="856868" y="2892796"/>
                  </a:cubicBezTo>
                  <a:cubicBezTo>
                    <a:pt x="891875" y="2909754"/>
                    <a:pt x="914036" y="2945256"/>
                    <a:pt x="914036" y="2984173"/>
                  </a:cubicBezTo>
                  <a:lnTo>
                    <a:pt x="914036" y="3249188"/>
                  </a:lnTo>
                  <a:close/>
                  <a:moveTo>
                    <a:pt x="859698" y="2335298"/>
                  </a:moveTo>
                  <a:lnTo>
                    <a:pt x="710950" y="2335298"/>
                  </a:lnTo>
                  <a:cubicBezTo>
                    <a:pt x="684028" y="2335298"/>
                    <a:pt x="658198" y="2324585"/>
                    <a:pt x="639159" y="2305546"/>
                  </a:cubicBezTo>
                  <a:lnTo>
                    <a:pt x="537615" y="2204003"/>
                  </a:lnTo>
                  <a:cubicBezTo>
                    <a:pt x="518576" y="2184963"/>
                    <a:pt x="507863" y="2159133"/>
                    <a:pt x="507863" y="2132211"/>
                  </a:cubicBezTo>
                  <a:lnTo>
                    <a:pt x="507863" y="1900820"/>
                  </a:lnTo>
                  <a:lnTo>
                    <a:pt x="272702" y="1822428"/>
                  </a:lnTo>
                  <a:cubicBezTo>
                    <a:pt x="231196" y="1808593"/>
                    <a:pt x="203233" y="1769765"/>
                    <a:pt x="203233" y="1726038"/>
                  </a:cubicBezTo>
                  <a:lnTo>
                    <a:pt x="203233" y="1319865"/>
                  </a:lnTo>
                  <a:cubicBezTo>
                    <a:pt x="203233" y="1281393"/>
                    <a:pt x="224951" y="1246183"/>
                    <a:pt x="259412" y="1228984"/>
                  </a:cubicBezTo>
                  <a:lnTo>
                    <a:pt x="406320" y="1155555"/>
                  </a:lnTo>
                  <a:lnTo>
                    <a:pt x="406320" y="913692"/>
                  </a:lnTo>
                  <a:cubicBezTo>
                    <a:pt x="406320" y="867134"/>
                    <a:pt x="438001" y="826529"/>
                    <a:pt x="483175" y="815169"/>
                  </a:cubicBezTo>
                  <a:lnTo>
                    <a:pt x="812493" y="732868"/>
                  </a:lnTo>
                  <a:lnTo>
                    <a:pt x="812493" y="609062"/>
                  </a:lnTo>
                  <a:cubicBezTo>
                    <a:pt x="812493" y="582140"/>
                    <a:pt x="823206" y="556310"/>
                    <a:pt x="842245" y="537271"/>
                  </a:cubicBezTo>
                  <a:lnTo>
                    <a:pt x="943789" y="435727"/>
                  </a:lnTo>
                  <a:cubicBezTo>
                    <a:pt x="962828" y="416688"/>
                    <a:pt x="988658" y="405975"/>
                    <a:pt x="1015580" y="405975"/>
                  </a:cubicBezTo>
                  <a:lnTo>
                    <a:pt x="1320210" y="405975"/>
                  </a:lnTo>
                  <a:cubicBezTo>
                    <a:pt x="1347131" y="405975"/>
                    <a:pt x="1372962" y="416688"/>
                    <a:pt x="1392001" y="435727"/>
                  </a:cubicBezTo>
                  <a:lnTo>
                    <a:pt x="1523296" y="567023"/>
                  </a:lnTo>
                  <a:lnTo>
                    <a:pt x="1654592" y="435727"/>
                  </a:lnTo>
                  <a:cubicBezTo>
                    <a:pt x="1673631" y="416688"/>
                    <a:pt x="1699461" y="405975"/>
                    <a:pt x="1726383" y="405975"/>
                  </a:cubicBezTo>
                  <a:lnTo>
                    <a:pt x="2031013" y="405975"/>
                  </a:lnTo>
                  <a:cubicBezTo>
                    <a:pt x="2057935" y="405975"/>
                    <a:pt x="2083765" y="416688"/>
                    <a:pt x="2102804" y="435727"/>
                  </a:cubicBezTo>
                  <a:lnTo>
                    <a:pt x="2204347" y="537271"/>
                  </a:lnTo>
                  <a:cubicBezTo>
                    <a:pt x="2223387" y="556310"/>
                    <a:pt x="2234100" y="582140"/>
                    <a:pt x="2234100" y="609062"/>
                  </a:cubicBezTo>
                  <a:lnTo>
                    <a:pt x="2234100" y="732868"/>
                  </a:lnTo>
                  <a:lnTo>
                    <a:pt x="2563417" y="815169"/>
                  </a:lnTo>
                  <a:cubicBezTo>
                    <a:pt x="2608591" y="826529"/>
                    <a:pt x="2640273" y="867134"/>
                    <a:pt x="2640273" y="913692"/>
                  </a:cubicBezTo>
                  <a:lnTo>
                    <a:pt x="2640273" y="1155555"/>
                  </a:lnTo>
                  <a:lnTo>
                    <a:pt x="2787181" y="1228984"/>
                  </a:lnTo>
                  <a:cubicBezTo>
                    <a:pt x="2821642" y="1246183"/>
                    <a:pt x="2843359" y="1281393"/>
                    <a:pt x="2843359" y="1319865"/>
                  </a:cubicBezTo>
                  <a:lnTo>
                    <a:pt x="2843359" y="1726038"/>
                  </a:lnTo>
                  <a:cubicBezTo>
                    <a:pt x="2843359" y="1769765"/>
                    <a:pt x="2815397" y="1808593"/>
                    <a:pt x="2773891" y="1822428"/>
                  </a:cubicBezTo>
                  <a:lnTo>
                    <a:pt x="2538729" y="1900820"/>
                  </a:lnTo>
                  <a:lnTo>
                    <a:pt x="2538729" y="2132211"/>
                  </a:lnTo>
                  <a:cubicBezTo>
                    <a:pt x="2538729" y="2159133"/>
                    <a:pt x="2528017" y="2184963"/>
                    <a:pt x="2508977" y="2204003"/>
                  </a:cubicBezTo>
                  <a:lnTo>
                    <a:pt x="2407434" y="2305546"/>
                  </a:lnTo>
                  <a:cubicBezTo>
                    <a:pt x="2388395" y="2324585"/>
                    <a:pt x="2362565" y="2335298"/>
                    <a:pt x="2335643" y="2335298"/>
                  </a:cubicBezTo>
                  <a:lnTo>
                    <a:pt x="2186895" y="2335298"/>
                  </a:lnTo>
                  <a:lnTo>
                    <a:pt x="2014258" y="2594754"/>
                  </a:lnTo>
                  <a:cubicBezTo>
                    <a:pt x="1995359" y="2623072"/>
                    <a:pt x="1963537" y="2640029"/>
                    <a:pt x="1929470" y="2639928"/>
                  </a:cubicBezTo>
                  <a:lnTo>
                    <a:pt x="1726383" y="2639928"/>
                  </a:lnTo>
                  <a:cubicBezTo>
                    <a:pt x="1699461" y="2639928"/>
                    <a:pt x="1673631" y="2629215"/>
                    <a:pt x="1654592" y="2610176"/>
                  </a:cubicBezTo>
                  <a:lnTo>
                    <a:pt x="1523296" y="2478893"/>
                  </a:lnTo>
                  <a:lnTo>
                    <a:pt x="1392001" y="2610176"/>
                  </a:lnTo>
                  <a:cubicBezTo>
                    <a:pt x="1372962" y="2629215"/>
                    <a:pt x="1347131" y="2639928"/>
                    <a:pt x="1320210" y="2639928"/>
                  </a:cubicBezTo>
                  <a:lnTo>
                    <a:pt x="1117123" y="2639928"/>
                  </a:lnTo>
                  <a:cubicBezTo>
                    <a:pt x="1083157" y="2639928"/>
                    <a:pt x="1051475" y="2622970"/>
                    <a:pt x="1032639" y="2594754"/>
                  </a:cubicBezTo>
                  <a:close/>
                </a:path>
              </a:pathLst>
            </a:custGeom>
            <a:grpFill/>
            <a:ln w="12693" cap="flat">
              <a:noFill/>
              <a:prstDash val="solid"/>
              <a:miter/>
            </a:ln>
          </p:spPr>
          <p:txBody>
            <a:bodyPr rtlCol="0" anchor="ctr"/>
            <a:lstStyle/>
            <a:p>
              <a:pPr defTabSz="457189"/>
              <a:endParaRPr lang="en-US" sz="2400">
                <a:solidFill>
                  <a:prstClr val="black"/>
                </a:solidFill>
                <a:latin typeface="Calibri" panose="020F0502020204030204"/>
              </a:endParaRPr>
            </a:p>
          </p:txBody>
        </p:sp>
      </p:grpSp>
      <p:pic>
        <p:nvPicPr>
          <p:cNvPr id="156" name="Picture 155">
            <a:extLst>
              <a:ext uri="{FF2B5EF4-FFF2-40B4-BE49-F238E27FC236}">
                <a16:creationId xmlns:a16="http://schemas.microsoft.com/office/drawing/2014/main" id="{7AAF48EE-008F-4B5E-B826-D072CBB41C55}"/>
              </a:ext>
            </a:extLst>
          </p:cNvPr>
          <p:cNvPicPr>
            <a:picLocks noChangeAspect="1"/>
          </p:cNvPicPr>
          <p:nvPr/>
        </p:nvPicPr>
        <p:blipFill>
          <a:blip r:embed="rId3"/>
          <a:stretch>
            <a:fillRect/>
          </a:stretch>
        </p:blipFill>
        <p:spPr>
          <a:xfrm>
            <a:off x="10385897" y="227828"/>
            <a:ext cx="1452127" cy="1486805"/>
          </a:xfrm>
          <a:prstGeom prst="rect">
            <a:avLst/>
          </a:prstGeom>
        </p:spPr>
      </p:pic>
    </p:spTree>
    <p:custDataLst>
      <p:tags r:id="rId1"/>
    </p:custDataLst>
    <p:extLst>
      <p:ext uri="{BB962C8B-B14F-4D97-AF65-F5344CB8AC3E}">
        <p14:creationId xmlns:p14="http://schemas.microsoft.com/office/powerpoint/2010/main" val="4938045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E04549F1-D116-434C-92C5-994EDF69A9F6}"/>
              </a:ext>
            </a:extLst>
          </p:cNvPr>
          <p:cNvGrpSpPr/>
          <p:nvPr/>
        </p:nvGrpSpPr>
        <p:grpSpPr>
          <a:xfrm>
            <a:off x="6678536" y="1001404"/>
            <a:ext cx="804461" cy="890304"/>
            <a:chOff x="11998325" y="1768476"/>
            <a:chExt cx="1963738" cy="2173287"/>
          </a:xfrm>
        </p:grpSpPr>
        <p:sp>
          <p:nvSpPr>
            <p:cNvPr id="4" name="Freeform 19">
              <a:extLst>
                <a:ext uri="{FF2B5EF4-FFF2-40B4-BE49-F238E27FC236}">
                  <a16:creationId xmlns:a16="http://schemas.microsoft.com/office/drawing/2014/main" id="{25FF2B56-22DA-4988-9556-49755749DF06}"/>
                </a:ext>
              </a:extLst>
            </p:cNvPr>
            <p:cNvSpPr>
              <a:spLocks/>
            </p:cNvSpPr>
            <p:nvPr/>
          </p:nvSpPr>
          <p:spPr bwMode="auto">
            <a:xfrm>
              <a:off x="12919075" y="2163763"/>
              <a:ext cx="1042988" cy="884238"/>
            </a:xfrm>
            <a:custGeom>
              <a:avLst/>
              <a:gdLst>
                <a:gd name="T0" fmla="*/ 657 w 657"/>
                <a:gd name="T1" fmla="*/ 557 h 557"/>
                <a:gd name="T2" fmla="*/ 0 w 657"/>
                <a:gd name="T3" fmla="*/ 557 h 557"/>
                <a:gd name="T4" fmla="*/ 0 w 657"/>
                <a:gd name="T5" fmla="*/ 0 h 557"/>
                <a:gd name="T6" fmla="*/ 657 w 657"/>
                <a:gd name="T7" fmla="*/ 0 h 557"/>
                <a:gd name="T8" fmla="*/ 398 w 657"/>
                <a:gd name="T9" fmla="*/ 278 h 557"/>
                <a:gd name="T10" fmla="*/ 657 w 657"/>
                <a:gd name="T11" fmla="*/ 557 h 557"/>
              </a:gdLst>
              <a:ahLst/>
              <a:cxnLst>
                <a:cxn ang="0">
                  <a:pos x="T0" y="T1"/>
                </a:cxn>
                <a:cxn ang="0">
                  <a:pos x="T2" y="T3"/>
                </a:cxn>
                <a:cxn ang="0">
                  <a:pos x="T4" y="T5"/>
                </a:cxn>
                <a:cxn ang="0">
                  <a:pos x="T6" y="T7"/>
                </a:cxn>
                <a:cxn ang="0">
                  <a:pos x="T8" y="T9"/>
                </a:cxn>
                <a:cxn ang="0">
                  <a:pos x="T10" y="T11"/>
                </a:cxn>
              </a:cxnLst>
              <a:rect l="0" t="0" r="r" b="b"/>
              <a:pathLst>
                <a:path w="657" h="557">
                  <a:moveTo>
                    <a:pt x="657" y="557"/>
                  </a:moveTo>
                  <a:lnTo>
                    <a:pt x="0" y="557"/>
                  </a:lnTo>
                  <a:lnTo>
                    <a:pt x="0" y="0"/>
                  </a:lnTo>
                  <a:lnTo>
                    <a:pt x="657" y="0"/>
                  </a:lnTo>
                  <a:lnTo>
                    <a:pt x="398" y="278"/>
                  </a:lnTo>
                  <a:lnTo>
                    <a:pt x="657" y="557"/>
                  </a:lnTo>
                  <a:close/>
                </a:path>
              </a:pathLst>
            </a:custGeom>
            <a:solidFill>
              <a:srgbClr val="E35A35">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8987"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Segoe UI"/>
              </a:endParaRPr>
            </a:p>
          </p:txBody>
        </p:sp>
        <p:sp>
          <p:nvSpPr>
            <p:cNvPr id="5" name="Rectangle 24">
              <a:extLst>
                <a:ext uri="{FF2B5EF4-FFF2-40B4-BE49-F238E27FC236}">
                  <a16:creationId xmlns:a16="http://schemas.microsoft.com/office/drawing/2014/main" id="{64326A80-0E50-4548-B727-5EC19EC64887}"/>
                </a:ext>
              </a:extLst>
            </p:cNvPr>
            <p:cNvSpPr>
              <a:spLocks noChangeArrowheads="1"/>
            </p:cNvSpPr>
            <p:nvPr/>
          </p:nvSpPr>
          <p:spPr bwMode="auto">
            <a:xfrm>
              <a:off x="12088813" y="1974851"/>
              <a:ext cx="1044575" cy="881063"/>
            </a:xfrm>
            <a:prstGeom prst="rect">
              <a:avLst/>
            </a:prstGeom>
            <a:solidFill>
              <a:srgbClr val="E35A3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1218987"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Segoe UI"/>
              </a:endParaRPr>
            </a:p>
          </p:txBody>
        </p:sp>
        <p:sp>
          <p:nvSpPr>
            <p:cNvPr id="6" name="Rectangle 20">
              <a:extLst>
                <a:ext uri="{FF2B5EF4-FFF2-40B4-BE49-F238E27FC236}">
                  <a16:creationId xmlns:a16="http://schemas.microsoft.com/office/drawing/2014/main" id="{0BCE13C0-2634-40D2-9CA0-4D808CC4E462}"/>
                </a:ext>
              </a:extLst>
            </p:cNvPr>
            <p:cNvSpPr>
              <a:spLocks noChangeArrowheads="1"/>
            </p:cNvSpPr>
            <p:nvPr/>
          </p:nvSpPr>
          <p:spPr bwMode="auto">
            <a:xfrm>
              <a:off x="12036425" y="1862138"/>
              <a:ext cx="92075" cy="2079625"/>
            </a:xfrm>
            <a:prstGeom prst="rect">
              <a:avLst/>
            </a:prstGeom>
            <a:solidFill>
              <a:srgbClr val="E5E5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1218987"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Segoe UI"/>
              </a:endParaRPr>
            </a:p>
          </p:txBody>
        </p:sp>
        <p:sp>
          <p:nvSpPr>
            <p:cNvPr id="7" name="Rectangle 21">
              <a:extLst>
                <a:ext uri="{FF2B5EF4-FFF2-40B4-BE49-F238E27FC236}">
                  <a16:creationId xmlns:a16="http://schemas.microsoft.com/office/drawing/2014/main" id="{EDA71FFD-79C6-47C8-A423-79491D146FE2}"/>
                </a:ext>
              </a:extLst>
            </p:cNvPr>
            <p:cNvSpPr>
              <a:spLocks noChangeArrowheads="1"/>
            </p:cNvSpPr>
            <p:nvPr/>
          </p:nvSpPr>
          <p:spPr bwMode="auto">
            <a:xfrm>
              <a:off x="11998325" y="1768476"/>
              <a:ext cx="166688" cy="163513"/>
            </a:xfrm>
            <a:prstGeom prst="rect">
              <a:avLst/>
            </a:prstGeom>
            <a:solidFill>
              <a:srgbClr val="B3B3B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1218987"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Segoe UI"/>
              </a:endParaRPr>
            </a:p>
          </p:txBody>
        </p:sp>
      </p:grpSp>
      <p:sp>
        <p:nvSpPr>
          <p:cNvPr id="8" name="Rectangle: Rounded Corners 7">
            <a:extLst>
              <a:ext uri="{FF2B5EF4-FFF2-40B4-BE49-F238E27FC236}">
                <a16:creationId xmlns:a16="http://schemas.microsoft.com/office/drawing/2014/main" id="{3A160EA6-EEB5-414A-8178-3CB353CA077C}"/>
              </a:ext>
            </a:extLst>
          </p:cNvPr>
          <p:cNvSpPr/>
          <p:nvPr/>
        </p:nvSpPr>
        <p:spPr>
          <a:xfrm>
            <a:off x="2557498" y="2825293"/>
            <a:ext cx="3793018" cy="835146"/>
          </a:xfrm>
          <a:prstGeom prst="roundRect">
            <a:avLst>
              <a:gd name="adj" fmla="val 28390"/>
            </a:avLst>
          </a:prstGeom>
          <a:solidFill>
            <a:srgbClr val="5FB7A2"/>
          </a:solidFill>
          <a:ln w="25400" cap="flat" cmpd="sng" algn="ctr">
            <a:noFill/>
            <a:prstDash val="solid"/>
          </a:ln>
          <a:effectLst/>
        </p:spPr>
        <p:txBody>
          <a:bodyPr rtlCol="0" anchor="ctr"/>
          <a:lstStyle/>
          <a:p>
            <a:pPr marL="0" marR="0" lvl="0" indent="0" algn="ctr" defTabSz="1218987"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white"/>
              </a:solidFill>
              <a:effectLst/>
              <a:uLnTx/>
              <a:uFillTx/>
              <a:latin typeface="Segoe UI"/>
              <a:ea typeface="+mn-ea"/>
              <a:cs typeface="+mn-cs"/>
            </a:endParaRPr>
          </a:p>
        </p:txBody>
      </p:sp>
      <p:sp>
        <p:nvSpPr>
          <p:cNvPr id="9" name="Rectangle: Rounded Corners 8">
            <a:extLst>
              <a:ext uri="{FF2B5EF4-FFF2-40B4-BE49-F238E27FC236}">
                <a16:creationId xmlns:a16="http://schemas.microsoft.com/office/drawing/2014/main" id="{E384F7C2-5916-425D-996E-126E61A60B1E}"/>
              </a:ext>
            </a:extLst>
          </p:cNvPr>
          <p:cNvSpPr/>
          <p:nvPr/>
        </p:nvSpPr>
        <p:spPr>
          <a:xfrm>
            <a:off x="7466335" y="3982720"/>
            <a:ext cx="3793018" cy="835146"/>
          </a:xfrm>
          <a:prstGeom prst="roundRect">
            <a:avLst>
              <a:gd name="adj" fmla="val 19746"/>
            </a:avLst>
          </a:prstGeom>
          <a:solidFill>
            <a:srgbClr val="8BB74C"/>
          </a:solidFill>
          <a:ln w="25400" cap="flat" cmpd="sng" algn="ctr">
            <a:noFill/>
            <a:prstDash val="solid"/>
          </a:ln>
          <a:effectLst/>
        </p:spPr>
        <p:txBody>
          <a:bodyPr rtlCol="0" anchor="ctr"/>
          <a:lstStyle/>
          <a:p>
            <a:pPr marL="0" marR="0" lvl="0" indent="0" algn="ctr" defTabSz="1218987"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white"/>
              </a:solidFill>
              <a:effectLst/>
              <a:uLnTx/>
              <a:uFillTx/>
              <a:latin typeface="Segoe UI"/>
              <a:ea typeface="+mn-ea"/>
              <a:cs typeface="+mn-cs"/>
            </a:endParaRPr>
          </a:p>
        </p:txBody>
      </p:sp>
      <p:sp>
        <p:nvSpPr>
          <p:cNvPr id="10" name="Rectangle: Rounded Corners 9">
            <a:extLst>
              <a:ext uri="{FF2B5EF4-FFF2-40B4-BE49-F238E27FC236}">
                <a16:creationId xmlns:a16="http://schemas.microsoft.com/office/drawing/2014/main" id="{6697C7A1-8BC3-4B10-BF66-F08182B44DF4}"/>
              </a:ext>
            </a:extLst>
          </p:cNvPr>
          <p:cNvSpPr/>
          <p:nvPr/>
        </p:nvSpPr>
        <p:spPr>
          <a:xfrm>
            <a:off x="1708300" y="5081476"/>
            <a:ext cx="3373569" cy="835146"/>
          </a:xfrm>
          <a:prstGeom prst="roundRect">
            <a:avLst>
              <a:gd name="adj" fmla="val 26949"/>
            </a:avLst>
          </a:prstGeom>
          <a:solidFill>
            <a:srgbClr val="ECB448"/>
          </a:solidFill>
          <a:ln w="25400" cap="flat" cmpd="sng" algn="ctr">
            <a:noFill/>
            <a:prstDash val="solid"/>
          </a:ln>
          <a:effectLst/>
        </p:spPr>
        <p:txBody>
          <a:bodyPr rtlCol="0" anchor="ctr"/>
          <a:lstStyle/>
          <a:p>
            <a:pPr marL="0" marR="0" lvl="0" indent="0" algn="ctr" defTabSz="1218987"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srgbClr val="ECB448">
                  <a:lumMod val="20000"/>
                  <a:lumOff val="80000"/>
                </a:srgbClr>
              </a:solidFill>
              <a:effectLst/>
              <a:uLnTx/>
              <a:uFillTx/>
              <a:latin typeface="Segoe UI"/>
              <a:ea typeface="+mn-ea"/>
              <a:cs typeface="+mn-cs"/>
            </a:endParaRPr>
          </a:p>
        </p:txBody>
      </p:sp>
      <p:sp>
        <p:nvSpPr>
          <p:cNvPr id="11" name="Rectangle: Rounded Corners 10">
            <a:extLst>
              <a:ext uri="{FF2B5EF4-FFF2-40B4-BE49-F238E27FC236}">
                <a16:creationId xmlns:a16="http://schemas.microsoft.com/office/drawing/2014/main" id="{4FB9F85F-36CE-4E3E-9D84-2AC7A7CD7ADA}"/>
              </a:ext>
            </a:extLst>
          </p:cNvPr>
          <p:cNvSpPr/>
          <p:nvPr/>
        </p:nvSpPr>
        <p:spPr>
          <a:xfrm>
            <a:off x="6576493" y="1696720"/>
            <a:ext cx="3793018" cy="835146"/>
          </a:xfrm>
          <a:prstGeom prst="roundRect">
            <a:avLst>
              <a:gd name="adj" fmla="val 22628"/>
            </a:avLst>
          </a:prstGeom>
          <a:solidFill>
            <a:srgbClr val="3081AC"/>
          </a:solidFill>
          <a:ln w="25400" cap="flat" cmpd="sng" algn="ctr">
            <a:noFill/>
            <a:prstDash val="solid"/>
          </a:ln>
          <a:effectLst/>
        </p:spPr>
        <p:txBody>
          <a:bodyPr rtlCol="0" anchor="ctr"/>
          <a:lstStyle/>
          <a:p>
            <a:pPr marL="0" marR="0" lvl="0" indent="0" algn="ctr" defTabSz="1218987"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white"/>
              </a:solidFill>
              <a:effectLst/>
              <a:uLnTx/>
              <a:uFillTx/>
              <a:latin typeface="Segoe UI"/>
              <a:ea typeface="+mn-ea"/>
              <a:cs typeface="+mn-cs"/>
            </a:endParaRPr>
          </a:p>
        </p:txBody>
      </p:sp>
      <p:sp>
        <p:nvSpPr>
          <p:cNvPr id="12" name="Title 1">
            <a:extLst>
              <a:ext uri="{FF2B5EF4-FFF2-40B4-BE49-F238E27FC236}">
                <a16:creationId xmlns:a16="http://schemas.microsoft.com/office/drawing/2014/main" id="{77016A47-61F7-4B43-AF80-1DF25ABE49A9}"/>
              </a:ext>
            </a:extLst>
          </p:cNvPr>
          <p:cNvSpPr txBox="1">
            <a:spLocks/>
          </p:cNvSpPr>
          <p:nvPr/>
        </p:nvSpPr>
        <p:spPr>
          <a:xfrm>
            <a:off x="1102479" y="94170"/>
            <a:ext cx="10972801" cy="711081"/>
          </a:xfrm>
          <a:prstGeom prst="rect">
            <a:avLst/>
          </a:prstGeom>
        </p:spPr>
        <p:txBody>
          <a:bodyPr vert="horz" lIns="0" tIns="60949" rIns="0" bIns="60949" rtlCol="0" anchor="ctr">
            <a:noAutofit/>
          </a:bodyPr>
          <a:lstStyle>
            <a:lvl1pPr algn="l" defTabSz="1218987" rtl="0" eaLnBrk="1" latinLnBrk="0" hangingPunct="1">
              <a:spcBef>
                <a:spcPct val="0"/>
              </a:spcBef>
              <a:buNone/>
              <a:defRPr sz="3600" kern="1200">
                <a:solidFill>
                  <a:schemeClr val="tx1"/>
                </a:solidFill>
                <a:latin typeface="+mj-lt"/>
                <a:ea typeface="+mj-ea"/>
                <a:cs typeface="+mj-cs"/>
              </a:defRPr>
            </a:lvl1pPr>
          </a:lstStyle>
          <a:p>
            <a:pPr marL="0" marR="0" lvl="0" indent="0" algn="l" defTabSz="1218987"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ysClr val="windowText" lastClr="000000">
                    <a:lumMod val="85000"/>
                    <a:lumOff val="15000"/>
                  </a:sysClr>
                </a:solidFill>
                <a:effectLst/>
                <a:uLnTx/>
                <a:uFillTx/>
                <a:latin typeface="Calibri"/>
                <a:ea typeface="+mj-ea"/>
                <a:cs typeface="+mj-cs"/>
              </a:rPr>
              <a:t>Meeting Our Obligations</a:t>
            </a:r>
            <a:endParaRPr kumimoji="0" lang="en-IN" sz="3600" b="0" i="0" u="none" strike="noStrike" kern="1200" cap="none" spc="0" normalizeH="0" baseline="0" noProof="0" dirty="0">
              <a:ln>
                <a:noFill/>
              </a:ln>
              <a:solidFill>
                <a:sysClr val="windowText" lastClr="000000">
                  <a:lumMod val="85000"/>
                  <a:lumOff val="15000"/>
                </a:sysClr>
              </a:solidFill>
              <a:effectLst/>
              <a:uLnTx/>
              <a:uFillTx/>
              <a:latin typeface="Calibri"/>
              <a:ea typeface="+mj-ea"/>
              <a:cs typeface="+mj-cs"/>
            </a:endParaRPr>
          </a:p>
        </p:txBody>
      </p:sp>
      <p:grpSp>
        <p:nvGrpSpPr>
          <p:cNvPr id="13" name="Group 12">
            <a:extLst>
              <a:ext uri="{FF2B5EF4-FFF2-40B4-BE49-F238E27FC236}">
                <a16:creationId xmlns:a16="http://schemas.microsoft.com/office/drawing/2014/main" id="{B3D3E88A-9694-4487-9D75-577469B4A0E7}"/>
              </a:ext>
            </a:extLst>
          </p:cNvPr>
          <p:cNvGrpSpPr/>
          <p:nvPr/>
        </p:nvGrpSpPr>
        <p:grpSpPr>
          <a:xfrm>
            <a:off x="3178137" y="1634020"/>
            <a:ext cx="6626225" cy="5300663"/>
            <a:chOff x="2498725" y="1562100"/>
            <a:chExt cx="6626225" cy="5300663"/>
          </a:xfrm>
        </p:grpSpPr>
        <p:sp>
          <p:nvSpPr>
            <p:cNvPr id="14" name="Freeform 5">
              <a:extLst>
                <a:ext uri="{FF2B5EF4-FFF2-40B4-BE49-F238E27FC236}">
                  <a16:creationId xmlns:a16="http://schemas.microsoft.com/office/drawing/2014/main" id="{3177C2FC-CB99-4EFD-A2A5-48B4EDDAFCCF}"/>
                </a:ext>
              </a:extLst>
            </p:cNvPr>
            <p:cNvSpPr>
              <a:spLocks/>
            </p:cNvSpPr>
            <p:nvPr/>
          </p:nvSpPr>
          <p:spPr bwMode="auto">
            <a:xfrm>
              <a:off x="2498725" y="1562100"/>
              <a:ext cx="6626225" cy="5300662"/>
            </a:xfrm>
            <a:custGeom>
              <a:avLst/>
              <a:gdLst>
                <a:gd name="T0" fmla="*/ 0 w 4174"/>
                <a:gd name="T1" fmla="*/ 3339 h 3339"/>
                <a:gd name="T2" fmla="*/ 868 w 4174"/>
                <a:gd name="T3" fmla="*/ 1758 h 3339"/>
                <a:gd name="T4" fmla="*/ 1097 w 4174"/>
                <a:gd name="T5" fmla="*/ 1704 h 3339"/>
                <a:gd name="T6" fmla="*/ 1449 w 4174"/>
                <a:gd name="T7" fmla="*/ 1088 h 3339"/>
                <a:gd name="T8" fmla="*/ 1597 w 4174"/>
                <a:gd name="T9" fmla="*/ 1031 h 3339"/>
                <a:gd name="T10" fmla="*/ 1713 w 4174"/>
                <a:gd name="T11" fmla="*/ 780 h 3339"/>
                <a:gd name="T12" fmla="*/ 1867 w 4174"/>
                <a:gd name="T13" fmla="*/ 711 h 3339"/>
                <a:gd name="T14" fmla="*/ 2225 w 4174"/>
                <a:gd name="T15" fmla="*/ 0 h 3339"/>
                <a:gd name="T16" fmla="*/ 2445 w 4174"/>
                <a:gd name="T17" fmla="*/ 349 h 3339"/>
                <a:gd name="T18" fmla="*/ 2596 w 4174"/>
                <a:gd name="T19" fmla="*/ 475 h 3339"/>
                <a:gd name="T20" fmla="*/ 2760 w 4174"/>
                <a:gd name="T21" fmla="*/ 1038 h 3339"/>
                <a:gd name="T22" fmla="*/ 3021 w 4174"/>
                <a:gd name="T23" fmla="*/ 1277 h 3339"/>
                <a:gd name="T24" fmla="*/ 3187 w 4174"/>
                <a:gd name="T25" fmla="*/ 1742 h 3339"/>
                <a:gd name="T26" fmla="*/ 3319 w 4174"/>
                <a:gd name="T27" fmla="*/ 1805 h 3339"/>
                <a:gd name="T28" fmla="*/ 4174 w 4174"/>
                <a:gd name="T29" fmla="*/ 3339 h 3339"/>
                <a:gd name="T30" fmla="*/ 698 w 4174"/>
                <a:gd name="T31" fmla="*/ 3339 h 3339"/>
                <a:gd name="T32" fmla="*/ 0 w 4174"/>
                <a:gd name="T33" fmla="*/ 3339 h 3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74" h="3339">
                  <a:moveTo>
                    <a:pt x="0" y="3339"/>
                  </a:moveTo>
                  <a:lnTo>
                    <a:pt x="868" y="1758"/>
                  </a:lnTo>
                  <a:lnTo>
                    <a:pt x="1097" y="1704"/>
                  </a:lnTo>
                  <a:lnTo>
                    <a:pt x="1449" y="1088"/>
                  </a:lnTo>
                  <a:lnTo>
                    <a:pt x="1597" y="1031"/>
                  </a:lnTo>
                  <a:lnTo>
                    <a:pt x="1713" y="780"/>
                  </a:lnTo>
                  <a:lnTo>
                    <a:pt x="1867" y="711"/>
                  </a:lnTo>
                  <a:lnTo>
                    <a:pt x="2225" y="0"/>
                  </a:lnTo>
                  <a:lnTo>
                    <a:pt x="2445" y="349"/>
                  </a:lnTo>
                  <a:lnTo>
                    <a:pt x="2596" y="475"/>
                  </a:lnTo>
                  <a:lnTo>
                    <a:pt x="2760" y="1038"/>
                  </a:lnTo>
                  <a:lnTo>
                    <a:pt x="3021" y="1277"/>
                  </a:lnTo>
                  <a:lnTo>
                    <a:pt x="3187" y="1742"/>
                  </a:lnTo>
                  <a:lnTo>
                    <a:pt x="3319" y="1805"/>
                  </a:lnTo>
                  <a:lnTo>
                    <a:pt x="4174" y="3339"/>
                  </a:lnTo>
                  <a:lnTo>
                    <a:pt x="698" y="3339"/>
                  </a:lnTo>
                  <a:lnTo>
                    <a:pt x="0" y="3339"/>
                  </a:lnTo>
                  <a:close/>
                </a:path>
              </a:pathLst>
            </a:custGeom>
            <a:gradFill>
              <a:gsLst>
                <a:gs pos="0">
                  <a:srgbClr val="ECB448"/>
                </a:gs>
                <a:gs pos="100000">
                  <a:srgbClr val="3081AC"/>
                </a:gs>
              </a:gsLst>
              <a:lin ang="2160000" scaled="0"/>
            </a:gra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1218987"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Segoe UI"/>
              </a:endParaRPr>
            </a:p>
          </p:txBody>
        </p:sp>
        <p:sp>
          <p:nvSpPr>
            <p:cNvPr id="15" name="Freeform 6">
              <a:extLst>
                <a:ext uri="{FF2B5EF4-FFF2-40B4-BE49-F238E27FC236}">
                  <a16:creationId xmlns:a16="http://schemas.microsoft.com/office/drawing/2014/main" id="{458D92D5-42FA-439E-B213-50E5AC478EB9}"/>
                </a:ext>
              </a:extLst>
            </p:cNvPr>
            <p:cNvSpPr>
              <a:spLocks/>
            </p:cNvSpPr>
            <p:nvPr/>
          </p:nvSpPr>
          <p:spPr bwMode="auto">
            <a:xfrm>
              <a:off x="3606800" y="4926013"/>
              <a:ext cx="808037" cy="1936750"/>
            </a:xfrm>
            <a:custGeom>
              <a:avLst/>
              <a:gdLst>
                <a:gd name="T0" fmla="*/ 509 w 509"/>
                <a:gd name="T1" fmla="*/ 0 h 1220"/>
                <a:gd name="T2" fmla="*/ 311 w 509"/>
                <a:gd name="T3" fmla="*/ 1220 h 1220"/>
                <a:gd name="T4" fmla="*/ 0 w 509"/>
                <a:gd name="T5" fmla="*/ 1220 h 1220"/>
                <a:gd name="T6" fmla="*/ 509 w 509"/>
                <a:gd name="T7" fmla="*/ 0 h 1220"/>
              </a:gdLst>
              <a:ahLst/>
              <a:cxnLst>
                <a:cxn ang="0">
                  <a:pos x="T0" y="T1"/>
                </a:cxn>
                <a:cxn ang="0">
                  <a:pos x="T2" y="T3"/>
                </a:cxn>
                <a:cxn ang="0">
                  <a:pos x="T4" y="T5"/>
                </a:cxn>
                <a:cxn ang="0">
                  <a:pos x="T6" y="T7"/>
                </a:cxn>
              </a:cxnLst>
              <a:rect l="0" t="0" r="r" b="b"/>
              <a:pathLst>
                <a:path w="509" h="1220">
                  <a:moveTo>
                    <a:pt x="509" y="0"/>
                  </a:moveTo>
                  <a:lnTo>
                    <a:pt x="311" y="1220"/>
                  </a:lnTo>
                  <a:lnTo>
                    <a:pt x="0" y="1220"/>
                  </a:lnTo>
                  <a:lnTo>
                    <a:pt x="509" y="0"/>
                  </a:lnTo>
                  <a:close/>
                </a:path>
              </a:pathLst>
            </a:custGeom>
            <a:solidFill>
              <a:sysClr val="window" lastClr="FFFFFF">
                <a:lumMod val="85000"/>
              </a:sysClr>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1218987"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Segoe UI"/>
              </a:endParaRPr>
            </a:p>
          </p:txBody>
        </p:sp>
        <p:sp>
          <p:nvSpPr>
            <p:cNvPr id="16" name="Freeform 7">
              <a:extLst>
                <a:ext uri="{FF2B5EF4-FFF2-40B4-BE49-F238E27FC236}">
                  <a16:creationId xmlns:a16="http://schemas.microsoft.com/office/drawing/2014/main" id="{C2706241-BA32-44A2-99EA-AA0F5A885151}"/>
                </a:ext>
              </a:extLst>
            </p:cNvPr>
            <p:cNvSpPr>
              <a:spLocks/>
            </p:cNvSpPr>
            <p:nvPr/>
          </p:nvSpPr>
          <p:spPr bwMode="auto">
            <a:xfrm>
              <a:off x="7473950" y="5630863"/>
              <a:ext cx="484187" cy="1231900"/>
            </a:xfrm>
            <a:custGeom>
              <a:avLst/>
              <a:gdLst>
                <a:gd name="T0" fmla="*/ 0 w 305"/>
                <a:gd name="T1" fmla="*/ 0 h 776"/>
                <a:gd name="T2" fmla="*/ 305 w 305"/>
                <a:gd name="T3" fmla="*/ 776 h 776"/>
                <a:gd name="T4" fmla="*/ 154 w 305"/>
                <a:gd name="T5" fmla="*/ 776 h 776"/>
                <a:gd name="T6" fmla="*/ 0 w 305"/>
                <a:gd name="T7" fmla="*/ 0 h 776"/>
              </a:gdLst>
              <a:ahLst/>
              <a:cxnLst>
                <a:cxn ang="0">
                  <a:pos x="T0" y="T1"/>
                </a:cxn>
                <a:cxn ang="0">
                  <a:pos x="T2" y="T3"/>
                </a:cxn>
                <a:cxn ang="0">
                  <a:pos x="T4" y="T5"/>
                </a:cxn>
                <a:cxn ang="0">
                  <a:pos x="T6" y="T7"/>
                </a:cxn>
              </a:cxnLst>
              <a:rect l="0" t="0" r="r" b="b"/>
              <a:pathLst>
                <a:path w="305" h="776">
                  <a:moveTo>
                    <a:pt x="0" y="0"/>
                  </a:moveTo>
                  <a:lnTo>
                    <a:pt x="305" y="776"/>
                  </a:lnTo>
                  <a:lnTo>
                    <a:pt x="154" y="776"/>
                  </a:lnTo>
                  <a:lnTo>
                    <a:pt x="0" y="0"/>
                  </a:lnTo>
                  <a:close/>
                </a:path>
              </a:pathLst>
            </a:custGeom>
            <a:solidFill>
              <a:sysClr val="window" lastClr="FFFFFF">
                <a:lumMod val="85000"/>
              </a:sysClr>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1218987"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Segoe UI"/>
              </a:endParaRPr>
            </a:p>
          </p:txBody>
        </p:sp>
        <p:sp>
          <p:nvSpPr>
            <p:cNvPr id="17" name="Freeform 8">
              <a:extLst>
                <a:ext uri="{FF2B5EF4-FFF2-40B4-BE49-F238E27FC236}">
                  <a16:creationId xmlns:a16="http://schemas.microsoft.com/office/drawing/2014/main" id="{3DA643F1-791D-4E09-9748-CF275ECC66DC}"/>
                </a:ext>
              </a:extLst>
            </p:cNvPr>
            <p:cNvSpPr>
              <a:spLocks/>
            </p:cNvSpPr>
            <p:nvPr/>
          </p:nvSpPr>
          <p:spPr bwMode="auto">
            <a:xfrm>
              <a:off x="4684713" y="3198813"/>
              <a:ext cx="349250" cy="819150"/>
            </a:xfrm>
            <a:custGeom>
              <a:avLst/>
              <a:gdLst>
                <a:gd name="T0" fmla="*/ 0 w 220"/>
                <a:gd name="T1" fmla="*/ 516 h 516"/>
                <a:gd name="T2" fmla="*/ 72 w 220"/>
                <a:gd name="T3" fmla="*/ 57 h 516"/>
                <a:gd name="T4" fmla="*/ 220 w 220"/>
                <a:gd name="T5" fmla="*/ 0 h 516"/>
                <a:gd name="T6" fmla="*/ 151 w 220"/>
                <a:gd name="T7" fmla="*/ 239 h 516"/>
                <a:gd name="T8" fmla="*/ 0 w 220"/>
                <a:gd name="T9" fmla="*/ 516 h 516"/>
              </a:gdLst>
              <a:ahLst/>
              <a:cxnLst>
                <a:cxn ang="0">
                  <a:pos x="T0" y="T1"/>
                </a:cxn>
                <a:cxn ang="0">
                  <a:pos x="T2" y="T3"/>
                </a:cxn>
                <a:cxn ang="0">
                  <a:pos x="T4" y="T5"/>
                </a:cxn>
                <a:cxn ang="0">
                  <a:pos x="T6" y="T7"/>
                </a:cxn>
                <a:cxn ang="0">
                  <a:pos x="T8" y="T9"/>
                </a:cxn>
              </a:cxnLst>
              <a:rect l="0" t="0" r="r" b="b"/>
              <a:pathLst>
                <a:path w="220" h="516">
                  <a:moveTo>
                    <a:pt x="0" y="516"/>
                  </a:moveTo>
                  <a:lnTo>
                    <a:pt x="72" y="57"/>
                  </a:lnTo>
                  <a:lnTo>
                    <a:pt x="220" y="0"/>
                  </a:lnTo>
                  <a:lnTo>
                    <a:pt x="151" y="239"/>
                  </a:lnTo>
                  <a:lnTo>
                    <a:pt x="0" y="516"/>
                  </a:lnTo>
                  <a:close/>
                </a:path>
              </a:pathLst>
            </a:custGeom>
            <a:solidFill>
              <a:sysClr val="window" lastClr="FFFFFF">
                <a:lumMod val="85000"/>
              </a:sysClr>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1218987"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Segoe UI"/>
              </a:endParaRPr>
            </a:p>
          </p:txBody>
        </p:sp>
        <p:sp>
          <p:nvSpPr>
            <p:cNvPr id="18" name="Freeform 9">
              <a:extLst>
                <a:ext uri="{FF2B5EF4-FFF2-40B4-BE49-F238E27FC236}">
                  <a16:creationId xmlns:a16="http://schemas.microsoft.com/office/drawing/2014/main" id="{E374076D-FCBA-49D6-BDA2-FBB777514232}"/>
                </a:ext>
              </a:extLst>
            </p:cNvPr>
            <p:cNvSpPr>
              <a:spLocks/>
            </p:cNvSpPr>
            <p:nvPr/>
          </p:nvSpPr>
          <p:spPr bwMode="auto">
            <a:xfrm>
              <a:off x="5218113" y="2690813"/>
              <a:ext cx="244475" cy="663575"/>
            </a:xfrm>
            <a:custGeom>
              <a:avLst/>
              <a:gdLst>
                <a:gd name="T0" fmla="*/ 154 w 154"/>
                <a:gd name="T1" fmla="*/ 0 h 418"/>
                <a:gd name="T2" fmla="*/ 50 w 154"/>
                <a:gd name="T3" fmla="*/ 144 h 418"/>
                <a:gd name="T4" fmla="*/ 3 w 154"/>
                <a:gd name="T5" fmla="*/ 418 h 418"/>
                <a:gd name="T6" fmla="*/ 0 w 154"/>
                <a:gd name="T7" fmla="*/ 69 h 418"/>
                <a:gd name="T8" fmla="*/ 154 w 154"/>
                <a:gd name="T9" fmla="*/ 0 h 418"/>
              </a:gdLst>
              <a:ahLst/>
              <a:cxnLst>
                <a:cxn ang="0">
                  <a:pos x="T0" y="T1"/>
                </a:cxn>
                <a:cxn ang="0">
                  <a:pos x="T2" y="T3"/>
                </a:cxn>
                <a:cxn ang="0">
                  <a:pos x="T4" y="T5"/>
                </a:cxn>
                <a:cxn ang="0">
                  <a:pos x="T6" y="T7"/>
                </a:cxn>
                <a:cxn ang="0">
                  <a:pos x="T8" y="T9"/>
                </a:cxn>
              </a:cxnLst>
              <a:rect l="0" t="0" r="r" b="b"/>
              <a:pathLst>
                <a:path w="154" h="418">
                  <a:moveTo>
                    <a:pt x="154" y="0"/>
                  </a:moveTo>
                  <a:lnTo>
                    <a:pt x="50" y="144"/>
                  </a:lnTo>
                  <a:lnTo>
                    <a:pt x="3" y="418"/>
                  </a:lnTo>
                  <a:lnTo>
                    <a:pt x="0" y="69"/>
                  </a:lnTo>
                  <a:lnTo>
                    <a:pt x="154" y="0"/>
                  </a:lnTo>
                  <a:close/>
                </a:path>
              </a:pathLst>
            </a:custGeom>
            <a:solidFill>
              <a:sysClr val="window" lastClr="FFFFFF">
                <a:lumMod val="85000"/>
              </a:sysClr>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1218987"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Segoe UI"/>
              </a:endParaRPr>
            </a:p>
          </p:txBody>
        </p:sp>
        <p:sp>
          <p:nvSpPr>
            <p:cNvPr id="19" name="Freeform 10">
              <a:extLst>
                <a:ext uri="{FF2B5EF4-FFF2-40B4-BE49-F238E27FC236}">
                  <a16:creationId xmlns:a16="http://schemas.microsoft.com/office/drawing/2014/main" id="{8AED1D47-8C25-467F-9955-86C5FDFEFCDC}"/>
                </a:ext>
              </a:extLst>
            </p:cNvPr>
            <p:cNvSpPr>
              <a:spLocks/>
            </p:cNvSpPr>
            <p:nvPr/>
          </p:nvSpPr>
          <p:spPr bwMode="auto">
            <a:xfrm>
              <a:off x="3876675" y="4267200"/>
              <a:ext cx="363537" cy="1084262"/>
            </a:xfrm>
            <a:custGeom>
              <a:avLst/>
              <a:gdLst>
                <a:gd name="T0" fmla="*/ 229 w 229"/>
                <a:gd name="T1" fmla="*/ 0 h 683"/>
                <a:gd name="T2" fmla="*/ 0 w 229"/>
                <a:gd name="T3" fmla="*/ 54 h 683"/>
                <a:gd name="T4" fmla="*/ 63 w 229"/>
                <a:gd name="T5" fmla="*/ 242 h 683"/>
                <a:gd name="T6" fmla="*/ 0 w 229"/>
                <a:gd name="T7" fmla="*/ 683 h 683"/>
                <a:gd name="T8" fmla="*/ 229 w 229"/>
                <a:gd name="T9" fmla="*/ 0 h 683"/>
              </a:gdLst>
              <a:ahLst/>
              <a:cxnLst>
                <a:cxn ang="0">
                  <a:pos x="T0" y="T1"/>
                </a:cxn>
                <a:cxn ang="0">
                  <a:pos x="T2" y="T3"/>
                </a:cxn>
                <a:cxn ang="0">
                  <a:pos x="T4" y="T5"/>
                </a:cxn>
                <a:cxn ang="0">
                  <a:pos x="T6" y="T7"/>
                </a:cxn>
                <a:cxn ang="0">
                  <a:pos x="T8" y="T9"/>
                </a:cxn>
              </a:cxnLst>
              <a:rect l="0" t="0" r="r" b="b"/>
              <a:pathLst>
                <a:path w="229" h="683">
                  <a:moveTo>
                    <a:pt x="229" y="0"/>
                  </a:moveTo>
                  <a:lnTo>
                    <a:pt x="0" y="54"/>
                  </a:lnTo>
                  <a:lnTo>
                    <a:pt x="63" y="242"/>
                  </a:lnTo>
                  <a:lnTo>
                    <a:pt x="0" y="683"/>
                  </a:lnTo>
                  <a:lnTo>
                    <a:pt x="229" y="0"/>
                  </a:lnTo>
                  <a:close/>
                </a:path>
              </a:pathLst>
            </a:custGeom>
            <a:solidFill>
              <a:sysClr val="window" lastClr="FFFFFF">
                <a:lumMod val="85000"/>
              </a:sysClr>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1218987"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Segoe UI"/>
              </a:endParaRPr>
            </a:p>
          </p:txBody>
        </p:sp>
        <p:sp>
          <p:nvSpPr>
            <p:cNvPr id="20" name="Freeform 11">
              <a:extLst>
                <a:ext uri="{FF2B5EF4-FFF2-40B4-BE49-F238E27FC236}">
                  <a16:creationId xmlns:a16="http://schemas.microsoft.com/office/drawing/2014/main" id="{6E3C70B4-0D38-419F-B588-4646F799EB7C}"/>
                </a:ext>
              </a:extLst>
            </p:cNvPr>
            <p:cNvSpPr>
              <a:spLocks/>
            </p:cNvSpPr>
            <p:nvPr/>
          </p:nvSpPr>
          <p:spPr bwMode="auto">
            <a:xfrm>
              <a:off x="5418138" y="3209925"/>
              <a:ext cx="1876425" cy="1162050"/>
            </a:xfrm>
            <a:custGeom>
              <a:avLst/>
              <a:gdLst>
                <a:gd name="T0" fmla="*/ 0 w 1182"/>
                <a:gd name="T1" fmla="*/ 732 h 732"/>
                <a:gd name="T2" fmla="*/ 248 w 1182"/>
                <a:gd name="T3" fmla="*/ 421 h 732"/>
                <a:gd name="T4" fmla="*/ 465 w 1182"/>
                <a:gd name="T5" fmla="*/ 396 h 732"/>
                <a:gd name="T6" fmla="*/ 600 w 1182"/>
                <a:gd name="T7" fmla="*/ 201 h 732"/>
                <a:gd name="T8" fmla="*/ 921 w 1182"/>
                <a:gd name="T9" fmla="*/ 0 h 732"/>
                <a:gd name="T10" fmla="*/ 1182 w 1182"/>
                <a:gd name="T11" fmla="*/ 239 h 732"/>
                <a:gd name="T12" fmla="*/ 1031 w 1182"/>
                <a:gd name="T13" fmla="*/ 251 h 732"/>
                <a:gd name="T14" fmla="*/ 745 w 1182"/>
                <a:gd name="T15" fmla="*/ 317 h 732"/>
                <a:gd name="T16" fmla="*/ 566 w 1182"/>
                <a:gd name="T17" fmla="*/ 509 h 732"/>
                <a:gd name="T18" fmla="*/ 336 w 1182"/>
                <a:gd name="T19" fmla="*/ 509 h 732"/>
                <a:gd name="T20" fmla="*/ 0 w 1182"/>
                <a:gd name="T21" fmla="*/ 732 h 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82" h="732">
                  <a:moveTo>
                    <a:pt x="0" y="732"/>
                  </a:moveTo>
                  <a:lnTo>
                    <a:pt x="248" y="421"/>
                  </a:lnTo>
                  <a:lnTo>
                    <a:pt x="465" y="396"/>
                  </a:lnTo>
                  <a:lnTo>
                    <a:pt x="600" y="201"/>
                  </a:lnTo>
                  <a:lnTo>
                    <a:pt x="921" y="0"/>
                  </a:lnTo>
                  <a:lnTo>
                    <a:pt x="1182" y="239"/>
                  </a:lnTo>
                  <a:lnTo>
                    <a:pt x="1031" y="251"/>
                  </a:lnTo>
                  <a:lnTo>
                    <a:pt x="745" y="317"/>
                  </a:lnTo>
                  <a:lnTo>
                    <a:pt x="566" y="509"/>
                  </a:lnTo>
                  <a:lnTo>
                    <a:pt x="336" y="509"/>
                  </a:lnTo>
                  <a:lnTo>
                    <a:pt x="0" y="732"/>
                  </a:lnTo>
                  <a:close/>
                </a:path>
              </a:pathLst>
            </a:custGeom>
            <a:solidFill>
              <a:sysClr val="window" lastClr="FFFFFF">
                <a:lumMod val="85000"/>
              </a:sysClr>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1218987"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Segoe UI"/>
              </a:endParaRPr>
            </a:p>
          </p:txBody>
        </p:sp>
        <p:sp>
          <p:nvSpPr>
            <p:cNvPr id="21" name="Freeform 12">
              <a:extLst>
                <a:ext uri="{FF2B5EF4-FFF2-40B4-BE49-F238E27FC236}">
                  <a16:creationId xmlns:a16="http://schemas.microsoft.com/office/drawing/2014/main" id="{19FF245C-CDCB-4914-89A5-6611C79FB71B}"/>
                </a:ext>
              </a:extLst>
            </p:cNvPr>
            <p:cNvSpPr>
              <a:spLocks/>
            </p:cNvSpPr>
            <p:nvPr/>
          </p:nvSpPr>
          <p:spPr bwMode="auto">
            <a:xfrm>
              <a:off x="7019925" y="4327525"/>
              <a:ext cx="747712" cy="563562"/>
            </a:xfrm>
            <a:custGeom>
              <a:avLst/>
              <a:gdLst>
                <a:gd name="T0" fmla="*/ 0 w 471"/>
                <a:gd name="T1" fmla="*/ 355 h 355"/>
                <a:gd name="T2" fmla="*/ 110 w 471"/>
                <a:gd name="T3" fmla="*/ 57 h 355"/>
                <a:gd name="T4" fmla="*/ 339 w 471"/>
                <a:gd name="T5" fmla="*/ 0 h 355"/>
                <a:gd name="T6" fmla="*/ 471 w 471"/>
                <a:gd name="T7" fmla="*/ 63 h 355"/>
                <a:gd name="T8" fmla="*/ 235 w 471"/>
                <a:gd name="T9" fmla="*/ 129 h 355"/>
                <a:gd name="T10" fmla="*/ 0 w 471"/>
                <a:gd name="T11" fmla="*/ 355 h 355"/>
              </a:gdLst>
              <a:ahLst/>
              <a:cxnLst>
                <a:cxn ang="0">
                  <a:pos x="T0" y="T1"/>
                </a:cxn>
                <a:cxn ang="0">
                  <a:pos x="T2" y="T3"/>
                </a:cxn>
                <a:cxn ang="0">
                  <a:pos x="T4" y="T5"/>
                </a:cxn>
                <a:cxn ang="0">
                  <a:pos x="T6" y="T7"/>
                </a:cxn>
                <a:cxn ang="0">
                  <a:pos x="T8" y="T9"/>
                </a:cxn>
                <a:cxn ang="0">
                  <a:pos x="T10" y="T11"/>
                </a:cxn>
              </a:cxnLst>
              <a:rect l="0" t="0" r="r" b="b"/>
              <a:pathLst>
                <a:path w="471" h="355">
                  <a:moveTo>
                    <a:pt x="0" y="355"/>
                  </a:moveTo>
                  <a:lnTo>
                    <a:pt x="110" y="57"/>
                  </a:lnTo>
                  <a:lnTo>
                    <a:pt x="339" y="0"/>
                  </a:lnTo>
                  <a:lnTo>
                    <a:pt x="471" y="63"/>
                  </a:lnTo>
                  <a:lnTo>
                    <a:pt x="235" y="129"/>
                  </a:lnTo>
                  <a:lnTo>
                    <a:pt x="0" y="355"/>
                  </a:lnTo>
                  <a:close/>
                </a:path>
              </a:pathLst>
            </a:custGeom>
            <a:solidFill>
              <a:sysClr val="window" lastClr="FFFFFF">
                <a:lumMod val="85000"/>
              </a:sysClr>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1218987"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Segoe UI"/>
              </a:endParaRPr>
            </a:p>
          </p:txBody>
        </p:sp>
        <p:sp>
          <p:nvSpPr>
            <p:cNvPr id="22" name="Freeform 13">
              <a:extLst>
                <a:ext uri="{FF2B5EF4-FFF2-40B4-BE49-F238E27FC236}">
                  <a16:creationId xmlns:a16="http://schemas.microsoft.com/office/drawing/2014/main" id="{AD3B9FB1-BD61-488B-8084-6413EA26D26B}"/>
                </a:ext>
              </a:extLst>
            </p:cNvPr>
            <p:cNvSpPr>
              <a:spLocks/>
            </p:cNvSpPr>
            <p:nvPr/>
          </p:nvSpPr>
          <p:spPr bwMode="auto">
            <a:xfrm>
              <a:off x="6356350" y="2116138"/>
              <a:ext cx="263525" cy="763587"/>
            </a:xfrm>
            <a:custGeom>
              <a:avLst/>
              <a:gdLst>
                <a:gd name="T0" fmla="*/ 88 w 166"/>
                <a:gd name="T1" fmla="*/ 481 h 481"/>
                <a:gd name="T2" fmla="*/ 166 w 166"/>
                <a:gd name="T3" fmla="*/ 126 h 481"/>
                <a:gd name="T4" fmla="*/ 15 w 166"/>
                <a:gd name="T5" fmla="*/ 0 h 481"/>
                <a:gd name="T6" fmla="*/ 97 w 166"/>
                <a:gd name="T7" fmla="*/ 161 h 481"/>
                <a:gd name="T8" fmla="*/ 0 w 166"/>
                <a:gd name="T9" fmla="*/ 280 h 481"/>
                <a:gd name="T10" fmla="*/ 88 w 166"/>
                <a:gd name="T11" fmla="*/ 481 h 481"/>
              </a:gdLst>
              <a:ahLst/>
              <a:cxnLst>
                <a:cxn ang="0">
                  <a:pos x="T0" y="T1"/>
                </a:cxn>
                <a:cxn ang="0">
                  <a:pos x="T2" y="T3"/>
                </a:cxn>
                <a:cxn ang="0">
                  <a:pos x="T4" y="T5"/>
                </a:cxn>
                <a:cxn ang="0">
                  <a:pos x="T6" y="T7"/>
                </a:cxn>
                <a:cxn ang="0">
                  <a:pos x="T8" y="T9"/>
                </a:cxn>
                <a:cxn ang="0">
                  <a:pos x="T10" y="T11"/>
                </a:cxn>
              </a:cxnLst>
              <a:rect l="0" t="0" r="r" b="b"/>
              <a:pathLst>
                <a:path w="166" h="481">
                  <a:moveTo>
                    <a:pt x="88" y="481"/>
                  </a:moveTo>
                  <a:lnTo>
                    <a:pt x="166" y="126"/>
                  </a:lnTo>
                  <a:lnTo>
                    <a:pt x="15" y="0"/>
                  </a:lnTo>
                  <a:lnTo>
                    <a:pt x="97" y="161"/>
                  </a:lnTo>
                  <a:lnTo>
                    <a:pt x="0" y="280"/>
                  </a:lnTo>
                  <a:lnTo>
                    <a:pt x="88" y="481"/>
                  </a:lnTo>
                  <a:close/>
                </a:path>
              </a:pathLst>
            </a:custGeom>
            <a:solidFill>
              <a:sysClr val="window" lastClr="FFFFFF">
                <a:lumMod val="85000"/>
              </a:sysClr>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1218987"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solidFill>
                <a:effectLst/>
                <a:uLnTx/>
                <a:uFillTx/>
                <a:latin typeface="Segoe UI"/>
              </a:endParaRPr>
            </a:p>
          </p:txBody>
        </p:sp>
      </p:grpSp>
      <p:sp>
        <p:nvSpPr>
          <p:cNvPr id="23" name="Oval 22">
            <a:extLst>
              <a:ext uri="{FF2B5EF4-FFF2-40B4-BE49-F238E27FC236}">
                <a16:creationId xmlns:a16="http://schemas.microsoft.com/office/drawing/2014/main" id="{34797233-2861-4070-B40E-870F616A9F9B}"/>
              </a:ext>
            </a:extLst>
          </p:cNvPr>
          <p:cNvSpPr/>
          <p:nvPr/>
        </p:nvSpPr>
        <p:spPr>
          <a:xfrm>
            <a:off x="6229331" y="1755745"/>
            <a:ext cx="719098" cy="719098"/>
          </a:xfrm>
          <a:prstGeom prst="ellipse">
            <a:avLst/>
          </a:prstGeom>
          <a:solidFill>
            <a:sysClr val="window" lastClr="FFFFFF"/>
          </a:solidFill>
          <a:ln w="25400" cap="flat" cmpd="sng" algn="ctr">
            <a:solidFill>
              <a:sysClr val="windowText" lastClr="000000">
                <a:lumMod val="75000"/>
                <a:lumOff val="25000"/>
              </a:sysClr>
            </a:solidFill>
            <a:prstDash val="solid"/>
          </a:ln>
          <a:effectLst/>
        </p:spPr>
        <p:txBody>
          <a:bodyPr rtlCol="0" anchor="ctr"/>
          <a:lstStyle/>
          <a:p>
            <a:pPr marL="0" marR="0" lvl="0" indent="0" algn="ctr" defTabSz="1218987"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lumMod val="75000"/>
                  <a:lumOff val="25000"/>
                </a:prstClr>
              </a:solidFill>
              <a:effectLst/>
              <a:uLnTx/>
              <a:uFillTx/>
              <a:latin typeface="Segoe UI"/>
              <a:ea typeface="+mn-ea"/>
              <a:cs typeface="+mn-cs"/>
            </a:endParaRPr>
          </a:p>
        </p:txBody>
      </p:sp>
      <p:sp>
        <p:nvSpPr>
          <p:cNvPr id="24" name="Oval 23">
            <a:extLst>
              <a:ext uri="{FF2B5EF4-FFF2-40B4-BE49-F238E27FC236}">
                <a16:creationId xmlns:a16="http://schemas.microsoft.com/office/drawing/2014/main" id="{86D4A0EC-1062-4F0D-9263-598324B31B18}"/>
              </a:ext>
            </a:extLst>
          </p:cNvPr>
          <p:cNvSpPr/>
          <p:nvPr/>
        </p:nvSpPr>
        <p:spPr>
          <a:xfrm>
            <a:off x="5809350" y="2883317"/>
            <a:ext cx="719098" cy="719098"/>
          </a:xfrm>
          <a:prstGeom prst="ellipse">
            <a:avLst/>
          </a:prstGeom>
          <a:solidFill>
            <a:sysClr val="window" lastClr="FFFFFF"/>
          </a:solidFill>
          <a:ln w="25400" cap="flat" cmpd="sng" algn="ctr">
            <a:solidFill>
              <a:sysClr val="windowText" lastClr="000000">
                <a:lumMod val="75000"/>
                <a:lumOff val="25000"/>
              </a:sysClr>
            </a:solidFill>
            <a:prstDash val="solid"/>
          </a:ln>
          <a:effectLst/>
        </p:spPr>
        <p:txBody>
          <a:bodyPr rtlCol="0" anchor="ctr"/>
          <a:lstStyle/>
          <a:p>
            <a:pPr marL="0" marR="0" lvl="0" indent="0" algn="ctr" defTabSz="1218987"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lumMod val="75000"/>
                  <a:lumOff val="25000"/>
                </a:prstClr>
              </a:solidFill>
              <a:effectLst/>
              <a:uLnTx/>
              <a:uFillTx/>
              <a:latin typeface="Segoe UI"/>
              <a:ea typeface="+mn-ea"/>
              <a:cs typeface="+mn-cs"/>
            </a:endParaRPr>
          </a:p>
        </p:txBody>
      </p:sp>
      <p:sp>
        <p:nvSpPr>
          <p:cNvPr id="25" name="Oval 24">
            <a:extLst>
              <a:ext uri="{FF2B5EF4-FFF2-40B4-BE49-F238E27FC236}">
                <a16:creationId xmlns:a16="http://schemas.microsoft.com/office/drawing/2014/main" id="{7AACD8C6-FC11-45F6-886A-E4584BA3A58F}"/>
              </a:ext>
            </a:extLst>
          </p:cNvPr>
          <p:cNvSpPr/>
          <p:nvPr/>
        </p:nvSpPr>
        <p:spPr>
          <a:xfrm>
            <a:off x="7327899" y="4041745"/>
            <a:ext cx="719098" cy="719098"/>
          </a:xfrm>
          <a:prstGeom prst="ellipse">
            <a:avLst/>
          </a:prstGeom>
          <a:solidFill>
            <a:sysClr val="window" lastClr="FFFFFF"/>
          </a:solidFill>
          <a:ln w="25400" cap="flat" cmpd="sng" algn="ctr">
            <a:solidFill>
              <a:sysClr val="windowText" lastClr="000000">
                <a:lumMod val="75000"/>
                <a:lumOff val="25000"/>
              </a:sysClr>
            </a:solidFill>
            <a:prstDash val="solid"/>
          </a:ln>
          <a:effectLst/>
        </p:spPr>
        <p:txBody>
          <a:bodyPr rtlCol="0" anchor="ctr"/>
          <a:lstStyle/>
          <a:p>
            <a:pPr marL="0" marR="0" lvl="0" indent="0" algn="ctr" defTabSz="1218987"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lumMod val="75000"/>
                  <a:lumOff val="25000"/>
                </a:prstClr>
              </a:solidFill>
              <a:effectLst/>
              <a:uLnTx/>
              <a:uFillTx/>
              <a:latin typeface="Segoe UI"/>
              <a:ea typeface="+mn-ea"/>
              <a:cs typeface="+mn-cs"/>
            </a:endParaRPr>
          </a:p>
        </p:txBody>
      </p:sp>
      <p:sp>
        <p:nvSpPr>
          <p:cNvPr id="26" name="Oval 25">
            <a:extLst>
              <a:ext uri="{FF2B5EF4-FFF2-40B4-BE49-F238E27FC236}">
                <a16:creationId xmlns:a16="http://schemas.microsoft.com/office/drawing/2014/main" id="{245991A8-6092-4C30-B224-74E3453C988C}"/>
              </a:ext>
            </a:extLst>
          </p:cNvPr>
          <p:cNvSpPr/>
          <p:nvPr/>
        </p:nvSpPr>
        <p:spPr>
          <a:xfrm>
            <a:off x="4152503" y="5139500"/>
            <a:ext cx="719098" cy="719098"/>
          </a:xfrm>
          <a:prstGeom prst="ellipse">
            <a:avLst/>
          </a:prstGeom>
          <a:solidFill>
            <a:sysClr val="window" lastClr="FFFFFF"/>
          </a:solidFill>
          <a:ln w="25400" cap="flat" cmpd="sng" algn="ctr">
            <a:solidFill>
              <a:sysClr val="windowText" lastClr="000000">
                <a:lumMod val="75000"/>
                <a:lumOff val="25000"/>
              </a:sysClr>
            </a:solidFill>
            <a:prstDash val="solid"/>
          </a:ln>
          <a:effectLst/>
        </p:spPr>
        <p:txBody>
          <a:bodyPr rtlCol="0" anchor="ctr"/>
          <a:lstStyle/>
          <a:p>
            <a:pPr marL="0" marR="0" lvl="0" indent="0" algn="ctr" defTabSz="1218987"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black">
                  <a:lumMod val="75000"/>
                  <a:lumOff val="25000"/>
                </a:prstClr>
              </a:solidFill>
              <a:effectLst/>
              <a:uLnTx/>
              <a:uFillTx/>
              <a:latin typeface="Segoe UI"/>
              <a:ea typeface="+mn-ea"/>
              <a:cs typeface="+mn-cs"/>
            </a:endParaRPr>
          </a:p>
        </p:txBody>
      </p:sp>
      <p:sp>
        <p:nvSpPr>
          <p:cNvPr id="27" name="TextBox 26">
            <a:extLst>
              <a:ext uri="{FF2B5EF4-FFF2-40B4-BE49-F238E27FC236}">
                <a16:creationId xmlns:a16="http://schemas.microsoft.com/office/drawing/2014/main" id="{358E19CB-A046-4FDA-B4FE-06F35EC7ADEE}"/>
              </a:ext>
            </a:extLst>
          </p:cNvPr>
          <p:cNvSpPr txBox="1"/>
          <p:nvPr/>
        </p:nvSpPr>
        <p:spPr>
          <a:xfrm>
            <a:off x="6412551" y="1930628"/>
            <a:ext cx="352661" cy="369332"/>
          </a:xfrm>
          <a:prstGeom prst="rect">
            <a:avLst/>
          </a:prstGeom>
          <a:noFill/>
        </p:spPr>
        <p:txBody>
          <a:bodyPr wrap="none" lIns="0" tIns="0" rIns="0" bIns="0" rtlCol="0" anchor="ctr">
            <a:spAutoFit/>
          </a:bodyPr>
          <a:lstStyle/>
          <a:p>
            <a:pPr algn="ctr" defTabSz="1218987"/>
            <a:r>
              <a:rPr lang="en-IN" sz="2400" b="1" dirty="0">
                <a:solidFill>
                  <a:prstClr val="black">
                    <a:lumMod val="75000"/>
                    <a:lumOff val="25000"/>
                  </a:prstClr>
                </a:solidFill>
                <a:latin typeface="Segoe UI"/>
              </a:rPr>
              <a:t>04</a:t>
            </a:r>
          </a:p>
        </p:txBody>
      </p:sp>
      <p:sp>
        <p:nvSpPr>
          <p:cNvPr id="28" name="TextBox 27">
            <a:extLst>
              <a:ext uri="{FF2B5EF4-FFF2-40B4-BE49-F238E27FC236}">
                <a16:creationId xmlns:a16="http://schemas.microsoft.com/office/drawing/2014/main" id="{2BE825EB-29EC-4428-9DB5-0381DA586EE3}"/>
              </a:ext>
            </a:extLst>
          </p:cNvPr>
          <p:cNvSpPr txBox="1"/>
          <p:nvPr/>
        </p:nvSpPr>
        <p:spPr>
          <a:xfrm>
            <a:off x="5992570" y="3058200"/>
            <a:ext cx="352661" cy="369332"/>
          </a:xfrm>
          <a:prstGeom prst="rect">
            <a:avLst/>
          </a:prstGeom>
          <a:noFill/>
        </p:spPr>
        <p:txBody>
          <a:bodyPr wrap="square" lIns="0" tIns="0" rIns="0" bIns="0" rtlCol="0" anchor="ctr">
            <a:spAutoFit/>
          </a:bodyPr>
          <a:lstStyle/>
          <a:p>
            <a:pPr algn="ctr" defTabSz="1218987"/>
            <a:r>
              <a:rPr lang="en-IN" sz="2400" b="1" dirty="0">
                <a:solidFill>
                  <a:prstClr val="black">
                    <a:lumMod val="75000"/>
                    <a:lumOff val="25000"/>
                  </a:prstClr>
                </a:solidFill>
                <a:latin typeface="Segoe UI"/>
              </a:rPr>
              <a:t>03</a:t>
            </a:r>
          </a:p>
        </p:txBody>
      </p:sp>
      <p:sp>
        <p:nvSpPr>
          <p:cNvPr id="29" name="TextBox 28">
            <a:extLst>
              <a:ext uri="{FF2B5EF4-FFF2-40B4-BE49-F238E27FC236}">
                <a16:creationId xmlns:a16="http://schemas.microsoft.com/office/drawing/2014/main" id="{E9E66F79-9C93-4A88-A88B-DAF2BC18F5FD}"/>
              </a:ext>
            </a:extLst>
          </p:cNvPr>
          <p:cNvSpPr txBox="1"/>
          <p:nvPr/>
        </p:nvSpPr>
        <p:spPr>
          <a:xfrm>
            <a:off x="7511119" y="4216628"/>
            <a:ext cx="352661" cy="369332"/>
          </a:xfrm>
          <a:prstGeom prst="rect">
            <a:avLst/>
          </a:prstGeom>
          <a:noFill/>
        </p:spPr>
        <p:txBody>
          <a:bodyPr wrap="square" lIns="0" tIns="0" rIns="0" bIns="0" rtlCol="0" anchor="ctr">
            <a:spAutoFit/>
          </a:bodyPr>
          <a:lstStyle/>
          <a:p>
            <a:pPr algn="ctr" defTabSz="1218987"/>
            <a:r>
              <a:rPr lang="en-IN" sz="2400" b="1" dirty="0">
                <a:solidFill>
                  <a:prstClr val="black"/>
                </a:solidFill>
                <a:latin typeface="Segoe UI"/>
              </a:rPr>
              <a:t>02</a:t>
            </a:r>
          </a:p>
        </p:txBody>
      </p:sp>
      <p:sp>
        <p:nvSpPr>
          <p:cNvPr id="30" name="TextBox 29">
            <a:extLst>
              <a:ext uri="{FF2B5EF4-FFF2-40B4-BE49-F238E27FC236}">
                <a16:creationId xmlns:a16="http://schemas.microsoft.com/office/drawing/2014/main" id="{DCD05BA4-A325-4523-930E-D5A6E92C95A1}"/>
              </a:ext>
            </a:extLst>
          </p:cNvPr>
          <p:cNvSpPr txBox="1"/>
          <p:nvPr/>
        </p:nvSpPr>
        <p:spPr>
          <a:xfrm>
            <a:off x="4328164" y="5293588"/>
            <a:ext cx="352661" cy="369332"/>
          </a:xfrm>
          <a:prstGeom prst="rect">
            <a:avLst/>
          </a:prstGeom>
          <a:noFill/>
        </p:spPr>
        <p:txBody>
          <a:bodyPr wrap="square" lIns="0" tIns="0" rIns="0" bIns="0" rtlCol="0" anchor="ctr">
            <a:spAutoFit/>
          </a:bodyPr>
          <a:lstStyle/>
          <a:p>
            <a:pPr algn="ctr" defTabSz="1218987"/>
            <a:r>
              <a:rPr lang="en-IN" sz="2400" b="1" dirty="0">
                <a:solidFill>
                  <a:prstClr val="black"/>
                </a:solidFill>
                <a:latin typeface="Segoe UI"/>
              </a:rPr>
              <a:t>01</a:t>
            </a:r>
          </a:p>
        </p:txBody>
      </p:sp>
      <p:sp>
        <p:nvSpPr>
          <p:cNvPr id="31" name="TextBox 30">
            <a:extLst>
              <a:ext uri="{FF2B5EF4-FFF2-40B4-BE49-F238E27FC236}">
                <a16:creationId xmlns:a16="http://schemas.microsoft.com/office/drawing/2014/main" id="{311DEB02-4303-4EC1-AB34-E2D91FC9FA7C}"/>
              </a:ext>
            </a:extLst>
          </p:cNvPr>
          <p:cNvSpPr txBox="1"/>
          <p:nvPr/>
        </p:nvSpPr>
        <p:spPr>
          <a:xfrm flipH="1">
            <a:off x="7366590" y="1901012"/>
            <a:ext cx="3014761" cy="425490"/>
          </a:xfrm>
          <a:prstGeom prst="rect">
            <a:avLst/>
          </a:prstGeom>
          <a:noFill/>
        </p:spPr>
        <p:txBody>
          <a:bodyPr wrap="square" lIns="0" tIns="0" rIns="0" bIns="0" rtlCol="0" anchor="ctr">
            <a:noAutofit/>
          </a:bodyPr>
          <a:lstStyle/>
          <a:p>
            <a:pPr defTabSz="1218987"/>
            <a:r>
              <a:rPr lang="en-US" sz="1600" kern="0" dirty="0">
                <a:solidFill>
                  <a:srgbClr val="153153">
                    <a:lumMod val="20000"/>
                    <a:lumOff val="80000"/>
                  </a:srgbClr>
                </a:solidFill>
                <a:latin typeface="Segoe UI" panose="020B0502040204020203" pitchFamily="34" charset="0"/>
                <a:ea typeface="Calibri Light" charset="0"/>
                <a:cs typeface="Segoe UI" panose="020B0502040204020203" pitchFamily="34" charset="0"/>
              </a:rPr>
              <a:t>Advance stakeholder outcomes</a:t>
            </a:r>
            <a:endParaRPr lang="en-US" sz="1600" dirty="0">
              <a:solidFill>
                <a:srgbClr val="153153">
                  <a:lumMod val="20000"/>
                  <a:lumOff val="80000"/>
                </a:srgbClr>
              </a:solidFill>
              <a:latin typeface="Segoe UI" panose="020B0502040204020203" pitchFamily="34" charset="0"/>
              <a:ea typeface="Calibri Light" charset="0"/>
              <a:cs typeface="Segoe UI" panose="020B0502040204020203" pitchFamily="34" charset="0"/>
            </a:endParaRPr>
          </a:p>
        </p:txBody>
      </p:sp>
      <p:sp>
        <p:nvSpPr>
          <p:cNvPr id="32" name="TextBox 31">
            <a:extLst>
              <a:ext uri="{FF2B5EF4-FFF2-40B4-BE49-F238E27FC236}">
                <a16:creationId xmlns:a16="http://schemas.microsoft.com/office/drawing/2014/main" id="{763949B4-1885-48FF-ACA7-007731E406BE}"/>
              </a:ext>
            </a:extLst>
          </p:cNvPr>
          <p:cNvSpPr txBox="1"/>
          <p:nvPr/>
        </p:nvSpPr>
        <p:spPr>
          <a:xfrm flipH="1">
            <a:off x="8624277" y="4187012"/>
            <a:ext cx="2614042" cy="425490"/>
          </a:xfrm>
          <a:prstGeom prst="rect">
            <a:avLst/>
          </a:prstGeom>
          <a:noFill/>
        </p:spPr>
        <p:txBody>
          <a:bodyPr wrap="square" lIns="0" tIns="0" rIns="0" bIns="0" rtlCol="0" anchor="ctr">
            <a:noAutofit/>
          </a:bodyPr>
          <a:lstStyle/>
          <a:p>
            <a:pPr defTabSz="1218987"/>
            <a:r>
              <a:rPr lang="en-US" sz="1600" kern="0" dirty="0">
                <a:solidFill>
                  <a:srgbClr val="8BB74C">
                    <a:lumMod val="20000"/>
                    <a:lumOff val="80000"/>
                  </a:srgbClr>
                </a:solidFill>
                <a:latin typeface="Segoe UI" panose="020B0502040204020203" pitchFamily="34" charset="0"/>
                <a:ea typeface="Calibri Light" charset="0"/>
                <a:cs typeface="Segoe UI" panose="020B0502040204020203" pitchFamily="34" charset="0"/>
              </a:rPr>
              <a:t>Conform consistently to procedures and practices</a:t>
            </a:r>
            <a:endParaRPr lang="en-US" sz="1600" dirty="0">
              <a:solidFill>
                <a:srgbClr val="8BB74C">
                  <a:lumMod val="20000"/>
                  <a:lumOff val="80000"/>
                </a:srgbClr>
              </a:solidFill>
              <a:latin typeface="Segoe UI" panose="020B0502040204020203" pitchFamily="34" charset="0"/>
              <a:ea typeface="Calibri Light" charset="0"/>
              <a:cs typeface="Segoe UI" panose="020B0502040204020203" pitchFamily="34" charset="0"/>
            </a:endParaRPr>
          </a:p>
        </p:txBody>
      </p:sp>
      <p:sp>
        <p:nvSpPr>
          <p:cNvPr id="33" name="TextBox 32">
            <a:extLst>
              <a:ext uri="{FF2B5EF4-FFF2-40B4-BE49-F238E27FC236}">
                <a16:creationId xmlns:a16="http://schemas.microsoft.com/office/drawing/2014/main" id="{758B79FF-1D26-4500-ABF5-EBF3F7914896}"/>
              </a:ext>
            </a:extLst>
          </p:cNvPr>
          <p:cNvSpPr txBox="1"/>
          <p:nvPr/>
        </p:nvSpPr>
        <p:spPr>
          <a:xfrm flipH="1">
            <a:off x="1871768" y="5265509"/>
            <a:ext cx="2570358" cy="425490"/>
          </a:xfrm>
          <a:prstGeom prst="rect">
            <a:avLst/>
          </a:prstGeom>
          <a:noFill/>
        </p:spPr>
        <p:txBody>
          <a:bodyPr wrap="square" lIns="0" tIns="0" rIns="0" bIns="0" rtlCol="0" anchor="ctr">
            <a:noAutofit/>
          </a:bodyPr>
          <a:lstStyle/>
          <a:p>
            <a:pPr defTabSz="1218987"/>
            <a:r>
              <a:rPr lang="en-US" sz="1600" kern="0" dirty="0">
                <a:solidFill>
                  <a:srgbClr val="ECB448">
                    <a:lumMod val="20000"/>
                    <a:lumOff val="80000"/>
                  </a:srgbClr>
                </a:solidFill>
                <a:latin typeface="Segoe UI" panose="020B0502040204020203" pitchFamily="34" charset="0"/>
                <a:ea typeface="Calibri Light" charset="0"/>
                <a:cs typeface="Segoe UI" panose="020B0502040204020203" pitchFamily="34" charset="0"/>
              </a:rPr>
              <a:t>Comply to </a:t>
            </a:r>
          </a:p>
          <a:p>
            <a:pPr defTabSz="1218987"/>
            <a:r>
              <a:rPr lang="en-US" sz="1600" kern="0" dirty="0">
                <a:solidFill>
                  <a:srgbClr val="ECB448">
                    <a:lumMod val="20000"/>
                    <a:lumOff val="80000"/>
                  </a:srgbClr>
                </a:solidFill>
                <a:latin typeface="Segoe UI" panose="020B0502040204020203" pitchFamily="34" charset="0"/>
                <a:ea typeface="Calibri Light" charset="0"/>
                <a:cs typeface="Segoe UI" panose="020B0502040204020203" pitchFamily="34" charset="0"/>
              </a:rPr>
              <a:t>requirements</a:t>
            </a:r>
            <a:endParaRPr lang="en-US" sz="1600" dirty="0">
              <a:solidFill>
                <a:srgbClr val="ECB448">
                  <a:lumMod val="20000"/>
                  <a:lumOff val="80000"/>
                </a:srgbClr>
              </a:solidFill>
              <a:latin typeface="Segoe UI" panose="020B0502040204020203" pitchFamily="34" charset="0"/>
              <a:ea typeface="Calibri Light" charset="0"/>
              <a:cs typeface="Segoe UI" panose="020B0502040204020203" pitchFamily="34" charset="0"/>
            </a:endParaRPr>
          </a:p>
        </p:txBody>
      </p:sp>
      <p:sp>
        <p:nvSpPr>
          <p:cNvPr id="34" name="TextBox 33">
            <a:extLst>
              <a:ext uri="{FF2B5EF4-FFF2-40B4-BE49-F238E27FC236}">
                <a16:creationId xmlns:a16="http://schemas.microsoft.com/office/drawing/2014/main" id="{49D63E3C-5108-4748-8091-F7BCC339F36D}"/>
              </a:ext>
            </a:extLst>
          </p:cNvPr>
          <p:cNvSpPr txBox="1"/>
          <p:nvPr/>
        </p:nvSpPr>
        <p:spPr>
          <a:xfrm flipH="1">
            <a:off x="2388441" y="3030121"/>
            <a:ext cx="2844272" cy="425490"/>
          </a:xfrm>
          <a:prstGeom prst="rect">
            <a:avLst/>
          </a:prstGeom>
          <a:noFill/>
        </p:spPr>
        <p:txBody>
          <a:bodyPr wrap="square" lIns="0" tIns="0" rIns="0" bIns="0" rtlCol="0" anchor="ctr">
            <a:noAutofit/>
          </a:bodyPr>
          <a:lstStyle/>
          <a:p>
            <a:pPr algn="r" defTabSz="1218987"/>
            <a:r>
              <a:rPr lang="en-US" sz="1600" kern="0" dirty="0">
                <a:solidFill>
                  <a:srgbClr val="5FB7A2">
                    <a:lumMod val="20000"/>
                    <a:lumOff val="80000"/>
                  </a:srgbClr>
                </a:solidFill>
                <a:latin typeface="Segoe UI" panose="020B0502040204020203" pitchFamily="34" charset="0"/>
                <a:ea typeface="Calibri Light" charset="0"/>
                <a:cs typeface="Segoe UI" panose="020B0502040204020203" pitchFamily="34" charset="0"/>
              </a:rPr>
              <a:t>Improve performance to achieve and sustain targeted goals</a:t>
            </a:r>
            <a:endParaRPr lang="en-US" sz="1600" dirty="0">
              <a:solidFill>
                <a:srgbClr val="5FB7A2">
                  <a:lumMod val="20000"/>
                  <a:lumOff val="80000"/>
                </a:srgbClr>
              </a:solidFill>
              <a:latin typeface="Segoe UI" panose="020B0502040204020203" pitchFamily="34" charset="0"/>
              <a:ea typeface="Calibri Light" charset="0"/>
              <a:cs typeface="Segoe UI" panose="020B0502040204020203" pitchFamily="34" charset="0"/>
            </a:endParaRPr>
          </a:p>
        </p:txBody>
      </p:sp>
      <p:cxnSp>
        <p:nvCxnSpPr>
          <p:cNvPr id="35" name="Straight Arrow Connector 34">
            <a:extLst>
              <a:ext uri="{FF2B5EF4-FFF2-40B4-BE49-F238E27FC236}">
                <a16:creationId xmlns:a16="http://schemas.microsoft.com/office/drawing/2014/main" id="{03AA1949-5D71-480E-8326-367D416F0D01}"/>
              </a:ext>
            </a:extLst>
          </p:cNvPr>
          <p:cNvCxnSpPr>
            <a:cxnSpLocks/>
          </p:cNvCxnSpPr>
          <p:nvPr/>
        </p:nvCxnSpPr>
        <p:spPr>
          <a:xfrm flipV="1">
            <a:off x="4988183" y="4523701"/>
            <a:ext cx="2238268" cy="704759"/>
          </a:xfrm>
          <a:prstGeom prst="straightConnector1">
            <a:avLst/>
          </a:prstGeom>
          <a:noFill/>
          <a:ln w="44450" cap="rnd" cmpd="sng" algn="ctr">
            <a:solidFill>
              <a:sysClr val="windowText" lastClr="000000">
                <a:lumMod val="75000"/>
                <a:lumOff val="25000"/>
              </a:sysClr>
            </a:solidFill>
            <a:prstDash val="solid"/>
            <a:tailEnd type="arrow" w="lg" len="med"/>
          </a:ln>
          <a:effectLst/>
        </p:spPr>
      </p:cxnSp>
      <p:cxnSp>
        <p:nvCxnSpPr>
          <p:cNvPr id="36" name="Straight Arrow Connector 35">
            <a:extLst>
              <a:ext uri="{FF2B5EF4-FFF2-40B4-BE49-F238E27FC236}">
                <a16:creationId xmlns:a16="http://schemas.microsoft.com/office/drawing/2014/main" id="{023FEF57-E98F-406A-B532-5B3A06A7ABCA}"/>
              </a:ext>
            </a:extLst>
          </p:cNvPr>
          <p:cNvCxnSpPr>
            <a:cxnSpLocks/>
          </p:cNvCxnSpPr>
          <p:nvPr/>
        </p:nvCxnSpPr>
        <p:spPr>
          <a:xfrm flipH="1" flipV="1">
            <a:off x="6528449" y="3568648"/>
            <a:ext cx="745735" cy="511733"/>
          </a:xfrm>
          <a:prstGeom prst="straightConnector1">
            <a:avLst/>
          </a:prstGeom>
          <a:noFill/>
          <a:ln w="44450" cap="rnd" cmpd="sng" algn="ctr">
            <a:solidFill>
              <a:sysClr val="windowText" lastClr="000000">
                <a:lumMod val="75000"/>
                <a:lumOff val="25000"/>
              </a:sysClr>
            </a:solidFill>
            <a:prstDash val="solid"/>
            <a:tailEnd type="arrow" w="lg" len="med"/>
          </a:ln>
          <a:effectLst/>
        </p:spPr>
      </p:cxnSp>
      <p:cxnSp>
        <p:nvCxnSpPr>
          <p:cNvPr id="37" name="Straight Arrow Connector 36">
            <a:extLst>
              <a:ext uri="{FF2B5EF4-FFF2-40B4-BE49-F238E27FC236}">
                <a16:creationId xmlns:a16="http://schemas.microsoft.com/office/drawing/2014/main" id="{8754DCBC-1E6D-484A-BE63-FE6DFFBEDA92}"/>
              </a:ext>
            </a:extLst>
          </p:cNvPr>
          <p:cNvCxnSpPr>
            <a:cxnSpLocks/>
          </p:cNvCxnSpPr>
          <p:nvPr/>
        </p:nvCxnSpPr>
        <p:spPr>
          <a:xfrm flipV="1">
            <a:off x="6301888" y="2494311"/>
            <a:ext cx="134457" cy="346831"/>
          </a:xfrm>
          <a:prstGeom prst="straightConnector1">
            <a:avLst/>
          </a:prstGeom>
          <a:noFill/>
          <a:ln w="44450" cap="rnd" cmpd="sng" algn="ctr">
            <a:solidFill>
              <a:sysClr val="windowText" lastClr="000000">
                <a:lumMod val="75000"/>
                <a:lumOff val="25000"/>
              </a:sysClr>
            </a:solidFill>
            <a:prstDash val="solid"/>
            <a:tailEnd type="arrow" w="lg" len="med"/>
          </a:ln>
          <a:effectLst/>
        </p:spPr>
      </p:cxnSp>
      <p:pic>
        <p:nvPicPr>
          <p:cNvPr id="38" name="Picture 37" descr="Shape&#10;&#10;Description automatically generated with low confidence">
            <a:extLst>
              <a:ext uri="{FF2B5EF4-FFF2-40B4-BE49-F238E27FC236}">
                <a16:creationId xmlns:a16="http://schemas.microsoft.com/office/drawing/2014/main" id="{8388E165-F111-4A8C-A736-712EFC8D77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158" y="5023452"/>
            <a:ext cx="835146" cy="835146"/>
          </a:xfrm>
          <a:prstGeom prst="rect">
            <a:avLst/>
          </a:prstGeom>
        </p:spPr>
      </p:pic>
      <p:pic>
        <p:nvPicPr>
          <p:cNvPr id="39" name="Picture 38" descr="Shape&#10;&#10;Description automatically generated with low confidence">
            <a:extLst>
              <a:ext uri="{FF2B5EF4-FFF2-40B4-BE49-F238E27FC236}">
                <a16:creationId xmlns:a16="http://schemas.microsoft.com/office/drawing/2014/main" id="{7A3CA025-3803-424F-A95A-1CDAE7AD9F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28083" y="3900612"/>
            <a:ext cx="908720" cy="908720"/>
          </a:xfrm>
          <a:prstGeom prst="rect">
            <a:avLst/>
          </a:prstGeom>
        </p:spPr>
      </p:pic>
      <p:pic>
        <p:nvPicPr>
          <p:cNvPr id="40" name="Picture 39" descr="Shape&#10;&#10;Description automatically generated with low confidence">
            <a:extLst>
              <a:ext uri="{FF2B5EF4-FFF2-40B4-BE49-F238E27FC236}">
                <a16:creationId xmlns:a16="http://schemas.microsoft.com/office/drawing/2014/main" id="{90B1D708-4968-4B11-A76E-CF91D1C523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40561" y="2854910"/>
            <a:ext cx="847881" cy="847881"/>
          </a:xfrm>
          <a:prstGeom prst="rect">
            <a:avLst/>
          </a:prstGeom>
        </p:spPr>
      </p:pic>
      <p:pic>
        <p:nvPicPr>
          <p:cNvPr id="41" name="Picture 40" descr="Shape&#10;&#10;Description automatically generated with low confidence">
            <a:extLst>
              <a:ext uri="{FF2B5EF4-FFF2-40B4-BE49-F238E27FC236}">
                <a16:creationId xmlns:a16="http://schemas.microsoft.com/office/drawing/2014/main" id="{6B7EB3B4-9334-4CD6-A95C-8C422AB32AA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02519" y="1729606"/>
            <a:ext cx="764704" cy="764704"/>
          </a:xfrm>
          <a:prstGeom prst="rect">
            <a:avLst/>
          </a:prstGeom>
        </p:spPr>
      </p:pic>
      <p:pic>
        <p:nvPicPr>
          <p:cNvPr id="42" name="Picture 41">
            <a:extLst>
              <a:ext uri="{FF2B5EF4-FFF2-40B4-BE49-F238E27FC236}">
                <a16:creationId xmlns:a16="http://schemas.microsoft.com/office/drawing/2014/main" id="{7ABA61C2-D720-4FED-A758-EFA093E70592}"/>
              </a:ext>
            </a:extLst>
          </p:cNvPr>
          <p:cNvPicPr>
            <a:picLocks noChangeAspect="1"/>
          </p:cNvPicPr>
          <p:nvPr/>
        </p:nvPicPr>
        <p:blipFill>
          <a:blip r:embed="rId6"/>
          <a:stretch>
            <a:fillRect/>
          </a:stretch>
        </p:blipFill>
        <p:spPr>
          <a:xfrm>
            <a:off x="10720547" y="246903"/>
            <a:ext cx="1015072" cy="917528"/>
          </a:xfrm>
          <a:prstGeom prst="rect">
            <a:avLst/>
          </a:prstGeom>
        </p:spPr>
      </p:pic>
    </p:spTree>
    <p:extLst>
      <p:ext uri="{BB962C8B-B14F-4D97-AF65-F5344CB8AC3E}">
        <p14:creationId xmlns:p14="http://schemas.microsoft.com/office/powerpoint/2010/main" val="27551571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866"/>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DE6BE06-D6F6-4744-A56D-313182414741}"/>
              </a:ext>
            </a:extLst>
          </p:cNvPr>
          <p:cNvSpPr>
            <a:spLocks noGrp="1"/>
          </p:cNvSpPr>
          <p:nvPr>
            <p:ph idx="1"/>
          </p:nvPr>
        </p:nvSpPr>
        <p:spPr/>
        <p:txBody>
          <a:bodyPr/>
          <a:lstStyle/>
          <a:p>
            <a:endParaRPr lang="en-US"/>
          </a:p>
        </p:txBody>
      </p:sp>
      <p:sp>
        <p:nvSpPr>
          <p:cNvPr id="868" name="Google Shape;868;p7"/>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20</a:t>
            </a:fld>
            <a:endParaRPr/>
          </a:p>
        </p:txBody>
      </p:sp>
      <p:sp>
        <p:nvSpPr>
          <p:cNvPr id="867" name="Google Shape;867;p7"/>
          <p:cNvSpPr txBox="1">
            <a:spLocks noGrp="1"/>
          </p:cNvSpPr>
          <p:nvPr>
            <p:ph type="title" idx="4294967295"/>
          </p:nvPr>
        </p:nvSpPr>
        <p:spPr>
          <a:xfrm>
            <a:off x="1108404" y="221722"/>
            <a:ext cx="11798300" cy="7239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F3F3F"/>
              </a:buClr>
              <a:buSzPts val="2800"/>
              <a:buFont typeface="Century Gothic"/>
              <a:buNone/>
            </a:pPr>
            <a:r>
              <a:rPr lang="en-US" dirty="0"/>
              <a:t>We measure success by</a:t>
            </a:r>
            <a:endParaRPr dirty="0"/>
          </a:p>
        </p:txBody>
      </p:sp>
      <p:graphicFrame>
        <p:nvGraphicFramePr>
          <p:cNvPr id="869" name="Google Shape;869;p7"/>
          <p:cNvGraphicFramePr/>
          <p:nvPr>
            <p:extLst>
              <p:ext uri="{D42A27DB-BD31-4B8C-83A1-F6EECF244321}">
                <p14:modId xmlns:p14="http://schemas.microsoft.com/office/powerpoint/2010/main" val="88295143"/>
              </p:ext>
            </p:extLst>
          </p:nvPr>
        </p:nvGraphicFramePr>
        <p:xfrm>
          <a:off x="1025643" y="1205727"/>
          <a:ext cx="10922000" cy="5137150"/>
        </p:xfrm>
        <a:graphic>
          <a:graphicData uri="http://schemas.openxmlformats.org/drawingml/2006/table">
            <a:tbl>
              <a:tblPr>
                <a:noFill/>
              </a:tblPr>
              <a:tblGrid>
                <a:gridCol w="2730500">
                  <a:extLst>
                    <a:ext uri="{9D8B030D-6E8A-4147-A177-3AD203B41FA5}">
                      <a16:colId xmlns:a16="http://schemas.microsoft.com/office/drawing/2014/main" val="20000"/>
                    </a:ext>
                  </a:extLst>
                </a:gridCol>
                <a:gridCol w="2730500">
                  <a:extLst>
                    <a:ext uri="{9D8B030D-6E8A-4147-A177-3AD203B41FA5}">
                      <a16:colId xmlns:a16="http://schemas.microsoft.com/office/drawing/2014/main" val="20001"/>
                    </a:ext>
                  </a:extLst>
                </a:gridCol>
                <a:gridCol w="2730500">
                  <a:extLst>
                    <a:ext uri="{9D8B030D-6E8A-4147-A177-3AD203B41FA5}">
                      <a16:colId xmlns:a16="http://schemas.microsoft.com/office/drawing/2014/main" val="20002"/>
                    </a:ext>
                  </a:extLst>
                </a:gridCol>
                <a:gridCol w="2730500">
                  <a:extLst>
                    <a:ext uri="{9D8B030D-6E8A-4147-A177-3AD203B41FA5}">
                      <a16:colId xmlns:a16="http://schemas.microsoft.com/office/drawing/2014/main" val="20003"/>
                    </a:ext>
                  </a:extLst>
                </a:gridCol>
              </a:tblGrid>
              <a:tr h="323850">
                <a:tc>
                  <a:txBody>
                    <a:bodyPr/>
                    <a:lstStyle/>
                    <a:p>
                      <a:pPr marL="0" marR="0" lvl="0" indent="0" algn="l" rtl="0">
                        <a:spcBef>
                          <a:spcPts val="0"/>
                        </a:spcBef>
                        <a:spcAft>
                          <a:spcPts val="0"/>
                        </a:spcAft>
                        <a:buNone/>
                      </a:pPr>
                      <a:r>
                        <a:rPr lang="en-US" sz="1000" b="1" i="0" u="none" strike="noStrike">
                          <a:solidFill>
                            <a:srgbClr val="FFFFFF"/>
                          </a:solidFill>
                          <a:latin typeface="Arial"/>
                          <a:ea typeface="Arial"/>
                          <a:cs typeface="Arial"/>
                          <a:sym typeface="Arial"/>
                        </a:rPr>
                        <a:t>Level 1</a:t>
                      </a:r>
                      <a:endParaRPr/>
                    </a:p>
                  </a:txBody>
                  <a:tcPr marL="6350" marR="6350" marT="6350" marB="0" anchor="ctr">
                    <a:lnL w="19050" cap="flat" cmpd="sng">
                      <a:solidFill>
                        <a:srgbClr val="0F243E"/>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rgbClr val="0F243E"/>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0000"/>
                    </a:solidFill>
                  </a:tcPr>
                </a:tc>
                <a:tc>
                  <a:txBody>
                    <a:bodyPr/>
                    <a:lstStyle/>
                    <a:p>
                      <a:pPr marL="0" marR="0" lvl="0" indent="0" algn="l" rtl="0">
                        <a:spcBef>
                          <a:spcPts val="0"/>
                        </a:spcBef>
                        <a:spcAft>
                          <a:spcPts val="0"/>
                        </a:spcAft>
                        <a:buNone/>
                      </a:pPr>
                      <a:r>
                        <a:rPr lang="en-US" sz="1000" b="1" i="0" u="none" strike="noStrike">
                          <a:solidFill>
                            <a:srgbClr val="000000"/>
                          </a:solidFill>
                          <a:latin typeface="Arial"/>
                          <a:ea typeface="Arial"/>
                          <a:cs typeface="Arial"/>
                          <a:sym typeface="Arial"/>
                        </a:rPr>
                        <a:t>Level 2</a:t>
                      </a:r>
                      <a:endParaRPr/>
                    </a:p>
                  </a:txBody>
                  <a:tcPr marL="6350" marR="6350" marT="635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rgbClr val="0F243E"/>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9900"/>
                    </a:solidFill>
                  </a:tcPr>
                </a:tc>
                <a:tc>
                  <a:txBody>
                    <a:bodyPr/>
                    <a:lstStyle/>
                    <a:p>
                      <a:pPr marL="0" marR="0" lvl="0" indent="0" algn="l" rtl="0">
                        <a:spcBef>
                          <a:spcPts val="0"/>
                        </a:spcBef>
                        <a:spcAft>
                          <a:spcPts val="0"/>
                        </a:spcAft>
                        <a:buNone/>
                      </a:pPr>
                      <a:r>
                        <a:rPr lang="en-US" sz="1000" b="1" i="0" u="none" strike="noStrike">
                          <a:solidFill>
                            <a:srgbClr val="000000"/>
                          </a:solidFill>
                          <a:latin typeface="Arial"/>
                          <a:ea typeface="Arial"/>
                          <a:cs typeface="Arial"/>
                          <a:sym typeface="Arial"/>
                        </a:rPr>
                        <a:t>Level 3</a:t>
                      </a:r>
                      <a:endParaRPr/>
                    </a:p>
                  </a:txBody>
                  <a:tcPr marL="6350" marR="6350" marT="635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rgbClr val="0F243E"/>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00"/>
                    </a:solidFill>
                  </a:tcPr>
                </a:tc>
                <a:tc>
                  <a:txBody>
                    <a:bodyPr/>
                    <a:lstStyle/>
                    <a:p>
                      <a:pPr marL="0" marR="0" lvl="0" indent="0" algn="l" rtl="0">
                        <a:spcBef>
                          <a:spcPts val="0"/>
                        </a:spcBef>
                        <a:spcAft>
                          <a:spcPts val="0"/>
                        </a:spcAft>
                        <a:buNone/>
                      </a:pPr>
                      <a:r>
                        <a:rPr lang="en-US" sz="1000" b="1" i="0" u="none" strike="noStrike">
                          <a:solidFill>
                            <a:srgbClr val="FFFFFF"/>
                          </a:solidFill>
                          <a:latin typeface="Arial"/>
                          <a:ea typeface="Arial"/>
                          <a:cs typeface="Arial"/>
                          <a:sym typeface="Arial"/>
                        </a:rPr>
                        <a:t>Level 4</a:t>
                      </a:r>
                      <a:endParaRPr/>
                    </a:p>
                  </a:txBody>
                  <a:tcPr marL="6350" marR="6350" marT="635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rgbClr val="0F243E"/>
                      </a:solidFill>
                      <a:prstDash val="solid"/>
                      <a:round/>
                      <a:headEnd type="none" w="sm" len="sm"/>
                      <a:tailEnd type="none" w="sm" len="sm"/>
                    </a:lnT>
                    <a:lnB w="12700" cap="flat" cmpd="sng">
                      <a:solidFill>
                        <a:srgbClr val="000000"/>
                      </a:solidFill>
                      <a:prstDash val="solid"/>
                      <a:round/>
                      <a:headEnd type="none" w="sm" len="sm"/>
                      <a:tailEnd type="none" w="sm" len="sm"/>
                    </a:lnB>
                    <a:solidFill>
                      <a:srgbClr val="009900"/>
                    </a:solidFill>
                  </a:tcPr>
                </a:tc>
                <a:extLst>
                  <a:ext uri="{0D108BD9-81ED-4DB2-BD59-A6C34878D82A}">
                    <a16:rowId xmlns:a16="http://schemas.microsoft.com/office/drawing/2014/main" val="10000"/>
                  </a:ext>
                </a:extLst>
              </a:tr>
              <a:tr h="323850">
                <a:tc>
                  <a:txBody>
                    <a:bodyPr/>
                    <a:lstStyle/>
                    <a:p>
                      <a:pPr marL="0" marR="0" lvl="0" indent="0" algn="l" rtl="0">
                        <a:spcBef>
                          <a:spcPts val="0"/>
                        </a:spcBef>
                        <a:spcAft>
                          <a:spcPts val="0"/>
                        </a:spcAft>
                        <a:buNone/>
                      </a:pPr>
                      <a:r>
                        <a:rPr lang="en-US" sz="1000" b="1" i="0" u="none" strike="noStrike">
                          <a:solidFill>
                            <a:srgbClr val="FFFFFF"/>
                          </a:solidFill>
                          <a:latin typeface="Arial"/>
                          <a:ea typeface="Arial"/>
                          <a:cs typeface="Arial"/>
                          <a:sym typeface="Arial"/>
                        </a:rPr>
                        <a:t>System Requirements:</a:t>
                      </a:r>
                      <a:endParaRPr/>
                    </a:p>
                  </a:txBody>
                  <a:tcPr marL="6350" marR="6350" marT="6350" marB="0">
                    <a:lnL w="19050" cap="flat" cmpd="sng">
                      <a:solidFill>
                        <a:srgbClr val="0F243E"/>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dot"/>
                      <a:round/>
                      <a:headEnd type="none" w="sm" len="sm"/>
                      <a:tailEnd type="none" w="sm" len="sm"/>
                    </a:lnB>
                    <a:solidFill>
                      <a:srgbClr val="FF0000"/>
                    </a:solidFill>
                  </a:tcPr>
                </a:tc>
                <a:tc>
                  <a:txBody>
                    <a:bodyPr/>
                    <a:lstStyle/>
                    <a:p>
                      <a:pPr marL="0" marR="0" lvl="0" indent="0" algn="l" rtl="0">
                        <a:spcBef>
                          <a:spcPts val="0"/>
                        </a:spcBef>
                        <a:spcAft>
                          <a:spcPts val="0"/>
                        </a:spcAft>
                        <a:buNone/>
                      </a:pPr>
                      <a:r>
                        <a:rPr lang="en-US" sz="1000" b="1" i="0" u="none" strike="noStrike">
                          <a:solidFill>
                            <a:srgbClr val="000000"/>
                          </a:solidFill>
                          <a:latin typeface="Arial"/>
                          <a:ea typeface="Arial"/>
                          <a:cs typeface="Arial"/>
                          <a:sym typeface="Arial"/>
                        </a:rPr>
                        <a:t>System Requirements</a:t>
                      </a:r>
                      <a:endParaRPr/>
                    </a:p>
                  </a:txBody>
                  <a:tcPr marL="6350" marR="6350" marT="635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dot"/>
                      <a:round/>
                      <a:headEnd type="none" w="sm" len="sm"/>
                      <a:tailEnd type="none" w="sm" len="sm"/>
                    </a:lnB>
                    <a:solidFill>
                      <a:srgbClr val="FF9900"/>
                    </a:solidFill>
                  </a:tcPr>
                </a:tc>
                <a:tc>
                  <a:txBody>
                    <a:bodyPr/>
                    <a:lstStyle/>
                    <a:p>
                      <a:pPr marL="0" marR="0" lvl="0" indent="0" algn="l" rtl="0">
                        <a:spcBef>
                          <a:spcPts val="0"/>
                        </a:spcBef>
                        <a:spcAft>
                          <a:spcPts val="0"/>
                        </a:spcAft>
                        <a:buNone/>
                      </a:pPr>
                      <a:r>
                        <a:rPr lang="en-US" sz="1000" b="1" i="0" u="none" strike="noStrike">
                          <a:solidFill>
                            <a:srgbClr val="000000"/>
                          </a:solidFill>
                          <a:latin typeface="Arial"/>
                          <a:ea typeface="Arial"/>
                          <a:cs typeface="Arial"/>
                          <a:sym typeface="Arial"/>
                        </a:rPr>
                        <a:t>System Requirements:</a:t>
                      </a:r>
                      <a:endParaRPr/>
                    </a:p>
                  </a:txBody>
                  <a:tcPr marL="6350" marR="6350" marT="635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dot"/>
                      <a:round/>
                      <a:headEnd type="none" w="sm" len="sm"/>
                      <a:tailEnd type="none" w="sm" len="sm"/>
                    </a:lnB>
                    <a:solidFill>
                      <a:srgbClr val="FFFF00"/>
                    </a:solidFill>
                  </a:tcPr>
                </a:tc>
                <a:tc>
                  <a:txBody>
                    <a:bodyPr/>
                    <a:lstStyle/>
                    <a:p>
                      <a:pPr marL="0" marR="0" lvl="0" indent="0" algn="l" rtl="0">
                        <a:spcBef>
                          <a:spcPts val="0"/>
                        </a:spcBef>
                        <a:spcAft>
                          <a:spcPts val="0"/>
                        </a:spcAft>
                        <a:buNone/>
                      </a:pPr>
                      <a:r>
                        <a:rPr lang="en-US" sz="1000" b="1" i="0" u="none" strike="noStrike">
                          <a:solidFill>
                            <a:srgbClr val="FFFFFF"/>
                          </a:solidFill>
                          <a:latin typeface="Arial"/>
                          <a:ea typeface="Arial"/>
                          <a:cs typeface="Arial"/>
                          <a:sym typeface="Arial"/>
                        </a:rPr>
                        <a:t>System Requirements</a:t>
                      </a:r>
                      <a:endParaRPr/>
                    </a:p>
                  </a:txBody>
                  <a:tcPr marL="6350" marR="6350" marT="635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dot"/>
                      <a:round/>
                      <a:headEnd type="none" w="sm" len="sm"/>
                      <a:tailEnd type="none" w="sm" len="sm"/>
                    </a:lnB>
                    <a:solidFill>
                      <a:srgbClr val="009900"/>
                    </a:solidFill>
                  </a:tcPr>
                </a:tc>
                <a:extLst>
                  <a:ext uri="{0D108BD9-81ED-4DB2-BD59-A6C34878D82A}">
                    <a16:rowId xmlns:a16="http://schemas.microsoft.com/office/drawing/2014/main" val="10001"/>
                  </a:ext>
                </a:extLst>
              </a:tr>
              <a:tr h="323850">
                <a:tc>
                  <a:txBody>
                    <a:bodyPr/>
                    <a:lstStyle/>
                    <a:p>
                      <a:pPr marL="0" marR="0" lvl="0" indent="0" algn="l" rtl="0">
                        <a:spcBef>
                          <a:spcPts val="0"/>
                        </a:spcBef>
                        <a:spcAft>
                          <a:spcPts val="0"/>
                        </a:spcAft>
                        <a:buNone/>
                      </a:pPr>
                      <a:r>
                        <a:rPr lang="en-US" sz="1000" b="0" i="0" u="none" strike="noStrike">
                          <a:solidFill>
                            <a:srgbClr val="FFFFFF"/>
                          </a:solidFill>
                          <a:latin typeface="Arial"/>
                          <a:ea typeface="Arial"/>
                          <a:cs typeface="Arial"/>
                          <a:sym typeface="Arial"/>
                        </a:rPr>
                        <a:t>0-50% In-Use to regulations, guidances and internal policies</a:t>
                      </a:r>
                      <a:endParaRPr/>
                    </a:p>
                  </a:txBody>
                  <a:tcPr marL="6350" marR="6350" marT="6350" marB="0">
                    <a:lnL w="19050" cap="flat" cmpd="sng">
                      <a:solidFill>
                        <a:srgbClr val="0F243E"/>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12700" cap="flat" cmpd="sng">
                      <a:solidFill>
                        <a:srgbClr val="000000"/>
                      </a:solidFill>
                      <a:prstDash val="solid"/>
                      <a:round/>
                      <a:headEnd type="none" w="sm" len="sm"/>
                      <a:tailEnd type="none" w="sm" len="sm"/>
                    </a:lnB>
                    <a:solidFill>
                      <a:srgbClr val="FF0000"/>
                    </a:solidFill>
                  </a:tcPr>
                </a:tc>
                <a:tc>
                  <a:txBody>
                    <a:bodyPr/>
                    <a:lstStyle/>
                    <a:p>
                      <a:pPr marL="0" marR="0" lvl="0" indent="0" algn="l" rtl="0">
                        <a:spcBef>
                          <a:spcPts val="0"/>
                        </a:spcBef>
                        <a:spcAft>
                          <a:spcPts val="0"/>
                        </a:spcAft>
                        <a:buNone/>
                      </a:pPr>
                      <a:r>
                        <a:rPr lang="en-US" sz="1000" b="0" i="0" u="none" strike="noStrike">
                          <a:solidFill>
                            <a:srgbClr val="000000"/>
                          </a:solidFill>
                          <a:latin typeface="Arial"/>
                          <a:ea typeface="Arial"/>
                          <a:cs typeface="Arial"/>
                          <a:sym typeface="Arial"/>
                        </a:rPr>
                        <a:t>51-75% In-Use to regulations, guidances and internal policies</a:t>
                      </a:r>
                      <a:endParaRPr/>
                    </a:p>
                  </a:txBody>
                  <a:tcPr marL="6350" marR="6350" marT="635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12700" cap="flat" cmpd="sng">
                      <a:solidFill>
                        <a:srgbClr val="000000"/>
                      </a:solidFill>
                      <a:prstDash val="solid"/>
                      <a:round/>
                      <a:headEnd type="none" w="sm" len="sm"/>
                      <a:tailEnd type="none" w="sm" len="sm"/>
                    </a:lnB>
                    <a:solidFill>
                      <a:srgbClr val="FF9900"/>
                    </a:solidFill>
                  </a:tcPr>
                </a:tc>
                <a:tc>
                  <a:txBody>
                    <a:bodyPr/>
                    <a:lstStyle/>
                    <a:p>
                      <a:pPr marL="0" marR="0" lvl="0" indent="0" algn="l" rtl="0">
                        <a:spcBef>
                          <a:spcPts val="0"/>
                        </a:spcBef>
                        <a:spcAft>
                          <a:spcPts val="0"/>
                        </a:spcAft>
                        <a:buNone/>
                      </a:pPr>
                      <a:r>
                        <a:rPr lang="en-US" sz="1000" b="0" i="0" u="none" strike="noStrike">
                          <a:solidFill>
                            <a:srgbClr val="000000"/>
                          </a:solidFill>
                          <a:latin typeface="Arial"/>
                          <a:ea typeface="Arial"/>
                          <a:cs typeface="Arial"/>
                          <a:sym typeface="Arial"/>
                        </a:rPr>
                        <a:t>76-99% In-Use to regulations, guidances and internal policies</a:t>
                      </a:r>
                      <a:endParaRPr/>
                    </a:p>
                  </a:txBody>
                  <a:tcPr marL="6350" marR="6350" marT="635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12700" cap="flat" cmpd="sng">
                      <a:solidFill>
                        <a:srgbClr val="000000"/>
                      </a:solidFill>
                      <a:prstDash val="solid"/>
                      <a:round/>
                      <a:headEnd type="none" w="sm" len="sm"/>
                      <a:tailEnd type="none" w="sm" len="sm"/>
                    </a:lnB>
                    <a:solidFill>
                      <a:srgbClr val="FFFF00"/>
                    </a:solidFill>
                  </a:tcPr>
                </a:tc>
                <a:tc>
                  <a:txBody>
                    <a:bodyPr/>
                    <a:lstStyle/>
                    <a:p>
                      <a:pPr marL="0" marR="0" lvl="0" indent="0" algn="l" rtl="0">
                        <a:spcBef>
                          <a:spcPts val="0"/>
                        </a:spcBef>
                        <a:spcAft>
                          <a:spcPts val="0"/>
                        </a:spcAft>
                        <a:buNone/>
                      </a:pPr>
                      <a:r>
                        <a:rPr lang="en-US" sz="1000" b="0" i="0" u="none" strike="noStrike">
                          <a:solidFill>
                            <a:srgbClr val="FFFFFF"/>
                          </a:solidFill>
                          <a:latin typeface="Arial"/>
                          <a:ea typeface="Arial"/>
                          <a:cs typeface="Arial"/>
                          <a:sym typeface="Arial"/>
                        </a:rPr>
                        <a:t>100% In-Use to regulations, guidances and internal policies</a:t>
                      </a:r>
                      <a:endParaRPr/>
                    </a:p>
                  </a:txBody>
                  <a:tcPr marL="6350" marR="6350" marT="635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12700" cap="flat" cmpd="sng">
                      <a:solidFill>
                        <a:srgbClr val="000000"/>
                      </a:solidFill>
                      <a:prstDash val="solid"/>
                      <a:round/>
                      <a:headEnd type="none" w="sm" len="sm"/>
                      <a:tailEnd type="none" w="sm" len="sm"/>
                    </a:lnB>
                    <a:solidFill>
                      <a:srgbClr val="009900"/>
                    </a:solidFill>
                  </a:tcPr>
                </a:tc>
                <a:extLst>
                  <a:ext uri="{0D108BD9-81ED-4DB2-BD59-A6C34878D82A}">
                    <a16:rowId xmlns:a16="http://schemas.microsoft.com/office/drawing/2014/main" val="10002"/>
                  </a:ext>
                </a:extLst>
              </a:tr>
              <a:tr h="323850">
                <a:tc>
                  <a:txBody>
                    <a:bodyPr/>
                    <a:lstStyle/>
                    <a:p>
                      <a:pPr marL="0" marR="0" lvl="0" indent="0" algn="l" rtl="0">
                        <a:spcBef>
                          <a:spcPts val="0"/>
                        </a:spcBef>
                        <a:spcAft>
                          <a:spcPts val="0"/>
                        </a:spcAft>
                        <a:buNone/>
                      </a:pPr>
                      <a:r>
                        <a:rPr lang="en-US" sz="1000" b="1" i="0" u="none" strike="noStrike">
                          <a:solidFill>
                            <a:srgbClr val="FFFFFF"/>
                          </a:solidFill>
                          <a:latin typeface="Arial"/>
                          <a:ea typeface="Arial"/>
                          <a:cs typeface="Arial"/>
                          <a:sym typeface="Arial"/>
                        </a:rPr>
                        <a:t>System Performance:</a:t>
                      </a:r>
                      <a:endParaRPr/>
                    </a:p>
                  </a:txBody>
                  <a:tcPr marL="6350" marR="6350" marT="6350" marB="0" anchor="ctr">
                    <a:lnL w="19050" cap="flat" cmpd="sng">
                      <a:solidFill>
                        <a:srgbClr val="0F243E"/>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dot"/>
                      <a:round/>
                      <a:headEnd type="none" w="sm" len="sm"/>
                      <a:tailEnd type="none" w="sm" len="sm"/>
                    </a:lnB>
                    <a:solidFill>
                      <a:srgbClr val="FF0000"/>
                    </a:solidFill>
                  </a:tcPr>
                </a:tc>
                <a:tc>
                  <a:txBody>
                    <a:bodyPr/>
                    <a:lstStyle/>
                    <a:p>
                      <a:pPr marL="0" marR="0" lvl="0" indent="0" algn="l" rtl="0">
                        <a:spcBef>
                          <a:spcPts val="0"/>
                        </a:spcBef>
                        <a:spcAft>
                          <a:spcPts val="0"/>
                        </a:spcAft>
                        <a:buNone/>
                      </a:pPr>
                      <a:r>
                        <a:rPr lang="en-US" sz="1000" b="1" i="0" u="none" strike="noStrike">
                          <a:solidFill>
                            <a:srgbClr val="000000"/>
                          </a:solidFill>
                          <a:latin typeface="Arial"/>
                          <a:ea typeface="Arial"/>
                          <a:cs typeface="Arial"/>
                          <a:sym typeface="Arial"/>
                        </a:rPr>
                        <a:t>System Performance</a:t>
                      </a:r>
                      <a:endParaRPr/>
                    </a:p>
                  </a:txBody>
                  <a:tcPr marL="6350" marR="6350" marT="635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dot"/>
                      <a:round/>
                      <a:headEnd type="none" w="sm" len="sm"/>
                      <a:tailEnd type="none" w="sm" len="sm"/>
                    </a:lnB>
                    <a:solidFill>
                      <a:srgbClr val="FF9900"/>
                    </a:solidFill>
                  </a:tcPr>
                </a:tc>
                <a:tc>
                  <a:txBody>
                    <a:bodyPr/>
                    <a:lstStyle/>
                    <a:p>
                      <a:pPr marL="0" marR="0" lvl="0" indent="0" algn="l" rtl="0">
                        <a:spcBef>
                          <a:spcPts val="0"/>
                        </a:spcBef>
                        <a:spcAft>
                          <a:spcPts val="0"/>
                        </a:spcAft>
                        <a:buNone/>
                      </a:pPr>
                      <a:r>
                        <a:rPr lang="en-US" sz="1000" b="1" i="0" u="none" strike="noStrike">
                          <a:solidFill>
                            <a:srgbClr val="000000"/>
                          </a:solidFill>
                          <a:latin typeface="Arial"/>
                          <a:ea typeface="Arial"/>
                          <a:cs typeface="Arial"/>
                          <a:sym typeface="Arial"/>
                        </a:rPr>
                        <a:t>System Performance</a:t>
                      </a:r>
                      <a:endParaRPr/>
                    </a:p>
                  </a:txBody>
                  <a:tcPr marL="6350" marR="6350" marT="635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dot"/>
                      <a:round/>
                      <a:headEnd type="none" w="sm" len="sm"/>
                      <a:tailEnd type="none" w="sm" len="sm"/>
                    </a:lnB>
                    <a:solidFill>
                      <a:srgbClr val="FFFF00"/>
                    </a:solidFill>
                  </a:tcPr>
                </a:tc>
                <a:tc>
                  <a:txBody>
                    <a:bodyPr/>
                    <a:lstStyle/>
                    <a:p>
                      <a:pPr marL="0" marR="0" lvl="0" indent="0" algn="l" rtl="0">
                        <a:spcBef>
                          <a:spcPts val="0"/>
                        </a:spcBef>
                        <a:spcAft>
                          <a:spcPts val="0"/>
                        </a:spcAft>
                        <a:buNone/>
                      </a:pPr>
                      <a:r>
                        <a:rPr lang="en-US" sz="1000" b="1" i="0" u="none" strike="noStrike">
                          <a:solidFill>
                            <a:srgbClr val="FFFFFF"/>
                          </a:solidFill>
                          <a:latin typeface="Arial"/>
                          <a:ea typeface="Arial"/>
                          <a:cs typeface="Arial"/>
                          <a:sym typeface="Arial"/>
                        </a:rPr>
                        <a:t>System Performance</a:t>
                      </a:r>
                      <a:endParaRPr/>
                    </a:p>
                  </a:txBody>
                  <a:tcPr marL="6350" marR="6350" marT="635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dot"/>
                      <a:round/>
                      <a:headEnd type="none" w="sm" len="sm"/>
                      <a:tailEnd type="none" w="sm" len="sm"/>
                    </a:lnB>
                    <a:solidFill>
                      <a:srgbClr val="009900"/>
                    </a:solidFill>
                  </a:tcPr>
                </a:tc>
                <a:extLst>
                  <a:ext uri="{0D108BD9-81ED-4DB2-BD59-A6C34878D82A}">
                    <a16:rowId xmlns:a16="http://schemas.microsoft.com/office/drawing/2014/main" val="10003"/>
                  </a:ext>
                </a:extLst>
              </a:tr>
              <a:tr h="323850">
                <a:tc>
                  <a:txBody>
                    <a:bodyPr/>
                    <a:lstStyle/>
                    <a:p>
                      <a:pPr marL="0" marR="0" lvl="0" indent="0" algn="l" rtl="0">
                        <a:spcBef>
                          <a:spcPts val="0"/>
                        </a:spcBef>
                        <a:spcAft>
                          <a:spcPts val="0"/>
                        </a:spcAft>
                        <a:buNone/>
                      </a:pPr>
                      <a:r>
                        <a:rPr lang="en-US" sz="1000" b="0" i="0" u="none" strike="noStrike">
                          <a:solidFill>
                            <a:srgbClr val="FFFFFF"/>
                          </a:solidFill>
                          <a:latin typeface="Arial"/>
                          <a:ea typeface="Arial"/>
                          <a:cs typeface="Arial"/>
                          <a:sym typeface="Arial"/>
                        </a:rPr>
                        <a:t>Metrics defined by Management are meeting 0–50%  of target over the last  6 months</a:t>
                      </a:r>
                      <a:endParaRPr/>
                    </a:p>
                  </a:txBody>
                  <a:tcPr marL="6350" marR="6350" marT="6350" marB="0">
                    <a:lnL w="19050" cap="flat" cmpd="sng">
                      <a:solidFill>
                        <a:srgbClr val="0F243E"/>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solidFill>
                      <a:srgbClr val="FF0000"/>
                    </a:solidFill>
                  </a:tcPr>
                </a:tc>
                <a:tc>
                  <a:txBody>
                    <a:bodyPr/>
                    <a:lstStyle/>
                    <a:p>
                      <a:pPr marL="0" marR="0" lvl="0" indent="0" algn="l" rtl="0">
                        <a:spcBef>
                          <a:spcPts val="0"/>
                        </a:spcBef>
                        <a:spcAft>
                          <a:spcPts val="0"/>
                        </a:spcAft>
                        <a:buNone/>
                      </a:pPr>
                      <a:r>
                        <a:rPr lang="en-US" sz="1000" b="0" i="0" u="none" strike="noStrike">
                          <a:solidFill>
                            <a:srgbClr val="000000"/>
                          </a:solidFill>
                          <a:latin typeface="Arial"/>
                          <a:ea typeface="Arial"/>
                          <a:cs typeface="Arial"/>
                          <a:sym typeface="Arial"/>
                        </a:rPr>
                        <a:t>Metrics defined by Management are meeting 51–75% of target over the last  6 months</a:t>
                      </a:r>
                      <a:endParaRPr/>
                    </a:p>
                  </a:txBody>
                  <a:tcPr marL="6350" marR="6350" marT="635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solidFill>
                      <a:srgbClr val="FF9900"/>
                    </a:solidFill>
                  </a:tcPr>
                </a:tc>
                <a:tc>
                  <a:txBody>
                    <a:bodyPr/>
                    <a:lstStyle/>
                    <a:p>
                      <a:pPr marL="0" marR="0" lvl="0" indent="0" algn="l" rtl="0">
                        <a:spcBef>
                          <a:spcPts val="0"/>
                        </a:spcBef>
                        <a:spcAft>
                          <a:spcPts val="0"/>
                        </a:spcAft>
                        <a:buNone/>
                      </a:pPr>
                      <a:r>
                        <a:rPr lang="en-US" sz="1000" b="0" i="0" u="none" strike="noStrike">
                          <a:solidFill>
                            <a:srgbClr val="000000"/>
                          </a:solidFill>
                          <a:latin typeface="Arial"/>
                          <a:ea typeface="Arial"/>
                          <a:cs typeface="Arial"/>
                          <a:sym typeface="Arial"/>
                        </a:rPr>
                        <a:t>Metrics defined by Management are meeting 76–99%  of target over the last  6 months</a:t>
                      </a:r>
                      <a:endParaRPr/>
                    </a:p>
                  </a:txBody>
                  <a:tcPr marL="6350" marR="6350" marT="635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solidFill>
                      <a:srgbClr val="FFFF00"/>
                    </a:solidFill>
                  </a:tcPr>
                </a:tc>
                <a:tc>
                  <a:txBody>
                    <a:bodyPr/>
                    <a:lstStyle/>
                    <a:p>
                      <a:pPr marL="0" marR="0" lvl="0" indent="0" algn="l" rtl="0">
                        <a:spcBef>
                          <a:spcPts val="0"/>
                        </a:spcBef>
                        <a:spcAft>
                          <a:spcPts val="0"/>
                        </a:spcAft>
                        <a:buNone/>
                      </a:pPr>
                      <a:r>
                        <a:rPr lang="en-US" sz="1000" b="0" i="0" u="none" strike="noStrike">
                          <a:solidFill>
                            <a:srgbClr val="FFFFFF"/>
                          </a:solidFill>
                          <a:latin typeface="Arial"/>
                          <a:ea typeface="Arial"/>
                          <a:cs typeface="Arial"/>
                          <a:sym typeface="Arial"/>
                        </a:rPr>
                        <a:t>Metrics defined by Management are meeting 100 %  of target over the last  6 months</a:t>
                      </a:r>
                      <a:endParaRPr/>
                    </a:p>
                  </a:txBody>
                  <a:tcPr marL="6350" marR="6350" marT="635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solidFill>
                      <a:srgbClr val="009900"/>
                    </a:solidFill>
                  </a:tcPr>
                </a:tc>
                <a:extLst>
                  <a:ext uri="{0D108BD9-81ED-4DB2-BD59-A6C34878D82A}">
                    <a16:rowId xmlns:a16="http://schemas.microsoft.com/office/drawing/2014/main" val="10004"/>
                  </a:ext>
                </a:extLst>
              </a:tr>
              <a:tr h="641350">
                <a:tc>
                  <a:txBody>
                    <a:bodyPr/>
                    <a:lstStyle/>
                    <a:p>
                      <a:pPr marL="0" marR="0" lvl="0" indent="0" algn="l" rtl="0">
                        <a:spcBef>
                          <a:spcPts val="0"/>
                        </a:spcBef>
                        <a:spcAft>
                          <a:spcPts val="0"/>
                        </a:spcAft>
                        <a:buNone/>
                      </a:pPr>
                      <a:r>
                        <a:rPr lang="en-US" sz="1000" b="0" i="0" u="none" strike="noStrike">
                          <a:solidFill>
                            <a:srgbClr val="FFFFFF"/>
                          </a:solidFill>
                          <a:latin typeface="Arial"/>
                          <a:ea typeface="Arial"/>
                          <a:cs typeface="Arial"/>
                          <a:sym typeface="Arial"/>
                        </a:rPr>
                        <a:t>No event/deviation trending in place or unmitigated major/critical events exist.</a:t>
                      </a:r>
                      <a:br>
                        <a:rPr lang="en-US" sz="1000" b="0" i="0" u="none" strike="noStrike">
                          <a:solidFill>
                            <a:srgbClr val="FFFFFF"/>
                          </a:solidFill>
                          <a:latin typeface="Arial"/>
                          <a:ea typeface="Arial"/>
                          <a:cs typeface="Arial"/>
                          <a:sym typeface="Arial"/>
                        </a:rPr>
                      </a:br>
                      <a:endParaRPr sz="1000" b="0" i="0" u="none" strike="noStrike">
                        <a:solidFill>
                          <a:srgbClr val="FFFFFF"/>
                        </a:solidFill>
                        <a:latin typeface="Arial"/>
                        <a:ea typeface="Arial"/>
                        <a:cs typeface="Arial"/>
                        <a:sym typeface="Arial"/>
                      </a:endParaRPr>
                    </a:p>
                  </a:txBody>
                  <a:tcPr marL="6350" marR="6350" marT="6350" marB="0">
                    <a:lnL w="19050" cap="flat" cmpd="sng">
                      <a:solidFill>
                        <a:srgbClr val="0F243E"/>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12700" cap="flat" cmpd="sng">
                      <a:solidFill>
                        <a:srgbClr val="000000"/>
                      </a:solidFill>
                      <a:prstDash val="solid"/>
                      <a:round/>
                      <a:headEnd type="none" w="sm" len="sm"/>
                      <a:tailEnd type="none" w="sm" len="sm"/>
                    </a:lnB>
                    <a:solidFill>
                      <a:srgbClr val="FF0000"/>
                    </a:solidFill>
                  </a:tcPr>
                </a:tc>
                <a:tc>
                  <a:txBody>
                    <a:bodyPr/>
                    <a:lstStyle/>
                    <a:p>
                      <a:pPr marL="0" marR="0" lvl="0" indent="0" algn="l" rtl="0">
                        <a:spcBef>
                          <a:spcPts val="0"/>
                        </a:spcBef>
                        <a:spcAft>
                          <a:spcPts val="0"/>
                        </a:spcAft>
                        <a:buNone/>
                      </a:pPr>
                      <a:r>
                        <a:rPr lang="en-US" sz="1000" b="0" i="0" u="none" strike="noStrike">
                          <a:solidFill>
                            <a:srgbClr val="000000"/>
                          </a:solidFill>
                          <a:latin typeface="Arial"/>
                          <a:ea typeface="Arial"/>
                          <a:cs typeface="Arial"/>
                          <a:sym typeface="Arial"/>
                        </a:rPr>
                        <a:t>Event/deviation trending for major/critical events does not meet agreed upon timelines or has no interim controls in place.</a:t>
                      </a:r>
                      <a:endParaRPr/>
                    </a:p>
                  </a:txBody>
                  <a:tcPr marL="6350" marR="6350" marT="635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12700" cap="flat" cmpd="sng">
                      <a:solidFill>
                        <a:srgbClr val="000000"/>
                      </a:solidFill>
                      <a:prstDash val="solid"/>
                      <a:round/>
                      <a:headEnd type="none" w="sm" len="sm"/>
                      <a:tailEnd type="none" w="sm" len="sm"/>
                    </a:lnB>
                    <a:solidFill>
                      <a:srgbClr val="FF9900"/>
                    </a:solidFill>
                  </a:tcPr>
                </a:tc>
                <a:tc>
                  <a:txBody>
                    <a:bodyPr/>
                    <a:lstStyle/>
                    <a:p>
                      <a:pPr marL="0" marR="0" lvl="0" indent="0" algn="l" rtl="0">
                        <a:spcBef>
                          <a:spcPts val="0"/>
                        </a:spcBef>
                        <a:spcAft>
                          <a:spcPts val="0"/>
                        </a:spcAft>
                        <a:buNone/>
                      </a:pPr>
                      <a:r>
                        <a:rPr lang="en-US" sz="1000" b="0" i="0" u="none" strike="noStrike">
                          <a:solidFill>
                            <a:srgbClr val="000000"/>
                          </a:solidFill>
                          <a:latin typeface="Arial"/>
                          <a:ea typeface="Arial"/>
                          <a:cs typeface="Arial"/>
                          <a:sym typeface="Arial"/>
                        </a:rPr>
                        <a:t>Event/deviation trending for major/critical events (with inteim controls) meets agreed upon timelines OR is closed for less than three months. </a:t>
                      </a:r>
                      <a:endParaRPr/>
                    </a:p>
                  </a:txBody>
                  <a:tcPr marL="6350" marR="6350" marT="635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12700" cap="flat" cmpd="sng">
                      <a:solidFill>
                        <a:srgbClr val="000000"/>
                      </a:solidFill>
                      <a:prstDash val="solid"/>
                      <a:round/>
                      <a:headEnd type="none" w="sm" len="sm"/>
                      <a:tailEnd type="none" w="sm" len="sm"/>
                    </a:lnB>
                    <a:solidFill>
                      <a:srgbClr val="FFFF00"/>
                    </a:solidFill>
                  </a:tcPr>
                </a:tc>
                <a:tc>
                  <a:txBody>
                    <a:bodyPr/>
                    <a:lstStyle/>
                    <a:p>
                      <a:pPr marL="0" marR="0" lvl="0" indent="0" algn="l" rtl="0">
                        <a:spcBef>
                          <a:spcPts val="0"/>
                        </a:spcBef>
                        <a:spcAft>
                          <a:spcPts val="0"/>
                        </a:spcAft>
                        <a:buNone/>
                      </a:pPr>
                      <a:r>
                        <a:rPr lang="en-US" sz="1000" b="0" i="0" u="none" strike="noStrike">
                          <a:solidFill>
                            <a:srgbClr val="FFFFFF"/>
                          </a:solidFill>
                          <a:latin typeface="Arial"/>
                          <a:ea typeface="Arial"/>
                          <a:cs typeface="Arial"/>
                          <a:sym typeface="Arial"/>
                        </a:rPr>
                        <a:t>All mitigations have been closed for more than 3 months with no new trends identified and successful effectiveness checks.</a:t>
                      </a:r>
                      <a:endParaRPr/>
                    </a:p>
                  </a:txBody>
                  <a:tcPr marL="6350" marR="6350" marT="635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12700" cap="flat" cmpd="sng">
                      <a:solidFill>
                        <a:srgbClr val="000000"/>
                      </a:solidFill>
                      <a:prstDash val="solid"/>
                      <a:round/>
                      <a:headEnd type="none" w="sm" len="sm"/>
                      <a:tailEnd type="none" w="sm" len="sm"/>
                    </a:lnB>
                    <a:solidFill>
                      <a:srgbClr val="009900"/>
                    </a:solidFill>
                  </a:tcPr>
                </a:tc>
                <a:extLst>
                  <a:ext uri="{0D108BD9-81ED-4DB2-BD59-A6C34878D82A}">
                    <a16:rowId xmlns:a16="http://schemas.microsoft.com/office/drawing/2014/main" val="10005"/>
                  </a:ext>
                </a:extLst>
              </a:tr>
              <a:tr h="330200">
                <a:tc>
                  <a:txBody>
                    <a:bodyPr/>
                    <a:lstStyle/>
                    <a:p>
                      <a:pPr marL="0" marR="0" lvl="0" indent="0" algn="l" rtl="0">
                        <a:spcBef>
                          <a:spcPts val="0"/>
                        </a:spcBef>
                        <a:spcAft>
                          <a:spcPts val="0"/>
                        </a:spcAft>
                        <a:buNone/>
                      </a:pPr>
                      <a:r>
                        <a:rPr lang="en-US" sz="1000" b="1" i="0" u="none" strike="noStrike" dirty="0">
                          <a:solidFill>
                            <a:srgbClr val="FFFFFF"/>
                          </a:solidFill>
                          <a:latin typeface="Arial"/>
                          <a:ea typeface="Arial"/>
                          <a:cs typeface="Arial"/>
                          <a:sym typeface="Arial"/>
                        </a:rPr>
                        <a:t>Inspection Outcomes</a:t>
                      </a:r>
                      <a:endParaRPr dirty="0"/>
                    </a:p>
                  </a:txBody>
                  <a:tcPr marL="6350" marR="6350" marT="6350" marB="0">
                    <a:lnL w="19050" cap="flat" cmpd="sng">
                      <a:solidFill>
                        <a:srgbClr val="0F243E"/>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dot"/>
                      <a:round/>
                      <a:headEnd type="none" w="sm" len="sm"/>
                      <a:tailEnd type="none" w="sm" len="sm"/>
                    </a:lnB>
                    <a:solidFill>
                      <a:srgbClr val="FF0000"/>
                    </a:solidFill>
                  </a:tcPr>
                </a:tc>
                <a:tc>
                  <a:txBody>
                    <a:bodyPr/>
                    <a:lstStyle/>
                    <a:p>
                      <a:pPr marL="0" marR="0" lvl="0" indent="0" algn="l" rtl="0">
                        <a:spcBef>
                          <a:spcPts val="0"/>
                        </a:spcBef>
                        <a:spcAft>
                          <a:spcPts val="0"/>
                        </a:spcAft>
                        <a:buNone/>
                      </a:pPr>
                      <a:r>
                        <a:rPr lang="en-US" sz="1000" b="1" i="0" u="none" strike="noStrike" dirty="0">
                          <a:solidFill>
                            <a:srgbClr val="000000"/>
                          </a:solidFill>
                          <a:latin typeface="Arial"/>
                          <a:ea typeface="Arial"/>
                          <a:cs typeface="Arial"/>
                          <a:sym typeface="Arial"/>
                        </a:rPr>
                        <a:t>Inspection Outcome</a:t>
                      </a:r>
                      <a:endParaRPr dirty="0"/>
                    </a:p>
                  </a:txBody>
                  <a:tcPr marL="6350" marR="6350" marT="635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dot"/>
                      <a:round/>
                      <a:headEnd type="none" w="sm" len="sm"/>
                      <a:tailEnd type="none" w="sm" len="sm"/>
                    </a:lnB>
                    <a:solidFill>
                      <a:srgbClr val="FF9900"/>
                    </a:solidFill>
                  </a:tcPr>
                </a:tc>
                <a:tc>
                  <a:txBody>
                    <a:bodyPr/>
                    <a:lstStyle/>
                    <a:p>
                      <a:pPr marL="0" marR="0" lvl="0" indent="0" algn="l" rtl="0">
                        <a:spcBef>
                          <a:spcPts val="0"/>
                        </a:spcBef>
                        <a:spcAft>
                          <a:spcPts val="0"/>
                        </a:spcAft>
                        <a:buNone/>
                      </a:pPr>
                      <a:r>
                        <a:rPr lang="en-US" sz="1000" b="1" i="0" u="none" strike="noStrike" dirty="0">
                          <a:solidFill>
                            <a:srgbClr val="000000"/>
                          </a:solidFill>
                          <a:latin typeface="Arial"/>
                          <a:ea typeface="Arial"/>
                          <a:cs typeface="Arial"/>
                          <a:sym typeface="Arial"/>
                        </a:rPr>
                        <a:t>Inspection Outcomes</a:t>
                      </a:r>
                      <a:endParaRPr dirty="0"/>
                    </a:p>
                  </a:txBody>
                  <a:tcPr marL="6350" marR="6350" marT="635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dot"/>
                      <a:round/>
                      <a:headEnd type="none" w="sm" len="sm"/>
                      <a:tailEnd type="none" w="sm" len="sm"/>
                    </a:lnB>
                    <a:solidFill>
                      <a:srgbClr val="FFFF00"/>
                    </a:solidFill>
                  </a:tcPr>
                </a:tc>
                <a:tc>
                  <a:txBody>
                    <a:bodyPr/>
                    <a:lstStyle/>
                    <a:p>
                      <a:pPr marL="0" marR="0" lvl="0" indent="0" algn="l" rtl="0">
                        <a:spcBef>
                          <a:spcPts val="0"/>
                        </a:spcBef>
                        <a:spcAft>
                          <a:spcPts val="0"/>
                        </a:spcAft>
                        <a:buNone/>
                      </a:pPr>
                      <a:r>
                        <a:rPr lang="en-US" sz="1000" b="1" i="0" u="none" strike="noStrike" dirty="0">
                          <a:solidFill>
                            <a:srgbClr val="FFFFFF"/>
                          </a:solidFill>
                          <a:latin typeface="Arial"/>
                          <a:ea typeface="Arial"/>
                          <a:cs typeface="Arial"/>
                          <a:sym typeface="Arial"/>
                        </a:rPr>
                        <a:t>Inspection Outcomes</a:t>
                      </a:r>
                      <a:endParaRPr dirty="0"/>
                    </a:p>
                  </a:txBody>
                  <a:tcPr marL="6350" marR="6350" marT="635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dot"/>
                      <a:round/>
                      <a:headEnd type="none" w="sm" len="sm"/>
                      <a:tailEnd type="none" w="sm" len="sm"/>
                    </a:lnB>
                    <a:solidFill>
                      <a:srgbClr val="009900"/>
                    </a:solidFill>
                  </a:tcPr>
                </a:tc>
                <a:extLst>
                  <a:ext uri="{0D108BD9-81ED-4DB2-BD59-A6C34878D82A}">
                    <a16:rowId xmlns:a16="http://schemas.microsoft.com/office/drawing/2014/main" val="10006"/>
                  </a:ext>
                </a:extLst>
              </a:tr>
              <a:tr h="2546350">
                <a:tc>
                  <a:txBody>
                    <a:bodyPr/>
                    <a:lstStyle/>
                    <a:p>
                      <a:pPr marL="0" marR="0" lvl="0" indent="0" algn="l" rtl="0">
                        <a:spcBef>
                          <a:spcPts val="0"/>
                        </a:spcBef>
                        <a:spcAft>
                          <a:spcPts val="0"/>
                        </a:spcAft>
                        <a:buNone/>
                      </a:pPr>
                      <a:r>
                        <a:rPr lang="en-US" sz="1000" b="0" i="0" u="none" strike="noStrike" dirty="0">
                          <a:solidFill>
                            <a:srgbClr val="FFFFFF"/>
                          </a:solidFill>
                          <a:latin typeface="Arial"/>
                          <a:ea typeface="Arial"/>
                          <a:cs typeface="Arial"/>
                          <a:sym typeface="Arial"/>
                        </a:rPr>
                        <a:t>Internal Assessments/Internal Audits/External Health Authority inspection observations were not anticipated.</a:t>
                      </a:r>
                      <a:br>
                        <a:rPr lang="en-US" sz="1000" b="0" i="0" u="none" strike="noStrike" dirty="0">
                          <a:solidFill>
                            <a:srgbClr val="FFFFFF"/>
                          </a:solidFill>
                          <a:latin typeface="Arial"/>
                          <a:ea typeface="Arial"/>
                          <a:cs typeface="Arial"/>
                          <a:sym typeface="Arial"/>
                        </a:rPr>
                      </a:br>
                      <a:br>
                        <a:rPr lang="en-US" sz="1000" b="0" i="0" u="none" strike="noStrike" dirty="0">
                          <a:solidFill>
                            <a:srgbClr val="FFFFFF"/>
                          </a:solidFill>
                          <a:latin typeface="Arial"/>
                          <a:ea typeface="Arial"/>
                          <a:cs typeface="Arial"/>
                          <a:sym typeface="Arial"/>
                        </a:rPr>
                      </a:br>
                      <a:r>
                        <a:rPr lang="en-US" sz="1000" b="0" i="0" u="none" strike="noStrike" dirty="0">
                          <a:solidFill>
                            <a:srgbClr val="FFFFFF"/>
                          </a:solidFill>
                          <a:latin typeface="Arial"/>
                          <a:ea typeface="Arial"/>
                          <a:cs typeface="Arial"/>
                          <a:sym typeface="Arial"/>
                        </a:rPr>
                        <a:t>One or more critical or more than 3 major observations open for any given system resulting from an External Health Authority inspection, Internal Audit or Self-assessment by the Primary Process Owner.</a:t>
                      </a:r>
                      <a:br>
                        <a:rPr lang="en-US" sz="1000" b="0" i="0" u="none" strike="noStrike" dirty="0">
                          <a:solidFill>
                            <a:srgbClr val="FFFFFF"/>
                          </a:solidFill>
                          <a:latin typeface="Arial"/>
                          <a:ea typeface="Arial"/>
                          <a:cs typeface="Arial"/>
                          <a:sym typeface="Arial"/>
                        </a:rPr>
                      </a:br>
                      <a:br>
                        <a:rPr lang="en-US" sz="1000" b="0" i="0" u="none" strike="noStrike" dirty="0">
                          <a:solidFill>
                            <a:srgbClr val="FFFFFF"/>
                          </a:solidFill>
                          <a:latin typeface="Arial"/>
                          <a:ea typeface="Arial"/>
                          <a:cs typeface="Arial"/>
                          <a:sym typeface="Arial"/>
                        </a:rPr>
                      </a:br>
                      <a:br>
                        <a:rPr lang="en-US" sz="1000" b="0" i="0" u="none" strike="noStrike" dirty="0">
                          <a:solidFill>
                            <a:srgbClr val="FFFFFF"/>
                          </a:solidFill>
                          <a:latin typeface="Arial"/>
                          <a:ea typeface="Arial"/>
                          <a:cs typeface="Arial"/>
                          <a:sym typeface="Arial"/>
                        </a:rPr>
                      </a:br>
                      <a:endParaRPr sz="1000" b="0" i="0" u="none" strike="noStrike" dirty="0">
                        <a:solidFill>
                          <a:srgbClr val="FFFFFF"/>
                        </a:solidFill>
                        <a:latin typeface="Arial"/>
                        <a:ea typeface="Arial"/>
                        <a:cs typeface="Arial"/>
                        <a:sym typeface="Arial"/>
                      </a:endParaRPr>
                    </a:p>
                  </a:txBody>
                  <a:tcPr marL="6350" marR="6350" marT="6350" marB="0">
                    <a:lnL w="19050" cap="flat" cmpd="sng">
                      <a:solidFill>
                        <a:srgbClr val="0F243E"/>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19050" cap="flat" cmpd="sng">
                      <a:solidFill>
                        <a:srgbClr val="0F243E"/>
                      </a:solidFill>
                      <a:prstDash val="solid"/>
                      <a:round/>
                      <a:headEnd type="none" w="sm" len="sm"/>
                      <a:tailEnd type="none" w="sm" len="sm"/>
                    </a:lnB>
                    <a:solidFill>
                      <a:srgbClr val="FF0000"/>
                    </a:solidFill>
                  </a:tcPr>
                </a:tc>
                <a:tc>
                  <a:txBody>
                    <a:bodyPr/>
                    <a:lstStyle/>
                    <a:p>
                      <a:pPr marL="0" marR="0" lvl="0" indent="0" algn="l" rtl="0">
                        <a:spcBef>
                          <a:spcPts val="0"/>
                        </a:spcBef>
                        <a:spcAft>
                          <a:spcPts val="0"/>
                        </a:spcAft>
                        <a:buNone/>
                      </a:pPr>
                      <a:r>
                        <a:rPr lang="en-US" sz="1000" b="0" i="0" u="none" strike="noStrike" dirty="0">
                          <a:solidFill>
                            <a:srgbClr val="000000"/>
                          </a:solidFill>
                          <a:latin typeface="Arial"/>
                          <a:ea typeface="Arial"/>
                          <a:cs typeface="Arial"/>
                          <a:sym typeface="Arial"/>
                        </a:rPr>
                        <a:t>Internal Assessment/Internal Audit/External Health Authority inspection observations are known issues but are not being adequately addressed, resulting in repeat observations.</a:t>
                      </a:r>
                      <a:br>
                        <a:rPr lang="en-US" sz="1000" b="0" i="0" u="none" strike="noStrike" dirty="0">
                          <a:solidFill>
                            <a:srgbClr val="000000"/>
                          </a:solidFill>
                          <a:latin typeface="Arial"/>
                          <a:ea typeface="Arial"/>
                          <a:cs typeface="Arial"/>
                          <a:sym typeface="Arial"/>
                        </a:rPr>
                      </a:br>
                      <a:br>
                        <a:rPr lang="en-US" sz="1000" b="0" i="0" u="none" strike="noStrike" dirty="0">
                          <a:solidFill>
                            <a:srgbClr val="000000"/>
                          </a:solidFill>
                          <a:latin typeface="Arial"/>
                          <a:ea typeface="Arial"/>
                          <a:cs typeface="Arial"/>
                          <a:sym typeface="Arial"/>
                        </a:rPr>
                      </a:br>
                      <a:r>
                        <a:rPr lang="en-US" sz="1000" b="0" i="0" u="none" strike="noStrike" dirty="0">
                          <a:solidFill>
                            <a:srgbClr val="000000"/>
                          </a:solidFill>
                          <a:latin typeface="Arial"/>
                          <a:ea typeface="Arial"/>
                          <a:cs typeface="Arial"/>
                          <a:sym typeface="Arial"/>
                        </a:rPr>
                        <a:t>No critical and NMT 3 major observations open for any given system resulting from an External Health Authority inspection, Internal Audit or Self-assessment by the Primary Process Owner.</a:t>
                      </a:r>
                      <a:br>
                        <a:rPr lang="en-US" sz="1000" b="0" i="0" u="none" strike="noStrike" dirty="0">
                          <a:solidFill>
                            <a:srgbClr val="000000"/>
                          </a:solidFill>
                          <a:latin typeface="Arial"/>
                          <a:ea typeface="Arial"/>
                          <a:cs typeface="Arial"/>
                          <a:sym typeface="Arial"/>
                        </a:rPr>
                      </a:br>
                      <a:br>
                        <a:rPr lang="en-US" sz="1000" b="0" i="0" u="none" strike="noStrike" dirty="0">
                          <a:solidFill>
                            <a:srgbClr val="000000"/>
                          </a:solidFill>
                          <a:latin typeface="Arial"/>
                          <a:ea typeface="Arial"/>
                          <a:cs typeface="Arial"/>
                          <a:sym typeface="Arial"/>
                        </a:rPr>
                      </a:br>
                      <a:endParaRPr sz="1000" b="0" i="0" u="none" strike="noStrike" dirty="0">
                        <a:solidFill>
                          <a:srgbClr val="000000"/>
                        </a:solidFill>
                        <a:latin typeface="Arial"/>
                        <a:ea typeface="Arial"/>
                        <a:cs typeface="Arial"/>
                        <a:sym typeface="Arial"/>
                      </a:endParaRPr>
                    </a:p>
                  </a:txBody>
                  <a:tcPr marL="6350" marR="6350" marT="635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19050" cap="flat" cmpd="sng">
                      <a:solidFill>
                        <a:srgbClr val="0F243E"/>
                      </a:solidFill>
                      <a:prstDash val="solid"/>
                      <a:round/>
                      <a:headEnd type="none" w="sm" len="sm"/>
                      <a:tailEnd type="none" w="sm" len="sm"/>
                    </a:lnB>
                    <a:solidFill>
                      <a:srgbClr val="FF9900"/>
                    </a:solidFill>
                  </a:tcPr>
                </a:tc>
                <a:tc>
                  <a:txBody>
                    <a:bodyPr/>
                    <a:lstStyle/>
                    <a:p>
                      <a:pPr marL="0" marR="0" lvl="0" indent="0" algn="l" rtl="0">
                        <a:spcBef>
                          <a:spcPts val="0"/>
                        </a:spcBef>
                        <a:spcAft>
                          <a:spcPts val="0"/>
                        </a:spcAft>
                        <a:buNone/>
                      </a:pPr>
                      <a:r>
                        <a:rPr lang="en-US" sz="1000" b="0" i="0" u="none" strike="noStrike" dirty="0">
                          <a:solidFill>
                            <a:srgbClr val="000000"/>
                          </a:solidFill>
                          <a:latin typeface="Arial"/>
                          <a:ea typeface="Arial"/>
                          <a:cs typeface="Arial"/>
                          <a:sym typeface="Arial"/>
                        </a:rPr>
                        <a:t>Internal Assessment/ Internal Audit/ External Health Authority inspection observations are known issues and have existing remediation plans documented in a quality system (e.g. CAPA, CCR).</a:t>
                      </a:r>
                      <a:br>
                        <a:rPr lang="en-US" sz="1000" b="0" i="0" u="none" strike="noStrike" dirty="0">
                          <a:solidFill>
                            <a:srgbClr val="000000"/>
                          </a:solidFill>
                          <a:latin typeface="Arial"/>
                          <a:ea typeface="Arial"/>
                          <a:cs typeface="Arial"/>
                          <a:sym typeface="Arial"/>
                        </a:rPr>
                      </a:br>
                      <a:br>
                        <a:rPr lang="en-US" sz="1000" b="0" i="0" u="none" strike="noStrike" dirty="0">
                          <a:solidFill>
                            <a:srgbClr val="000000"/>
                          </a:solidFill>
                          <a:latin typeface="Arial"/>
                          <a:ea typeface="Arial"/>
                          <a:cs typeface="Arial"/>
                          <a:sym typeface="Arial"/>
                        </a:rPr>
                      </a:br>
                      <a:r>
                        <a:rPr lang="en-US" sz="1000" b="0" i="0" u="none" strike="noStrike" dirty="0">
                          <a:solidFill>
                            <a:srgbClr val="000000"/>
                          </a:solidFill>
                          <a:latin typeface="Arial"/>
                          <a:ea typeface="Arial"/>
                          <a:cs typeface="Arial"/>
                          <a:sym typeface="Arial"/>
                        </a:rPr>
                        <a:t>No critical and NMT 1 major observation open for any given system resulting from an External Health Authority inspection,, Internal Audit or Self-assessment by the Primary Process Owner.</a:t>
                      </a:r>
                      <a:br>
                        <a:rPr lang="en-US" sz="1000" b="0" i="0" u="none" strike="noStrike" dirty="0">
                          <a:solidFill>
                            <a:srgbClr val="000000"/>
                          </a:solidFill>
                          <a:latin typeface="Arial"/>
                          <a:ea typeface="Arial"/>
                          <a:cs typeface="Arial"/>
                          <a:sym typeface="Arial"/>
                        </a:rPr>
                      </a:br>
                      <a:br>
                        <a:rPr lang="en-US" sz="1000" b="0" i="0" u="none" strike="noStrike" dirty="0">
                          <a:solidFill>
                            <a:srgbClr val="000000"/>
                          </a:solidFill>
                          <a:latin typeface="Arial"/>
                          <a:ea typeface="Arial"/>
                          <a:cs typeface="Arial"/>
                          <a:sym typeface="Arial"/>
                        </a:rPr>
                      </a:br>
                      <a:r>
                        <a:rPr lang="en-US" sz="1000" b="0" i="0" u="none" strike="noStrike" dirty="0">
                          <a:solidFill>
                            <a:srgbClr val="000000"/>
                          </a:solidFill>
                          <a:latin typeface="Arial"/>
                          <a:ea typeface="Arial"/>
                          <a:cs typeface="Arial"/>
                          <a:sym typeface="Arial"/>
                        </a:rPr>
                        <a:t>.</a:t>
                      </a:r>
                      <a:br>
                        <a:rPr lang="en-US" sz="1000" b="0" i="0" u="none" strike="noStrike" dirty="0">
                          <a:solidFill>
                            <a:srgbClr val="000000"/>
                          </a:solidFill>
                          <a:latin typeface="Arial"/>
                          <a:ea typeface="Arial"/>
                          <a:cs typeface="Arial"/>
                          <a:sym typeface="Arial"/>
                        </a:rPr>
                      </a:br>
                      <a:endParaRPr sz="1000" b="0" i="0" u="none" strike="noStrike" dirty="0">
                        <a:solidFill>
                          <a:srgbClr val="000000"/>
                        </a:solidFill>
                        <a:latin typeface="Arial"/>
                        <a:ea typeface="Arial"/>
                        <a:cs typeface="Arial"/>
                        <a:sym typeface="Arial"/>
                      </a:endParaRPr>
                    </a:p>
                  </a:txBody>
                  <a:tcPr marL="6350" marR="6350" marT="635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19050" cap="flat" cmpd="sng">
                      <a:solidFill>
                        <a:srgbClr val="0F243E"/>
                      </a:solidFill>
                      <a:prstDash val="solid"/>
                      <a:round/>
                      <a:headEnd type="none" w="sm" len="sm"/>
                      <a:tailEnd type="none" w="sm" len="sm"/>
                    </a:lnB>
                    <a:solidFill>
                      <a:srgbClr val="FFFF00"/>
                    </a:solidFill>
                  </a:tcPr>
                </a:tc>
                <a:tc>
                  <a:txBody>
                    <a:bodyPr/>
                    <a:lstStyle/>
                    <a:p>
                      <a:pPr marL="0" marR="0" lvl="0" indent="0" algn="l" rtl="0">
                        <a:spcBef>
                          <a:spcPts val="0"/>
                        </a:spcBef>
                        <a:spcAft>
                          <a:spcPts val="0"/>
                        </a:spcAft>
                        <a:buNone/>
                      </a:pPr>
                      <a:r>
                        <a:rPr lang="en-US" sz="1000" b="0" i="0" u="none" strike="noStrike" dirty="0">
                          <a:solidFill>
                            <a:srgbClr val="FFFFFF"/>
                          </a:solidFill>
                          <a:latin typeface="Arial"/>
                          <a:ea typeface="Arial"/>
                          <a:cs typeface="Arial"/>
                          <a:sym typeface="Arial"/>
                        </a:rPr>
                        <a:t>Internal Assessment/ Internal Audit/ External Health Authority inspection observations are known issues and have existing remediation plans documented in a quality system (e.g. CAPA, CCR).</a:t>
                      </a:r>
                      <a:br>
                        <a:rPr lang="en-US" sz="1000" b="0" i="0" u="none" strike="noStrike" dirty="0">
                          <a:solidFill>
                            <a:srgbClr val="FFFFFF"/>
                          </a:solidFill>
                          <a:latin typeface="Arial"/>
                          <a:ea typeface="Arial"/>
                          <a:cs typeface="Arial"/>
                          <a:sym typeface="Arial"/>
                        </a:rPr>
                      </a:br>
                      <a:endParaRPr sz="1000" b="0" i="0" u="none" strike="noStrike" dirty="0">
                        <a:solidFill>
                          <a:srgbClr val="FFFFFF"/>
                        </a:solidFill>
                        <a:latin typeface="Arial"/>
                        <a:ea typeface="Arial"/>
                        <a:cs typeface="Arial"/>
                        <a:sym typeface="Arial"/>
                      </a:endParaRPr>
                    </a:p>
                  </a:txBody>
                  <a:tcPr marL="6350" marR="6350" marT="635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19050" cap="flat" cmpd="sng">
                      <a:solidFill>
                        <a:srgbClr val="0F243E"/>
                      </a:solidFill>
                      <a:prstDash val="solid"/>
                      <a:round/>
                      <a:headEnd type="none" w="sm" len="sm"/>
                      <a:tailEnd type="none" w="sm" len="sm"/>
                    </a:lnB>
                    <a:solidFill>
                      <a:srgbClr val="009900"/>
                    </a:solidFill>
                  </a:tcPr>
                </a:tc>
                <a:extLst>
                  <a:ext uri="{0D108BD9-81ED-4DB2-BD59-A6C34878D82A}">
                    <a16:rowId xmlns:a16="http://schemas.microsoft.com/office/drawing/2014/main" val="10007"/>
                  </a:ext>
                </a:extLst>
              </a:tr>
            </a:tbl>
          </a:graphicData>
        </a:graphic>
      </p:graphicFrame>
      <p:pic>
        <p:nvPicPr>
          <p:cNvPr id="2" name="Picture 1">
            <a:extLst>
              <a:ext uri="{FF2B5EF4-FFF2-40B4-BE49-F238E27FC236}">
                <a16:creationId xmlns:a16="http://schemas.microsoft.com/office/drawing/2014/main" id="{5B8A6070-8338-4814-87DC-75133E1A07DD}"/>
              </a:ext>
            </a:extLst>
          </p:cNvPr>
          <p:cNvPicPr>
            <a:picLocks noChangeAspect="1"/>
          </p:cNvPicPr>
          <p:nvPr/>
        </p:nvPicPr>
        <p:blipFill>
          <a:blip r:embed="rId3"/>
          <a:stretch>
            <a:fillRect/>
          </a:stretch>
        </p:blipFill>
        <p:spPr>
          <a:xfrm>
            <a:off x="10380921" y="246903"/>
            <a:ext cx="1015072" cy="917528"/>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873"/>
        <p:cNvGrpSpPr/>
        <p:nvPr/>
      </p:nvGrpSpPr>
      <p:grpSpPr>
        <a:xfrm>
          <a:off x="0" y="0"/>
          <a:ext cx="0" cy="0"/>
          <a:chOff x="0" y="0"/>
          <a:chExt cx="0" cy="0"/>
        </a:xfrm>
      </p:grpSpPr>
      <p:sp>
        <p:nvSpPr>
          <p:cNvPr id="875" name="Google Shape;875;p8"/>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smtClean="0"/>
              <a:t>21</a:t>
            </a:fld>
            <a:endParaRPr lang="en-US"/>
          </a:p>
        </p:txBody>
      </p:sp>
      <p:sp>
        <p:nvSpPr>
          <p:cNvPr id="874" name="Google Shape;874;p8"/>
          <p:cNvSpPr txBox="1">
            <a:spLocks noGrp="1"/>
          </p:cNvSpPr>
          <p:nvPr>
            <p:ph type="title" idx="4294967295"/>
          </p:nvPr>
        </p:nvSpPr>
        <p:spPr>
          <a:xfrm>
            <a:off x="929727" y="263763"/>
            <a:ext cx="11798300" cy="7239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F3F3F"/>
              </a:buClr>
              <a:buSzPts val="2800"/>
              <a:buFont typeface="Century Gothic"/>
              <a:buNone/>
            </a:pPr>
            <a:r>
              <a:rPr lang="en-US" dirty="0"/>
              <a:t>We measure success by</a:t>
            </a:r>
          </a:p>
        </p:txBody>
      </p:sp>
      <p:graphicFrame>
        <p:nvGraphicFramePr>
          <p:cNvPr id="876" name="Google Shape;876;p8"/>
          <p:cNvGraphicFramePr/>
          <p:nvPr>
            <p:extLst>
              <p:ext uri="{D42A27DB-BD31-4B8C-83A1-F6EECF244321}">
                <p14:modId xmlns:p14="http://schemas.microsoft.com/office/powerpoint/2010/main" val="1925361256"/>
              </p:ext>
            </p:extLst>
          </p:nvPr>
        </p:nvGraphicFramePr>
        <p:xfrm>
          <a:off x="1019175" y="1805025"/>
          <a:ext cx="10922000" cy="4389120"/>
        </p:xfrm>
        <a:graphic>
          <a:graphicData uri="http://schemas.openxmlformats.org/drawingml/2006/table">
            <a:tbl>
              <a:tblPr>
                <a:noFill/>
              </a:tblPr>
              <a:tblGrid>
                <a:gridCol w="2730500">
                  <a:extLst>
                    <a:ext uri="{9D8B030D-6E8A-4147-A177-3AD203B41FA5}">
                      <a16:colId xmlns:a16="http://schemas.microsoft.com/office/drawing/2014/main" val="20000"/>
                    </a:ext>
                  </a:extLst>
                </a:gridCol>
                <a:gridCol w="2730500">
                  <a:extLst>
                    <a:ext uri="{9D8B030D-6E8A-4147-A177-3AD203B41FA5}">
                      <a16:colId xmlns:a16="http://schemas.microsoft.com/office/drawing/2014/main" val="20001"/>
                    </a:ext>
                  </a:extLst>
                </a:gridCol>
                <a:gridCol w="2730500">
                  <a:extLst>
                    <a:ext uri="{9D8B030D-6E8A-4147-A177-3AD203B41FA5}">
                      <a16:colId xmlns:a16="http://schemas.microsoft.com/office/drawing/2014/main" val="20002"/>
                    </a:ext>
                  </a:extLst>
                </a:gridCol>
                <a:gridCol w="2730500">
                  <a:extLst>
                    <a:ext uri="{9D8B030D-6E8A-4147-A177-3AD203B41FA5}">
                      <a16:colId xmlns:a16="http://schemas.microsoft.com/office/drawing/2014/main" val="20003"/>
                    </a:ext>
                  </a:extLst>
                </a:gridCol>
              </a:tblGrid>
              <a:tr h="323850">
                <a:tc>
                  <a:txBody>
                    <a:bodyPr/>
                    <a:lstStyle/>
                    <a:p>
                      <a:pPr marL="0" marR="0" lvl="0" indent="0" algn="l" rtl="0">
                        <a:spcBef>
                          <a:spcPts val="0"/>
                        </a:spcBef>
                        <a:spcAft>
                          <a:spcPts val="0"/>
                        </a:spcAft>
                        <a:buNone/>
                      </a:pPr>
                      <a:r>
                        <a:rPr lang="en-US" sz="1000" b="1" i="0" u="none" strike="noStrike" dirty="0">
                          <a:solidFill>
                            <a:srgbClr val="FFFFFF"/>
                          </a:solidFill>
                          <a:latin typeface="Arial"/>
                          <a:ea typeface="Arial"/>
                          <a:cs typeface="Arial"/>
                          <a:sym typeface="Arial"/>
                        </a:rPr>
                        <a:t>Level 1</a:t>
                      </a:r>
                      <a:endParaRPr dirty="0"/>
                    </a:p>
                  </a:txBody>
                  <a:tcPr marL="6350" marR="6350" marT="6350" marB="0" anchor="ctr">
                    <a:lnL w="19050" cap="flat" cmpd="sng">
                      <a:solidFill>
                        <a:srgbClr val="0F243E"/>
                      </a:solidFill>
                      <a:prstDash val="solid"/>
                      <a:round/>
                      <a:headEnd type="none" w="sm" len="sm"/>
                      <a:tailEnd type="none" w="sm" len="sm"/>
                    </a:lnL>
                    <a:lnR w="9525" cap="flat" cmpd="sng">
                      <a:solidFill>
                        <a:srgbClr val="000000"/>
                      </a:solidFill>
                      <a:prstDash val="solid"/>
                      <a:round/>
                      <a:headEnd type="none" w="sm" len="sm"/>
                      <a:tailEnd type="none" w="sm" len="sm"/>
                    </a:lnR>
                    <a:lnT w="19050" cap="flat" cmpd="sng">
                      <a:solidFill>
                        <a:srgbClr val="0F243E"/>
                      </a:solidFill>
                      <a:prstDash val="solid"/>
                      <a:round/>
                      <a:headEnd type="none" w="sm" len="sm"/>
                      <a:tailEnd type="none" w="sm" len="sm"/>
                    </a:lnT>
                    <a:lnB w="9525" cap="flat" cmpd="sng">
                      <a:solidFill>
                        <a:srgbClr val="000000"/>
                      </a:solidFill>
                      <a:prstDash val="solid"/>
                      <a:round/>
                      <a:headEnd type="none" w="sm" len="sm"/>
                      <a:tailEnd type="none" w="sm" len="sm"/>
                    </a:lnB>
                    <a:solidFill>
                      <a:srgbClr val="FF0000"/>
                    </a:solidFill>
                  </a:tcPr>
                </a:tc>
                <a:tc>
                  <a:txBody>
                    <a:bodyPr/>
                    <a:lstStyle/>
                    <a:p>
                      <a:pPr marL="0" marR="0" lvl="0" indent="0" algn="l" rtl="0">
                        <a:spcBef>
                          <a:spcPts val="0"/>
                        </a:spcBef>
                        <a:spcAft>
                          <a:spcPts val="0"/>
                        </a:spcAft>
                        <a:buNone/>
                      </a:pPr>
                      <a:r>
                        <a:rPr lang="en-US" sz="1000" b="1" i="0" u="none" strike="noStrike" dirty="0">
                          <a:solidFill>
                            <a:srgbClr val="000000"/>
                          </a:solidFill>
                          <a:latin typeface="Arial"/>
                          <a:ea typeface="Arial"/>
                          <a:cs typeface="Arial"/>
                          <a:sym typeface="Arial"/>
                        </a:rPr>
                        <a:t>Level 2</a:t>
                      </a:r>
                      <a:endParaRPr dirty="0"/>
                    </a:p>
                  </a:txBody>
                  <a:tcPr marL="6350" marR="6350" marT="635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9050" cap="flat" cmpd="sng">
                      <a:solidFill>
                        <a:srgbClr val="0F243E"/>
                      </a:solidFill>
                      <a:prstDash val="solid"/>
                      <a:round/>
                      <a:headEnd type="none" w="sm" len="sm"/>
                      <a:tailEnd type="none" w="sm" len="sm"/>
                    </a:lnT>
                    <a:lnB w="9525" cap="flat" cmpd="sng">
                      <a:solidFill>
                        <a:srgbClr val="000000"/>
                      </a:solidFill>
                      <a:prstDash val="solid"/>
                      <a:round/>
                      <a:headEnd type="none" w="sm" len="sm"/>
                      <a:tailEnd type="none" w="sm" len="sm"/>
                    </a:lnB>
                    <a:solidFill>
                      <a:srgbClr val="FF9900"/>
                    </a:solidFill>
                  </a:tcPr>
                </a:tc>
                <a:tc>
                  <a:txBody>
                    <a:bodyPr/>
                    <a:lstStyle/>
                    <a:p>
                      <a:pPr marL="0" marR="0" lvl="0" indent="0" algn="l" rtl="0">
                        <a:spcBef>
                          <a:spcPts val="0"/>
                        </a:spcBef>
                        <a:spcAft>
                          <a:spcPts val="0"/>
                        </a:spcAft>
                        <a:buNone/>
                      </a:pPr>
                      <a:r>
                        <a:rPr lang="en-US" sz="1000" b="1" i="0" u="none" strike="noStrike" dirty="0">
                          <a:solidFill>
                            <a:srgbClr val="000000"/>
                          </a:solidFill>
                          <a:latin typeface="Arial"/>
                          <a:ea typeface="Arial"/>
                          <a:cs typeface="Arial"/>
                          <a:sym typeface="Arial"/>
                        </a:rPr>
                        <a:t>Level 3</a:t>
                      </a:r>
                      <a:endParaRPr dirty="0"/>
                    </a:p>
                  </a:txBody>
                  <a:tcPr marL="6350" marR="6350" marT="635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9050" cap="flat" cmpd="sng">
                      <a:solidFill>
                        <a:srgbClr val="0F243E"/>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00"/>
                    </a:solidFill>
                  </a:tcPr>
                </a:tc>
                <a:tc>
                  <a:txBody>
                    <a:bodyPr/>
                    <a:lstStyle/>
                    <a:p>
                      <a:pPr marL="0" marR="0" lvl="0" indent="0" algn="l" rtl="0">
                        <a:spcBef>
                          <a:spcPts val="0"/>
                        </a:spcBef>
                        <a:spcAft>
                          <a:spcPts val="0"/>
                        </a:spcAft>
                        <a:buNone/>
                      </a:pPr>
                      <a:r>
                        <a:rPr lang="en-US" sz="1000" b="1" i="0" u="none" strike="noStrike" dirty="0">
                          <a:solidFill>
                            <a:srgbClr val="FFFFFF"/>
                          </a:solidFill>
                          <a:latin typeface="Arial"/>
                          <a:ea typeface="Arial"/>
                          <a:cs typeface="Arial"/>
                          <a:sym typeface="Arial"/>
                        </a:rPr>
                        <a:t>Level 4</a:t>
                      </a:r>
                      <a:endParaRPr dirty="0"/>
                    </a:p>
                  </a:txBody>
                  <a:tcPr marL="6350" marR="6350" marT="635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9050" cap="flat" cmpd="sng">
                      <a:solidFill>
                        <a:srgbClr val="0F243E"/>
                      </a:solidFill>
                      <a:prstDash val="solid"/>
                      <a:round/>
                      <a:headEnd type="none" w="sm" len="sm"/>
                      <a:tailEnd type="none" w="sm" len="sm"/>
                    </a:lnT>
                    <a:lnB w="9525" cap="flat" cmpd="sng">
                      <a:solidFill>
                        <a:srgbClr val="000000"/>
                      </a:solidFill>
                      <a:prstDash val="solid"/>
                      <a:round/>
                      <a:headEnd type="none" w="sm" len="sm"/>
                      <a:tailEnd type="none" w="sm" len="sm"/>
                    </a:lnB>
                    <a:solidFill>
                      <a:srgbClr val="009900"/>
                    </a:solidFill>
                  </a:tcPr>
                </a:tc>
                <a:extLst>
                  <a:ext uri="{0D108BD9-81ED-4DB2-BD59-A6C34878D82A}">
                    <a16:rowId xmlns:a16="http://schemas.microsoft.com/office/drawing/2014/main" val="10000"/>
                  </a:ext>
                </a:extLst>
              </a:tr>
              <a:tr h="323850">
                <a:tc>
                  <a:txBody>
                    <a:bodyPr/>
                    <a:lstStyle/>
                    <a:p>
                      <a:pPr marL="0" marR="0" lvl="0" indent="0" algn="l" rtl="0">
                        <a:spcBef>
                          <a:spcPts val="0"/>
                        </a:spcBef>
                        <a:spcAft>
                          <a:spcPts val="0"/>
                        </a:spcAft>
                        <a:buNone/>
                      </a:pPr>
                      <a:r>
                        <a:rPr lang="en-US" sz="1000" b="1" i="0" u="none" strike="noStrike" dirty="0">
                          <a:solidFill>
                            <a:srgbClr val="FFFFFF"/>
                          </a:solidFill>
                          <a:latin typeface="Arial"/>
                          <a:ea typeface="Arial"/>
                          <a:cs typeface="Arial"/>
                          <a:sym typeface="Arial"/>
                        </a:rPr>
                        <a:t>Inspection Readiness</a:t>
                      </a:r>
                      <a:endParaRPr dirty="0"/>
                    </a:p>
                  </a:txBody>
                  <a:tcPr marL="6350" marR="6350" marT="6350" marB="0" anchor="ctr">
                    <a:lnL w="19050" cap="flat" cmpd="sng">
                      <a:solidFill>
                        <a:srgbClr val="0F243E"/>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dot"/>
                      <a:round/>
                      <a:headEnd type="none" w="sm" len="sm"/>
                      <a:tailEnd type="none" w="sm" len="sm"/>
                    </a:lnB>
                    <a:solidFill>
                      <a:srgbClr val="FF0000"/>
                    </a:solidFill>
                  </a:tcPr>
                </a:tc>
                <a:tc>
                  <a:txBody>
                    <a:bodyPr/>
                    <a:lstStyle/>
                    <a:p>
                      <a:pPr marL="0" marR="0" lvl="0" indent="0" algn="l" rtl="0">
                        <a:spcBef>
                          <a:spcPts val="0"/>
                        </a:spcBef>
                        <a:spcAft>
                          <a:spcPts val="0"/>
                        </a:spcAft>
                        <a:buNone/>
                      </a:pPr>
                      <a:r>
                        <a:rPr lang="en-US" sz="1000" b="1" i="0" u="none" strike="noStrike">
                          <a:solidFill>
                            <a:srgbClr val="000000"/>
                          </a:solidFill>
                          <a:latin typeface="Arial"/>
                          <a:ea typeface="Arial"/>
                          <a:cs typeface="Arial"/>
                          <a:sym typeface="Arial"/>
                        </a:rPr>
                        <a:t>Inspection Readiness</a:t>
                      </a:r>
                      <a:endParaRPr/>
                    </a:p>
                  </a:txBody>
                  <a:tcPr marL="6350" marR="6350" marT="635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dot"/>
                      <a:round/>
                      <a:headEnd type="none" w="sm" len="sm"/>
                      <a:tailEnd type="none" w="sm" len="sm"/>
                    </a:lnB>
                    <a:solidFill>
                      <a:srgbClr val="FF9900"/>
                    </a:solidFill>
                  </a:tcPr>
                </a:tc>
                <a:tc>
                  <a:txBody>
                    <a:bodyPr/>
                    <a:lstStyle/>
                    <a:p>
                      <a:pPr marL="0" marR="0" lvl="0" indent="0" algn="l" rtl="0">
                        <a:spcBef>
                          <a:spcPts val="0"/>
                        </a:spcBef>
                        <a:spcAft>
                          <a:spcPts val="0"/>
                        </a:spcAft>
                        <a:buNone/>
                      </a:pPr>
                      <a:r>
                        <a:rPr lang="en-US" sz="1000" b="1" i="0" u="none" strike="noStrike">
                          <a:solidFill>
                            <a:srgbClr val="000000"/>
                          </a:solidFill>
                          <a:latin typeface="Arial"/>
                          <a:ea typeface="Arial"/>
                          <a:cs typeface="Arial"/>
                          <a:sym typeface="Arial"/>
                        </a:rPr>
                        <a:t>Inspection Readiness</a:t>
                      </a:r>
                      <a:endParaRPr/>
                    </a:p>
                  </a:txBody>
                  <a:tcPr marL="6350" marR="6350" marT="635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dot"/>
                      <a:round/>
                      <a:headEnd type="none" w="sm" len="sm"/>
                      <a:tailEnd type="none" w="sm" len="sm"/>
                    </a:lnB>
                    <a:solidFill>
                      <a:srgbClr val="FFFF00"/>
                    </a:solidFill>
                  </a:tcPr>
                </a:tc>
                <a:tc>
                  <a:txBody>
                    <a:bodyPr/>
                    <a:lstStyle/>
                    <a:p>
                      <a:pPr marL="0" marR="0" lvl="0" indent="0" algn="l" rtl="0">
                        <a:spcBef>
                          <a:spcPts val="0"/>
                        </a:spcBef>
                        <a:spcAft>
                          <a:spcPts val="0"/>
                        </a:spcAft>
                        <a:buNone/>
                      </a:pPr>
                      <a:r>
                        <a:rPr lang="en-US" sz="1000" b="1" i="0" u="none" strike="noStrike">
                          <a:solidFill>
                            <a:srgbClr val="FFFFFF"/>
                          </a:solidFill>
                          <a:latin typeface="Arial"/>
                          <a:ea typeface="Arial"/>
                          <a:cs typeface="Arial"/>
                          <a:sym typeface="Arial"/>
                        </a:rPr>
                        <a:t>Inspection Readiness</a:t>
                      </a:r>
                      <a:endParaRPr/>
                    </a:p>
                  </a:txBody>
                  <a:tcPr marL="6350" marR="6350" marT="635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dot"/>
                      <a:round/>
                      <a:headEnd type="none" w="sm" len="sm"/>
                      <a:tailEnd type="none" w="sm" len="sm"/>
                    </a:lnB>
                    <a:solidFill>
                      <a:srgbClr val="009900"/>
                    </a:solidFill>
                  </a:tcPr>
                </a:tc>
                <a:extLst>
                  <a:ext uri="{0D108BD9-81ED-4DB2-BD59-A6C34878D82A}">
                    <a16:rowId xmlns:a16="http://schemas.microsoft.com/office/drawing/2014/main" val="10001"/>
                  </a:ext>
                </a:extLst>
              </a:tr>
              <a:tr h="482600">
                <a:tc>
                  <a:txBody>
                    <a:bodyPr/>
                    <a:lstStyle/>
                    <a:p>
                      <a:pPr marL="0" marR="0" lvl="0" indent="0" algn="l" rtl="0">
                        <a:spcBef>
                          <a:spcPts val="0"/>
                        </a:spcBef>
                        <a:spcAft>
                          <a:spcPts val="0"/>
                        </a:spcAft>
                        <a:buNone/>
                      </a:pPr>
                      <a:r>
                        <a:rPr lang="en-US" sz="1000" b="0" i="0" u="none" strike="noStrike" dirty="0">
                          <a:solidFill>
                            <a:srgbClr val="FFFFFF"/>
                          </a:solidFill>
                          <a:latin typeface="Arial"/>
                          <a:ea typeface="Arial"/>
                          <a:cs typeface="Arial"/>
                          <a:sym typeface="Arial"/>
                        </a:rPr>
                        <a:t> Inspection Readiness activities are not identified and/or completed.</a:t>
                      </a:r>
                    </a:p>
                    <a:p>
                      <a:pPr marL="0" marR="0" lvl="0" indent="0" algn="l" rtl="0">
                        <a:spcBef>
                          <a:spcPts val="0"/>
                        </a:spcBef>
                        <a:spcAft>
                          <a:spcPts val="0"/>
                        </a:spcAft>
                        <a:buNone/>
                      </a:pPr>
                      <a:endParaRPr lang="en-US" sz="1000" b="0" i="0" u="none" strike="noStrike" dirty="0">
                        <a:solidFill>
                          <a:srgbClr val="FFFFFF"/>
                        </a:solidFill>
                        <a:latin typeface="Arial"/>
                        <a:cs typeface="Arial"/>
                        <a:sym typeface="Arial"/>
                      </a:endParaRPr>
                    </a:p>
                    <a:p>
                      <a:pPr marL="0" marR="0" lvl="0" indent="0" algn="l" rtl="0">
                        <a:spcBef>
                          <a:spcPts val="0"/>
                        </a:spcBef>
                        <a:spcAft>
                          <a:spcPts val="0"/>
                        </a:spcAft>
                        <a:buNone/>
                      </a:pPr>
                      <a:r>
                        <a:rPr kumimoji="0" lang="en-US" sz="1000" b="0" i="0" u="none" strike="noStrike" kern="1200" cap="none" spc="0" normalizeH="0" baseline="0" noProof="0" dirty="0">
                          <a:ln>
                            <a:noFill/>
                          </a:ln>
                          <a:solidFill>
                            <a:srgbClr val="FFFFFF"/>
                          </a:solidFill>
                          <a:effectLst/>
                          <a:uLnTx/>
                          <a:uFillTx/>
                          <a:latin typeface="+mn-lt"/>
                          <a:ea typeface="Arial"/>
                          <a:cs typeface="Arial"/>
                          <a:sym typeface="Arial"/>
                        </a:rPr>
                        <a:t>Regulatory Intelligence items are not evaluated or addressed.</a:t>
                      </a:r>
                    </a:p>
                    <a:p>
                      <a:pPr marL="0" marR="0" lvl="0" indent="0" algn="l" rtl="0">
                        <a:spcBef>
                          <a:spcPts val="0"/>
                        </a:spcBef>
                        <a:spcAft>
                          <a:spcPts val="0"/>
                        </a:spcAft>
                        <a:buNone/>
                      </a:pPr>
                      <a:endParaRPr dirty="0"/>
                    </a:p>
                  </a:txBody>
                  <a:tcPr marL="6350" marR="6350" marT="6350" marB="0">
                    <a:lnL w="19050" cap="flat" cmpd="sng">
                      <a:solidFill>
                        <a:srgbClr val="0F243E"/>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19050" cap="flat" cmpd="sng">
                      <a:solidFill>
                        <a:srgbClr val="0F243E"/>
                      </a:solidFill>
                      <a:prstDash val="solid"/>
                      <a:round/>
                      <a:headEnd type="none" w="sm" len="sm"/>
                      <a:tailEnd type="none" w="sm" len="sm"/>
                    </a:lnB>
                    <a:solidFill>
                      <a:srgbClr val="FF0000"/>
                    </a:solidFill>
                  </a:tcPr>
                </a:tc>
                <a:tc>
                  <a:txBody>
                    <a:bodyPr/>
                    <a:lstStyle/>
                    <a:p>
                      <a:pPr marL="0" marR="0" lvl="0" indent="0" algn="l" rtl="0">
                        <a:spcBef>
                          <a:spcPts val="0"/>
                        </a:spcBef>
                        <a:spcAft>
                          <a:spcPts val="0"/>
                        </a:spcAft>
                        <a:buNone/>
                      </a:pPr>
                      <a:r>
                        <a:rPr lang="en-US" sz="1000" b="0" i="0" u="none" strike="noStrike" dirty="0">
                          <a:solidFill>
                            <a:srgbClr val="000000"/>
                          </a:solidFill>
                          <a:latin typeface="Arial"/>
                          <a:ea typeface="Arial"/>
                          <a:cs typeface="Arial"/>
                          <a:sym typeface="Arial"/>
                        </a:rPr>
                        <a:t>Inspection Readiness activities identifies at least 1 critical risk and/or medium risks without a remediation plan in place.</a:t>
                      </a:r>
                    </a:p>
                    <a:p>
                      <a:pPr marL="0" marR="0" lvl="0" indent="0" algn="l" rtl="0">
                        <a:spcBef>
                          <a:spcPts val="0"/>
                        </a:spcBef>
                        <a:spcAft>
                          <a:spcPts val="0"/>
                        </a:spcAft>
                        <a:buNone/>
                      </a:pPr>
                      <a:endParaRPr lang="en-US" sz="1000" b="0" i="0" u="none" strike="noStrike" dirty="0">
                        <a:solidFill>
                          <a:srgbClr val="000000"/>
                        </a:solidFill>
                        <a:latin typeface="Arial"/>
                        <a:cs typeface="Arial"/>
                        <a:sym typeface="Arial"/>
                      </a:endParaRPr>
                    </a:p>
                    <a:p>
                      <a:pPr marL="0" marR="0" lvl="0" indent="0" algn="l" rtl="0">
                        <a:spcBef>
                          <a:spcPts val="0"/>
                        </a:spcBef>
                        <a:spcAft>
                          <a:spcPts val="0"/>
                        </a:spcAft>
                        <a:buNone/>
                      </a:pPr>
                      <a:r>
                        <a:rPr kumimoji="0" lang="en-US" sz="1000" b="0" i="0" u="none" strike="noStrike" kern="1200" cap="none" spc="0" normalizeH="0" baseline="0" noProof="0" dirty="0">
                          <a:ln>
                            <a:noFill/>
                          </a:ln>
                          <a:solidFill>
                            <a:srgbClr val="000000"/>
                          </a:solidFill>
                          <a:effectLst/>
                          <a:uLnTx/>
                          <a:uFillTx/>
                          <a:latin typeface="+mn-lt"/>
                          <a:ea typeface="Arial"/>
                          <a:cs typeface="Arial"/>
                          <a:sym typeface="Arial"/>
                        </a:rPr>
                        <a:t>Regulatory Intelligence items are evaluated outside timeframes. Actions are open for greater than 1 year.</a:t>
                      </a:r>
                      <a:br>
                        <a:rPr kumimoji="0" lang="en-US" sz="1000" b="0" i="0" u="none" strike="noStrike" kern="1200" cap="none" spc="0" normalizeH="0" baseline="0" noProof="0" dirty="0">
                          <a:ln>
                            <a:noFill/>
                          </a:ln>
                          <a:solidFill>
                            <a:srgbClr val="000000"/>
                          </a:solidFill>
                          <a:effectLst/>
                          <a:uLnTx/>
                          <a:uFillTx/>
                          <a:latin typeface="+mn-lt"/>
                          <a:ea typeface="Arial"/>
                          <a:cs typeface="Arial"/>
                          <a:sym typeface="Arial"/>
                        </a:rPr>
                      </a:br>
                      <a:endParaRPr dirty="0"/>
                    </a:p>
                  </a:txBody>
                  <a:tcPr marL="6350" marR="6350" marT="635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19050" cap="flat" cmpd="sng">
                      <a:solidFill>
                        <a:srgbClr val="0F243E"/>
                      </a:solidFill>
                      <a:prstDash val="solid"/>
                      <a:round/>
                      <a:headEnd type="none" w="sm" len="sm"/>
                      <a:tailEnd type="none" w="sm" len="sm"/>
                    </a:lnB>
                    <a:solidFill>
                      <a:srgbClr val="FF9900"/>
                    </a:solidFill>
                  </a:tcPr>
                </a:tc>
                <a:tc>
                  <a:txBody>
                    <a:bodyPr/>
                    <a:lstStyle/>
                    <a:p>
                      <a:pPr marL="0" marR="0" lvl="0" indent="0" algn="l" rtl="0">
                        <a:spcBef>
                          <a:spcPts val="0"/>
                        </a:spcBef>
                        <a:spcAft>
                          <a:spcPts val="0"/>
                        </a:spcAft>
                        <a:buNone/>
                      </a:pPr>
                      <a:r>
                        <a:rPr lang="en-US" sz="1000" b="0" i="0" u="none" strike="noStrike" dirty="0">
                          <a:solidFill>
                            <a:srgbClr val="000000"/>
                          </a:solidFill>
                          <a:latin typeface="Arial"/>
                          <a:ea typeface="Arial"/>
                          <a:cs typeface="Arial"/>
                          <a:sym typeface="Arial"/>
                        </a:rPr>
                        <a:t>Inspection Readiness activities identifies no critical risks, and not more than 2 medium risks with remediation plans in place.</a:t>
                      </a:r>
                    </a:p>
                    <a:p>
                      <a:pPr marL="0" marR="0" lvl="0" indent="0" algn="l" rtl="0">
                        <a:spcBef>
                          <a:spcPts val="0"/>
                        </a:spcBef>
                        <a:spcAft>
                          <a:spcPts val="0"/>
                        </a:spcAft>
                        <a:buNone/>
                      </a:pPr>
                      <a:endParaRPr lang="en-US" sz="1000" b="0" i="0" u="none" strike="noStrike" dirty="0">
                        <a:solidFill>
                          <a:srgbClr val="000000"/>
                        </a:solidFill>
                        <a:latin typeface="Arial"/>
                        <a:cs typeface="Arial"/>
                        <a:sym typeface="Arial"/>
                      </a:endParaRPr>
                    </a:p>
                    <a:p>
                      <a:pPr marL="0" marR="0" lvl="0" indent="0" algn="l" rtl="0">
                        <a:spcBef>
                          <a:spcPts val="0"/>
                        </a:spcBef>
                        <a:spcAft>
                          <a:spcPts val="0"/>
                        </a:spcAft>
                        <a:buNone/>
                      </a:pPr>
                      <a:r>
                        <a:rPr kumimoji="0" lang="en-US" sz="1000" b="0" i="0" u="none" strike="noStrike" kern="1200" cap="none" spc="0" normalizeH="0" baseline="0" noProof="0" dirty="0">
                          <a:ln>
                            <a:noFill/>
                          </a:ln>
                          <a:solidFill>
                            <a:srgbClr val="000000"/>
                          </a:solidFill>
                          <a:effectLst/>
                          <a:uLnTx/>
                          <a:uFillTx/>
                          <a:latin typeface="+mn-lt"/>
                          <a:ea typeface="Arial"/>
                          <a:cs typeface="Arial"/>
                          <a:sym typeface="Arial"/>
                        </a:rPr>
                        <a:t>Regulatory Intelligence items are evaluated on time.  No action plans open greater than 1 year</a:t>
                      </a:r>
                      <a:endParaRPr dirty="0"/>
                    </a:p>
                  </a:txBody>
                  <a:tcPr marL="6350" marR="6350" marT="635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19050" cap="flat" cmpd="sng">
                      <a:solidFill>
                        <a:srgbClr val="0F243E"/>
                      </a:solidFill>
                      <a:prstDash val="solid"/>
                      <a:round/>
                      <a:headEnd type="none" w="sm" len="sm"/>
                      <a:tailEnd type="none" w="sm" len="sm"/>
                    </a:lnB>
                    <a:solidFill>
                      <a:srgbClr val="FFFF00"/>
                    </a:solidFill>
                  </a:tcPr>
                </a:tc>
                <a:tc>
                  <a:txBody>
                    <a:bodyPr/>
                    <a:lstStyle/>
                    <a:p>
                      <a:pPr marL="0" marR="0" lvl="0" indent="0" algn="l" rtl="0">
                        <a:spcBef>
                          <a:spcPts val="0"/>
                        </a:spcBef>
                        <a:spcAft>
                          <a:spcPts val="0"/>
                        </a:spcAft>
                        <a:buNone/>
                      </a:pPr>
                      <a:r>
                        <a:rPr lang="en-US" sz="1000" b="0" i="0" u="none" strike="noStrike" dirty="0">
                          <a:solidFill>
                            <a:srgbClr val="FFFFFF"/>
                          </a:solidFill>
                          <a:latin typeface="Arial"/>
                          <a:ea typeface="Arial"/>
                          <a:cs typeface="Arial"/>
                          <a:sym typeface="Arial"/>
                        </a:rPr>
                        <a:t>Inspection readiness activities have no un-remediated risks.</a:t>
                      </a:r>
                    </a:p>
                    <a:p>
                      <a:pPr marL="0" marR="0" lvl="0" indent="0" algn="l" rtl="0">
                        <a:spcBef>
                          <a:spcPts val="0"/>
                        </a:spcBef>
                        <a:spcAft>
                          <a:spcPts val="0"/>
                        </a:spcAft>
                        <a:buNone/>
                      </a:pPr>
                      <a:endParaRPr lang="en-US" sz="1000" b="0" i="0" u="none" strike="noStrike" dirty="0">
                        <a:solidFill>
                          <a:srgbClr val="FFFFFF"/>
                        </a:solidFill>
                        <a:latin typeface="Arial"/>
                        <a:cs typeface="Arial"/>
                        <a:sym typeface="Arial"/>
                      </a:endParaRPr>
                    </a:p>
                    <a:p>
                      <a:pPr marL="0" marR="0" lvl="0" indent="0" algn="l" rtl="0">
                        <a:spcBef>
                          <a:spcPts val="0"/>
                        </a:spcBef>
                        <a:spcAft>
                          <a:spcPts val="0"/>
                        </a:spcAft>
                        <a:buNone/>
                      </a:pPr>
                      <a:r>
                        <a:rPr lang="en-US" sz="1000" b="0" i="0" u="none" strike="noStrike" dirty="0">
                          <a:solidFill>
                            <a:srgbClr val="FFFFFF"/>
                          </a:solidFill>
                          <a:latin typeface="Arial"/>
                          <a:cs typeface="Arial"/>
                          <a:sym typeface="Arial"/>
                        </a:rPr>
                        <a:t>Regulatory intelligence items are evaluated on time. No open action items.</a:t>
                      </a:r>
                      <a:endParaRPr dirty="0"/>
                    </a:p>
                  </a:txBody>
                  <a:tcPr marL="6350" marR="6350" marT="635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19050" cap="flat" cmpd="sng">
                      <a:solidFill>
                        <a:srgbClr val="0F243E"/>
                      </a:solidFill>
                      <a:prstDash val="solid"/>
                      <a:round/>
                      <a:headEnd type="none" w="sm" len="sm"/>
                      <a:tailEnd type="none" w="sm" len="sm"/>
                    </a:lnB>
                    <a:solidFill>
                      <a:srgbClr val="009900"/>
                    </a:solidFill>
                  </a:tcPr>
                </a:tc>
                <a:extLst>
                  <a:ext uri="{0D108BD9-81ED-4DB2-BD59-A6C34878D82A}">
                    <a16:rowId xmlns:a16="http://schemas.microsoft.com/office/drawing/2014/main" val="10002"/>
                  </a:ext>
                </a:extLst>
              </a:tr>
              <a:tr h="323850">
                <a:tc>
                  <a:txBody>
                    <a:bodyPr/>
                    <a:lstStyle/>
                    <a:p>
                      <a:pPr marL="0" marR="0" lvl="0" indent="0" algn="l" rtl="0">
                        <a:spcBef>
                          <a:spcPts val="0"/>
                        </a:spcBef>
                        <a:spcAft>
                          <a:spcPts val="0"/>
                        </a:spcAft>
                        <a:buNone/>
                      </a:pPr>
                      <a:r>
                        <a:rPr lang="en-US" sz="1000" b="1" i="0" u="none" strike="noStrike">
                          <a:solidFill>
                            <a:srgbClr val="FFFFFF"/>
                          </a:solidFill>
                          <a:latin typeface="Arial"/>
                          <a:ea typeface="Arial"/>
                          <a:cs typeface="Arial"/>
                          <a:sym typeface="Arial"/>
                        </a:rPr>
                        <a:t>Culture/Mindset</a:t>
                      </a:r>
                      <a:endParaRPr/>
                    </a:p>
                  </a:txBody>
                  <a:tcPr marL="6350" marR="6350" marT="6350" marB="0" anchor="ctr">
                    <a:lnL w="19050" cap="flat" cmpd="sng">
                      <a:solidFill>
                        <a:srgbClr val="0F243E"/>
                      </a:solidFill>
                      <a:prstDash val="solid"/>
                      <a:round/>
                      <a:headEnd type="none" w="sm" len="sm"/>
                      <a:tailEnd type="none" w="sm" len="sm"/>
                    </a:lnL>
                    <a:lnR w="9525" cap="flat" cmpd="sng" algn="ctr">
                      <a:solidFill>
                        <a:srgbClr val="000000"/>
                      </a:solidFill>
                      <a:prstDash val="solid"/>
                      <a:round/>
                      <a:headEnd type="none" w="sm" len="sm"/>
                      <a:tailEnd type="none" w="sm" len="sm"/>
                    </a:lnR>
                    <a:lnT w="19050" cap="flat" cmpd="sng" algn="ctr">
                      <a:solidFill>
                        <a:srgbClr val="0F243E"/>
                      </a:solidFill>
                      <a:prstDash val="solid"/>
                      <a:round/>
                      <a:headEnd type="none" w="sm" len="sm"/>
                      <a:tailEnd type="none" w="sm" len="sm"/>
                    </a:lnT>
                    <a:lnB w="9525" cap="flat" cmpd="sng">
                      <a:solidFill>
                        <a:srgbClr val="000000"/>
                      </a:solidFill>
                      <a:prstDash val="dot"/>
                      <a:round/>
                      <a:headEnd type="none" w="sm" len="sm"/>
                      <a:tailEnd type="none" w="sm" len="sm"/>
                    </a:lnB>
                    <a:solidFill>
                      <a:srgbClr val="FF0000"/>
                    </a:solidFill>
                  </a:tcPr>
                </a:tc>
                <a:tc>
                  <a:txBody>
                    <a:bodyPr/>
                    <a:lstStyle/>
                    <a:p>
                      <a:pPr marL="0" marR="0" lvl="0" indent="0" algn="l" rtl="0">
                        <a:spcBef>
                          <a:spcPts val="0"/>
                        </a:spcBef>
                        <a:spcAft>
                          <a:spcPts val="0"/>
                        </a:spcAft>
                        <a:buNone/>
                      </a:pPr>
                      <a:r>
                        <a:rPr lang="en-US" sz="1000" b="1" i="0" u="none" strike="noStrike">
                          <a:solidFill>
                            <a:srgbClr val="000000"/>
                          </a:solidFill>
                          <a:latin typeface="Arial"/>
                          <a:ea typeface="Arial"/>
                          <a:cs typeface="Arial"/>
                          <a:sym typeface="Arial"/>
                        </a:rPr>
                        <a:t>Culture/Mindset</a:t>
                      </a:r>
                      <a:endParaRPr/>
                    </a:p>
                  </a:txBody>
                  <a:tcPr marL="6350" marR="6350" marT="6350"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19050" cap="flat" cmpd="sng" algn="ctr">
                      <a:solidFill>
                        <a:srgbClr val="0F243E"/>
                      </a:solidFill>
                      <a:prstDash val="solid"/>
                      <a:round/>
                      <a:headEnd type="none" w="sm" len="sm"/>
                      <a:tailEnd type="none" w="sm" len="sm"/>
                    </a:lnT>
                    <a:lnB w="9525" cap="flat" cmpd="sng">
                      <a:solidFill>
                        <a:srgbClr val="000000"/>
                      </a:solidFill>
                      <a:prstDash val="dot"/>
                      <a:round/>
                      <a:headEnd type="none" w="sm" len="sm"/>
                      <a:tailEnd type="none" w="sm" len="sm"/>
                    </a:lnB>
                    <a:solidFill>
                      <a:srgbClr val="FF9900"/>
                    </a:solidFill>
                  </a:tcPr>
                </a:tc>
                <a:tc>
                  <a:txBody>
                    <a:bodyPr/>
                    <a:lstStyle/>
                    <a:p>
                      <a:pPr marL="0" marR="0" lvl="0" indent="0" algn="l" rtl="0">
                        <a:spcBef>
                          <a:spcPts val="0"/>
                        </a:spcBef>
                        <a:spcAft>
                          <a:spcPts val="0"/>
                        </a:spcAft>
                        <a:buNone/>
                      </a:pPr>
                      <a:r>
                        <a:rPr lang="en-US" sz="1000" b="1" i="0" u="none" strike="noStrike" dirty="0">
                          <a:solidFill>
                            <a:srgbClr val="000000"/>
                          </a:solidFill>
                          <a:latin typeface="Arial"/>
                          <a:ea typeface="Arial"/>
                          <a:cs typeface="Arial"/>
                          <a:sym typeface="Arial"/>
                        </a:rPr>
                        <a:t>Culture/Mindset</a:t>
                      </a:r>
                      <a:endParaRPr dirty="0"/>
                    </a:p>
                  </a:txBody>
                  <a:tcPr marL="6350" marR="6350" marT="6350"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19050" cap="flat" cmpd="sng" algn="ctr">
                      <a:solidFill>
                        <a:srgbClr val="0F243E"/>
                      </a:solidFill>
                      <a:prstDash val="solid"/>
                      <a:round/>
                      <a:headEnd type="none" w="sm" len="sm"/>
                      <a:tailEnd type="none" w="sm" len="sm"/>
                    </a:lnT>
                    <a:lnB w="9525" cap="flat" cmpd="sng">
                      <a:solidFill>
                        <a:srgbClr val="000000"/>
                      </a:solidFill>
                      <a:prstDash val="dot"/>
                      <a:round/>
                      <a:headEnd type="none" w="sm" len="sm"/>
                      <a:tailEnd type="none" w="sm" len="sm"/>
                    </a:lnB>
                    <a:solidFill>
                      <a:srgbClr val="FFFF00"/>
                    </a:solidFill>
                  </a:tcPr>
                </a:tc>
                <a:tc>
                  <a:txBody>
                    <a:bodyPr/>
                    <a:lstStyle/>
                    <a:p>
                      <a:pPr marL="0" marR="0" lvl="0" indent="0" algn="l" rtl="0">
                        <a:spcBef>
                          <a:spcPts val="0"/>
                        </a:spcBef>
                        <a:spcAft>
                          <a:spcPts val="0"/>
                        </a:spcAft>
                        <a:buNone/>
                      </a:pPr>
                      <a:r>
                        <a:rPr lang="en-US" sz="1000" b="1" i="0" u="none" strike="noStrike" dirty="0">
                          <a:solidFill>
                            <a:srgbClr val="FFFFFF"/>
                          </a:solidFill>
                          <a:latin typeface="Arial"/>
                          <a:ea typeface="Arial"/>
                          <a:cs typeface="Arial"/>
                          <a:sym typeface="Arial"/>
                        </a:rPr>
                        <a:t>Culture/Mindset</a:t>
                      </a:r>
                      <a:endParaRPr dirty="0"/>
                    </a:p>
                  </a:txBody>
                  <a:tcPr marL="6350" marR="6350" marT="6350" marB="0" anchor="ctr">
                    <a:lnL w="9525" cap="flat" cmpd="sng" algn="ctr">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9050" cap="flat" cmpd="sng" algn="ctr">
                      <a:solidFill>
                        <a:srgbClr val="0F243E"/>
                      </a:solidFill>
                      <a:prstDash val="solid"/>
                      <a:round/>
                      <a:headEnd type="none" w="sm" len="sm"/>
                      <a:tailEnd type="none" w="sm" len="sm"/>
                    </a:lnT>
                    <a:lnB w="9525" cap="flat" cmpd="sng">
                      <a:solidFill>
                        <a:srgbClr val="000000"/>
                      </a:solidFill>
                      <a:prstDash val="dot"/>
                      <a:round/>
                      <a:headEnd type="none" w="sm" len="sm"/>
                      <a:tailEnd type="none" w="sm" len="sm"/>
                    </a:lnB>
                    <a:solidFill>
                      <a:srgbClr val="009900"/>
                    </a:solidFill>
                  </a:tcPr>
                </a:tc>
                <a:extLst>
                  <a:ext uri="{0D108BD9-81ED-4DB2-BD59-A6C34878D82A}">
                    <a16:rowId xmlns:a16="http://schemas.microsoft.com/office/drawing/2014/main" val="10004"/>
                  </a:ext>
                </a:extLst>
              </a:tr>
              <a:tr h="2070100">
                <a:tc>
                  <a:txBody>
                    <a:bodyPr/>
                    <a:lstStyle/>
                    <a:p>
                      <a:pPr marL="0" marR="0" lvl="0" indent="0" algn="l" rtl="0">
                        <a:spcBef>
                          <a:spcPts val="0"/>
                        </a:spcBef>
                        <a:spcAft>
                          <a:spcPts val="0"/>
                        </a:spcAft>
                        <a:buNone/>
                      </a:pPr>
                      <a:r>
                        <a:rPr lang="en-US" sz="1000" b="0" i="0" u="none" strike="noStrike" dirty="0">
                          <a:solidFill>
                            <a:srgbClr val="FFFFFF"/>
                          </a:solidFill>
                          <a:latin typeface="Arial"/>
                          <a:ea typeface="Arial"/>
                          <a:cs typeface="Arial"/>
                          <a:sym typeface="Arial"/>
                        </a:rPr>
                        <a:t>No system/process owners identified.</a:t>
                      </a:r>
                      <a:br>
                        <a:rPr lang="en-US" sz="1000" b="0" i="0" u="none" strike="noStrike" dirty="0">
                          <a:solidFill>
                            <a:srgbClr val="FFFFFF"/>
                          </a:solidFill>
                          <a:latin typeface="Arial"/>
                          <a:ea typeface="Arial"/>
                          <a:cs typeface="Arial"/>
                          <a:sym typeface="Arial"/>
                        </a:rPr>
                      </a:br>
                      <a:br>
                        <a:rPr lang="en-US" sz="1000" b="0" i="0" u="none" strike="noStrike" dirty="0">
                          <a:solidFill>
                            <a:srgbClr val="FFFFFF"/>
                          </a:solidFill>
                          <a:latin typeface="Arial"/>
                          <a:ea typeface="Arial"/>
                          <a:cs typeface="Arial"/>
                          <a:sym typeface="Arial"/>
                        </a:rPr>
                      </a:br>
                      <a:r>
                        <a:rPr lang="en-US" sz="1000" b="0" i="0" u="none" strike="noStrike" dirty="0">
                          <a:solidFill>
                            <a:srgbClr val="FFFFFF"/>
                          </a:solidFill>
                          <a:latin typeface="Arial"/>
                          <a:ea typeface="Arial"/>
                          <a:cs typeface="Arial"/>
                          <a:sym typeface="Arial"/>
                        </a:rPr>
                        <a:t>No programs are in place to proactively drive continuous improvement.</a:t>
                      </a:r>
                      <a:br>
                        <a:rPr lang="en-US" sz="1000" b="0" i="0" u="none" strike="noStrike" dirty="0">
                          <a:solidFill>
                            <a:srgbClr val="FFFFFF"/>
                          </a:solidFill>
                          <a:latin typeface="Arial"/>
                          <a:ea typeface="Arial"/>
                          <a:cs typeface="Arial"/>
                          <a:sym typeface="Arial"/>
                        </a:rPr>
                      </a:br>
                      <a:br>
                        <a:rPr lang="en-US" sz="1000" b="0" i="0" u="none" strike="noStrike" dirty="0">
                          <a:solidFill>
                            <a:srgbClr val="FFFFFF"/>
                          </a:solidFill>
                          <a:latin typeface="Arial"/>
                          <a:ea typeface="Arial"/>
                          <a:cs typeface="Arial"/>
                          <a:sym typeface="Arial"/>
                        </a:rPr>
                      </a:br>
                      <a:r>
                        <a:rPr lang="en-US" sz="1000" b="0" i="0" u="none" strike="noStrike" dirty="0">
                          <a:solidFill>
                            <a:srgbClr val="FFFFFF"/>
                          </a:solidFill>
                          <a:latin typeface="Arial"/>
                          <a:ea typeface="Arial"/>
                          <a:cs typeface="Arial"/>
                          <a:sym typeface="Arial"/>
                        </a:rPr>
                        <a:t>Inadequate number of resources or shifting resources from one system to another. </a:t>
                      </a:r>
                    </a:p>
                    <a:p>
                      <a:pPr marL="0" marR="0" lvl="0" indent="0" algn="l" rtl="0">
                        <a:spcBef>
                          <a:spcPts val="0"/>
                        </a:spcBef>
                        <a:spcAft>
                          <a:spcPts val="0"/>
                        </a:spcAft>
                        <a:buNone/>
                      </a:pPr>
                      <a:endParaRPr lang="en-US" sz="1000" b="0" i="0" u="none" strike="noStrike" dirty="0">
                        <a:solidFill>
                          <a:srgbClr val="FFFFFF"/>
                        </a:solidFill>
                        <a:latin typeface="Arial"/>
                        <a:ea typeface="Arial"/>
                        <a:cs typeface="Arial"/>
                        <a:sym typeface="Arial"/>
                      </a:endParaRPr>
                    </a:p>
                    <a:p>
                      <a:pPr marL="0" marR="0" lvl="0" indent="0" algn="l" rtl="0">
                        <a:spcBef>
                          <a:spcPts val="0"/>
                        </a:spcBef>
                        <a:spcAft>
                          <a:spcPts val="0"/>
                        </a:spcAft>
                        <a:buNone/>
                      </a:pPr>
                      <a:r>
                        <a:rPr lang="en-US" sz="1000" b="0" i="0" u="none" strike="noStrike" dirty="0">
                          <a:solidFill>
                            <a:srgbClr val="FFFFFF"/>
                          </a:solidFill>
                          <a:latin typeface="Arial"/>
                          <a:ea typeface="Arial"/>
                          <a:cs typeface="Arial"/>
                          <a:sym typeface="Arial"/>
                        </a:rPr>
                        <a:t>No risk-based approach identified.</a:t>
                      </a:r>
                      <a:br>
                        <a:rPr lang="en-US" sz="1000" b="0" i="0" u="none" strike="noStrike" dirty="0">
                          <a:solidFill>
                            <a:srgbClr val="FFFFFF"/>
                          </a:solidFill>
                          <a:latin typeface="Arial"/>
                          <a:ea typeface="Arial"/>
                          <a:cs typeface="Arial"/>
                          <a:sym typeface="Arial"/>
                        </a:rPr>
                      </a:br>
                      <a:br>
                        <a:rPr lang="en-US" sz="1000" b="0" i="0" u="none" strike="noStrike" dirty="0">
                          <a:solidFill>
                            <a:srgbClr val="FFFFFF"/>
                          </a:solidFill>
                          <a:latin typeface="Arial"/>
                          <a:ea typeface="Arial"/>
                          <a:cs typeface="Arial"/>
                          <a:sym typeface="Arial"/>
                        </a:rPr>
                      </a:br>
                      <a:br>
                        <a:rPr lang="en-US" sz="1000" b="0" i="0" u="none" strike="noStrike" dirty="0">
                          <a:solidFill>
                            <a:srgbClr val="FFFFFF"/>
                          </a:solidFill>
                          <a:latin typeface="Arial"/>
                          <a:ea typeface="Arial"/>
                          <a:cs typeface="Arial"/>
                          <a:sym typeface="Arial"/>
                        </a:rPr>
                      </a:br>
                      <a:endParaRPr sz="1000" b="0" i="0" u="none" strike="noStrike" dirty="0">
                        <a:solidFill>
                          <a:srgbClr val="FFFFFF"/>
                        </a:solidFill>
                        <a:latin typeface="Arial"/>
                        <a:ea typeface="Arial"/>
                        <a:cs typeface="Arial"/>
                        <a:sym typeface="Arial"/>
                      </a:endParaRPr>
                    </a:p>
                  </a:txBody>
                  <a:tcPr marL="6350" marR="6350" marT="6350" marB="0">
                    <a:lnL w="19050" cap="flat" cmpd="sng">
                      <a:solidFill>
                        <a:srgbClr val="0F243E"/>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19050" cap="flat" cmpd="sng">
                      <a:solidFill>
                        <a:srgbClr val="0F243E"/>
                      </a:solidFill>
                      <a:prstDash val="solid"/>
                      <a:round/>
                      <a:headEnd type="none" w="sm" len="sm"/>
                      <a:tailEnd type="none" w="sm" len="sm"/>
                    </a:lnB>
                    <a:solidFill>
                      <a:srgbClr val="FF0000"/>
                    </a:solidFill>
                  </a:tcPr>
                </a:tc>
                <a:tc>
                  <a:txBody>
                    <a:bodyPr/>
                    <a:lstStyle/>
                    <a:p>
                      <a:pPr marL="0" marR="0" lvl="0" indent="0" algn="l" rtl="0">
                        <a:spcBef>
                          <a:spcPts val="0"/>
                        </a:spcBef>
                        <a:spcAft>
                          <a:spcPts val="0"/>
                        </a:spcAft>
                        <a:buNone/>
                      </a:pPr>
                      <a:r>
                        <a:rPr lang="en-US" sz="1000" b="0" i="0" u="none" strike="noStrike" dirty="0">
                          <a:solidFill>
                            <a:srgbClr val="000000"/>
                          </a:solidFill>
                          <a:latin typeface="Arial"/>
                          <a:ea typeface="Arial"/>
                          <a:cs typeface="Arial"/>
                          <a:sym typeface="Arial"/>
                        </a:rPr>
                        <a:t>Some system/</a:t>
                      </a:r>
                      <a:r>
                        <a:rPr lang="en-US" sz="1000" b="0" i="0" u="none" strike="noStrike">
                          <a:solidFill>
                            <a:srgbClr val="000000"/>
                          </a:solidFill>
                          <a:latin typeface="Arial"/>
                          <a:ea typeface="Arial"/>
                          <a:cs typeface="Arial"/>
                          <a:sym typeface="Arial"/>
                        </a:rPr>
                        <a:t>process owner has </a:t>
                      </a:r>
                      <a:r>
                        <a:rPr lang="en-US" sz="1000" b="0" i="0" u="none" strike="noStrike" dirty="0">
                          <a:solidFill>
                            <a:srgbClr val="000000"/>
                          </a:solidFill>
                          <a:latin typeface="Arial"/>
                          <a:ea typeface="Arial"/>
                          <a:cs typeface="Arial"/>
                          <a:sym typeface="Arial"/>
                        </a:rPr>
                        <a:t>been identified.</a:t>
                      </a:r>
                      <a:br>
                        <a:rPr lang="en-US" sz="1000" b="0" i="0" u="none" strike="noStrike" dirty="0">
                          <a:solidFill>
                            <a:srgbClr val="000000"/>
                          </a:solidFill>
                          <a:latin typeface="Arial"/>
                          <a:ea typeface="Arial"/>
                          <a:cs typeface="Arial"/>
                          <a:sym typeface="Arial"/>
                        </a:rPr>
                      </a:br>
                      <a:br>
                        <a:rPr lang="en-US" sz="1000" b="0" i="0" u="none" strike="noStrike" dirty="0">
                          <a:solidFill>
                            <a:srgbClr val="000000"/>
                          </a:solidFill>
                          <a:latin typeface="Arial"/>
                          <a:ea typeface="Arial"/>
                          <a:cs typeface="Arial"/>
                          <a:sym typeface="Arial"/>
                        </a:rPr>
                      </a:br>
                      <a:r>
                        <a:rPr lang="en-US" sz="1000" b="0" i="0" u="none" strike="noStrike" dirty="0">
                          <a:solidFill>
                            <a:srgbClr val="000000"/>
                          </a:solidFill>
                          <a:latin typeface="Arial"/>
                          <a:ea typeface="Arial"/>
                          <a:cs typeface="Arial"/>
                          <a:sym typeface="Arial"/>
                        </a:rPr>
                        <a:t>Programs are in place to proactively drive continuous improvement.(e.g. CAPA robustness and Human Error Prevention).</a:t>
                      </a:r>
                      <a:br>
                        <a:rPr lang="en-US" sz="1000" b="0" i="0" u="none" strike="noStrike" dirty="0">
                          <a:solidFill>
                            <a:srgbClr val="000000"/>
                          </a:solidFill>
                          <a:latin typeface="Arial"/>
                          <a:ea typeface="Arial"/>
                          <a:cs typeface="Arial"/>
                          <a:sym typeface="Arial"/>
                        </a:rPr>
                      </a:br>
                      <a:br>
                        <a:rPr lang="en-US" sz="1000" b="0" i="0" u="none" strike="noStrike" dirty="0">
                          <a:solidFill>
                            <a:srgbClr val="000000"/>
                          </a:solidFill>
                          <a:latin typeface="Arial"/>
                          <a:ea typeface="Arial"/>
                          <a:cs typeface="Arial"/>
                          <a:sym typeface="Arial"/>
                        </a:rPr>
                      </a:br>
                      <a:r>
                        <a:rPr lang="en-US" sz="1000" b="0" i="0" u="none" strike="noStrike" dirty="0">
                          <a:solidFill>
                            <a:srgbClr val="000000"/>
                          </a:solidFill>
                          <a:latin typeface="Arial"/>
                          <a:ea typeface="Arial"/>
                          <a:cs typeface="Arial"/>
                          <a:sym typeface="Arial"/>
                        </a:rPr>
                        <a:t>Adequate number of resources to manage the system.</a:t>
                      </a:r>
                      <a:br>
                        <a:rPr lang="en-US" sz="1000" b="0" i="0" u="none" strike="noStrike" dirty="0">
                          <a:solidFill>
                            <a:srgbClr val="000000"/>
                          </a:solidFill>
                          <a:latin typeface="Arial"/>
                          <a:ea typeface="Arial"/>
                          <a:cs typeface="Arial"/>
                          <a:sym typeface="Arial"/>
                        </a:rPr>
                      </a:br>
                      <a:br>
                        <a:rPr lang="en-US" sz="1000" b="0" i="0" u="none" strike="noStrike" dirty="0">
                          <a:solidFill>
                            <a:srgbClr val="000000"/>
                          </a:solidFill>
                          <a:latin typeface="Arial"/>
                          <a:ea typeface="Arial"/>
                          <a:cs typeface="Arial"/>
                          <a:sym typeface="Arial"/>
                        </a:rPr>
                      </a:br>
                      <a:br>
                        <a:rPr lang="en-US" sz="1000" b="0" i="0" u="none" strike="noStrike" dirty="0">
                          <a:solidFill>
                            <a:srgbClr val="000000"/>
                          </a:solidFill>
                          <a:latin typeface="Arial"/>
                          <a:ea typeface="Arial"/>
                          <a:cs typeface="Arial"/>
                          <a:sym typeface="Arial"/>
                        </a:rPr>
                      </a:br>
                      <a:endParaRPr sz="1000" b="0" i="0" u="none" strike="noStrike" dirty="0">
                        <a:solidFill>
                          <a:srgbClr val="000000"/>
                        </a:solidFill>
                        <a:latin typeface="Arial"/>
                        <a:ea typeface="Arial"/>
                        <a:cs typeface="Arial"/>
                        <a:sym typeface="Arial"/>
                      </a:endParaRPr>
                    </a:p>
                  </a:txBody>
                  <a:tcPr marL="6350" marR="6350" marT="635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19050" cap="flat" cmpd="sng">
                      <a:solidFill>
                        <a:srgbClr val="0F243E"/>
                      </a:solidFill>
                      <a:prstDash val="solid"/>
                      <a:round/>
                      <a:headEnd type="none" w="sm" len="sm"/>
                      <a:tailEnd type="none" w="sm" len="sm"/>
                    </a:lnB>
                    <a:solidFill>
                      <a:srgbClr val="FF9900"/>
                    </a:solidFill>
                  </a:tcPr>
                </a:tc>
                <a:tc>
                  <a:txBody>
                    <a:bodyPr/>
                    <a:lstStyle/>
                    <a:p>
                      <a:pPr marL="0" marR="0" lvl="0" indent="0" algn="l" rtl="0">
                        <a:spcBef>
                          <a:spcPts val="0"/>
                        </a:spcBef>
                        <a:spcAft>
                          <a:spcPts val="0"/>
                        </a:spcAft>
                        <a:buNone/>
                      </a:pPr>
                      <a:r>
                        <a:rPr lang="en-US" sz="1000" b="0" i="0" u="none" strike="noStrike" dirty="0">
                          <a:solidFill>
                            <a:srgbClr val="000000"/>
                          </a:solidFill>
                          <a:latin typeface="Arial"/>
                          <a:ea typeface="Arial"/>
                          <a:cs typeface="Arial"/>
                          <a:sym typeface="Arial"/>
                        </a:rPr>
                        <a:t>Process owner has been identified and ensure the QMS is in alignment with policies and standards.</a:t>
                      </a:r>
                      <a:br>
                        <a:rPr lang="en-US" sz="1000" b="0" i="0" u="none" strike="noStrike" dirty="0">
                          <a:solidFill>
                            <a:srgbClr val="000000"/>
                          </a:solidFill>
                          <a:latin typeface="Arial"/>
                          <a:ea typeface="Arial"/>
                          <a:cs typeface="Arial"/>
                          <a:sym typeface="Arial"/>
                        </a:rPr>
                      </a:br>
                      <a:br>
                        <a:rPr lang="en-US" sz="1000" b="0" i="0" u="none" strike="noStrike" dirty="0">
                          <a:solidFill>
                            <a:srgbClr val="000000"/>
                          </a:solidFill>
                          <a:latin typeface="Arial"/>
                          <a:ea typeface="Arial"/>
                          <a:cs typeface="Arial"/>
                          <a:sym typeface="Arial"/>
                        </a:rPr>
                      </a:br>
                      <a:r>
                        <a:rPr lang="en-US" sz="1000" b="0" i="0" u="none" strike="noStrike" dirty="0">
                          <a:solidFill>
                            <a:srgbClr val="000000"/>
                          </a:solidFill>
                          <a:latin typeface="Arial"/>
                          <a:ea typeface="Arial"/>
                          <a:cs typeface="Arial"/>
                          <a:sym typeface="Arial"/>
                        </a:rPr>
                        <a:t>Proactive programs are in place and some programs have shown improvement over the last three quarters.</a:t>
                      </a:r>
                      <a:br>
                        <a:rPr lang="en-US" sz="1000" b="0" i="0" u="none" strike="noStrike" dirty="0">
                          <a:solidFill>
                            <a:srgbClr val="000000"/>
                          </a:solidFill>
                          <a:latin typeface="Arial"/>
                          <a:ea typeface="Arial"/>
                          <a:cs typeface="Arial"/>
                          <a:sym typeface="Arial"/>
                        </a:rPr>
                      </a:br>
                      <a:br>
                        <a:rPr lang="en-US" sz="1000" b="0" i="0" u="none" strike="noStrike" dirty="0">
                          <a:solidFill>
                            <a:srgbClr val="000000"/>
                          </a:solidFill>
                          <a:latin typeface="Arial"/>
                          <a:ea typeface="Arial"/>
                          <a:cs typeface="Arial"/>
                          <a:sym typeface="Arial"/>
                        </a:rPr>
                      </a:br>
                      <a:r>
                        <a:rPr lang="en-US" sz="1000" b="0" i="0" u="none" strike="noStrike" dirty="0">
                          <a:solidFill>
                            <a:srgbClr val="000000"/>
                          </a:solidFill>
                          <a:latin typeface="Arial"/>
                          <a:ea typeface="Arial"/>
                          <a:cs typeface="Arial"/>
                          <a:sym typeface="Arial"/>
                        </a:rPr>
                        <a:t>Adequate number of resources that are cross trained and able to support multiple operations and quality initiatives. </a:t>
                      </a:r>
                      <a:br>
                        <a:rPr lang="en-US" sz="1000" b="0" i="0" u="none" strike="noStrike" dirty="0">
                          <a:solidFill>
                            <a:srgbClr val="000000"/>
                          </a:solidFill>
                          <a:latin typeface="Arial"/>
                          <a:ea typeface="Arial"/>
                          <a:cs typeface="Arial"/>
                          <a:sym typeface="Arial"/>
                        </a:rPr>
                      </a:br>
                      <a:br>
                        <a:rPr lang="en-US" sz="1000" b="0" i="0" u="none" strike="noStrike" dirty="0">
                          <a:solidFill>
                            <a:srgbClr val="000000"/>
                          </a:solidFill>
                          <a:latin typeface="Arial"/>
                          <a:ea typeface="Arial"/>
                          <a:cs typeface="Arial"/>
                          <a:sym typeface="Arial"/>
                        </a:rPr>
                      </a:br>
                      <a:endParaRPr sz="1000" b="0" i="0" u="none" strike="noStrike" dirty="0">
                        <a:solidFill>
                          <a:srgbClr val="000000"/>
                        </a:solidFill>
                        <a:latin typeface="Arial"/>
                        <a:ea typeface="Arial"/>
                        <a:cs typeface="Arial"/>
                        <a:sym typeface="Arial"/>
                      </a:endParaRPr>
                    </a:p>
                  </a:txBody>
                  <a:tcPr marL="6350" marR="6350" marT="635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19050" cap="flat" cmpd="sng">
                      <a:solidFill>
                        <a:srgbClr val="0F243E"/>
                      </a:solidFill>
                      <a:prstDash val="solid"/>
                      <a:round/>
                      <a:headEnd type="none" w="sm" len="sm"/>
                      <a:tailEnd type="none" w="sm" len="sm"/>
                    </a:lnB>
                    <a:solidFill>
                      <a:srgbClr val="FFFF00"/>
                    </a:solidFill>
                  </a:tcPr>
                </a:tc>
                <a:tc>
                  <a:txBody>
                    <a:bodyPr/>
                    <a:lstStyle/>
                    <a:p>
                      <a:pPr marL="0" marR="0" lvl="0" indent="0" algn="l" rtl="0">
                        <a:spcBef>
                          <a:spcPts val="0"/>
                        </a:spcBef>
                        <a:spcAft>
                          <a:spcPts val="0"/>
                        </a:spcAft>
                        <a:buNone/>
                      </a:pPr>
                      <a:r>
                        <a:rPr lang="en-US" sz="1000" b="0" i="0" u="none" strike="noStrike" dirty="0">
                          <a:solidFill>
                            <a:srgbClr val="FFFFFF"/>
                          </a:solidFill>
                          <a:latin typeface="Arial"/>
                          <a:ea typeface="Arial"/>
                          <a:cs typeface="Arial"/>
                          <a:sym typeface="Arial"/>
                        </a:rPr>
                        <a:t>Process owner proactively demonstrate initiatives to improve the process. </a:t>
                      </a:r>
                      <a:br>
                        <a:rPr lang="en-US" sz="1000" b="0" i="0" u="none" strike="noStrike" dirty="0">
                          <a:solidFill>
                            <a:srgbClr val="FFFFFF"/>
                          </a:solidFill>
                          <a:latin typeface="Arial"/>
                          <a:ea typeface="Arial"/>
                          <a:cs typeface="Arial"/>
                          <a:sym typeface="Arial"/>
                        </a:rPr>
                      </a:br>
                      <a:br>
                        <a:rPr lang="en-US" sz="1000" b="0" i="0" u="none" strike="noStrike" dirty="0">
                          <a:solidFill>
                            <a:srgbClr val="FFFFFF"/>
                          </a:solidFill>
                          <a:latin typeface="Arial"/>
                          <a:ea typeface="Arial"/>
                          <a:cs typeface="Arial"/>
                          <a:sym typeface="Arial"/>
                        </a:rPr>
                      </a:br>
                      <a:r>
                        <a:rPr lang="en-US" sz="1000" b="0" i="0" u="none" strike="noStrike" dirty="0">
                          <a:solidFill>
                            <a:srgbClr val="FFFFFF"/>
                          </a:solidFill>
                          <a:latin typeface="Arial"/>
                          <a:ea typeface="Arial"/>
                          <a:cs typeface="Arial"/>
                          <a:sym typeface="Arial"/>
                        </a:rPr>
                        <a:t>All programs have shown improvement over the last three quarters.</a:t>
                      </a:r>
                      <a:br>
                        <a:rPr lang="en-US" sz="1000" b="0" i="0" u="none" strike="noStrike" dirty="0">
                          <a:solidFill>
                            <a:srgbClr val="FFFFFF"/>
                          </a:solidFill>
                          <a:latin typeface="Arial"/>
                          <a:ea typeface="Arial"/>
                          <a:cs typeface="Arial"/>
                          <a:sym typeface="Arial"/>
                        </a:rPr>
                      </a:br>
                      <a:br>
                        <a:rPr lang="en-US" sz="1000" b="0" i="0" u="none" strike="noStrike" dirty="0">
                          <a:solidFill>
                            <a:srgbClr val="FFFFFF"/>
                          </a:solidFill>
                          <a:latin typeface="Arial"/>
                          <a:ea typeface="Arial"/>
                          <a:cs typeface="Arial"/>
                          <a:sym typeface="Arial"/>
                        </a:rPr>
                      </a:br>
                      <a:r>
                        <a:rPr lang="en-US" sz="1000" b="0" i="0" u="none" strike="noStrike" dirty="0">
                          <a:solidFill>
                            <a:srgbClr val="FFFFFF"/>
                          </a:solidFill>
                          <a:latin typeface="Arial"/>
                          <a:ea typeface="Arial"/>
                          <a:cs typeface="Arial"/>
                          <a:sym typeface="Arial"/>
                        </a:rPr>
                        <a:t>Area has knowledge, skills and abilities to maintain a compliant and efficient quality system.  </a:t>
                      </a:r>
                      <a:br>
                        <a:rPr lang="en-US" sz="1000" b="0" i="0" u="none" strike="noStrike" dirty="0">
                          <a:solidFill>
                            <a:srgbClr val="FFFFFF"/>
                          </a:solidFill>
                          <a:latin typeface="Arial"/>
                          <a:ea typeface="Arial"/>
                          <a:cs typeface="Arial"/>
                          <a:sym typeface="Arial"/>
                        </a:rPr>
                      </a:br>
                      <a:br>
                        <a:rPr lang="en-US" sz="1000" b="0" i="0" u="none" strike="noStrike" dirty="0">
                          <a:solidFill>
                            <a:srgbClr val="FFFFFF"/>
                          </a:solidFill>
                          <a:latin typeface="Arial"/>
                          <a:ea typeface="Arial"/>
                          <a:cs typeface="Arial"/>
                          <a:sym typeface="Arial"/>
                        </a:rPr>
                      </a:br>
                      <a:endParaRPr sz="1000" b="0" i="0" u="none" strike="noStrike" dirty="0">
                        <a:solidFill>
                          <a:srgbClr val="FFFFFF"/>
                        </a:solidFill>
                        <a:latin typeface="Arial"/>
                        <a:ea typeface="Arial"/>
                        <a:cs typeface="Arial"/>
                        <a:sym typeface="Arial"/>
                      </a:endParaRPr>
                    </a:p>
                  </a:txBody>
                  <a:tcPr marL="6350" marR="6350" marT="635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19050" cap="flat" cmpd="sng">
                      <a:solidFill>
                        <a:srgbClr val="0F243E"/>
                      </a:solidFill>
                      <a:prstDash val="solid"/>
                      <a:round/>
                      <a:headEnd type="none" w="sm" len="sm"/>
                      <a:tailEnd type="none" w="sm" len="sm"/>
                    </a:lnB>
                    <a:solidFill>
                      <a:srgbClr val="009900"/>
                    </a:solidFill>
                  </a:tcPr>
                </a:tc>
                <a:extLst>
                  <a:ext uri="{0D108BD9-81ED-4DB2-BD59-A6C34878D82A}">
                    <a16:rowId xmlns:a16="http://schemas.microsoft.com/office/drawing/2014/main" val="10005"/>
                  </a:ext>
                </a:extLst>
              </a:tr>
            </a:tbl>
          </a:graphicData>
        </a:graphic>
      </p:graphicFrame>
      <p:pic>
        <p:nvPicPr>
          <p:cNvPr id="5" name="Picture 4">
            <a:extLst>
              <a:ext uri="{FF2B5EF4-FFF2-40B4-BE49-F238E27FC236}">
                <a16:creationId xmlns:a16="http://schemas.microsoft.com/office/drawing/2014/main" id="{78EE0F7A-C40D-4728-A10F-9BA3562380A1}"/>
              </a:ext>
            </a:extLst>
          </p:cNvPr>
          <p:cNvPicPr>
            <a:picLocks noChangeAspect="1"/>
          </p:cNvPicPr>
          <p:nvPr/>
        </p:nvPicPr>
        <p:blipFill>
          <a:blip r:embed="rId3"/>
          <a:stretch>
            <a:fillRect/>
          </a:stretch>
        </p:blipFill>
        <p:spPr>
          <a:xfrm>
            <a:off x="10380921" y="246903"/>
            <a:ext cx="1015072" cy="917528"/>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Arc 36"/>
          <p:cNvSpPr/>
          <p:nvPr/>
        </p:nvSpPr>
        <p:spPr>
          <a:xfrm>
            <a:off x="4497483" y="2098617"/>
            <a:ext cx="3196166" cy="3196166"/>
          </a:xfrm>
          <a:prstGeom prst="arc">
            <a:avLst>
              <a:gd name="adj1" fmla="val 16200000"/>
              <a:gd name="adj2" fmla="val 14366089"/>
            </a:avLst>
          </a:prstGeom>
          <a:ln w="15875">
            <a:solidFill>
              <a:schemeClr val="tx1">
                <a:lumMod val="85000"/>
                <a:lumOff val="15000"/>
              </a:schemeClr>
            </a:solidFill>
            <a:prstDash val="sysDash"/>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68" name="Group 67"/>
          <p:cNvGrpSpPr/>
          <p:nvPr/>
        </p:nvGrpSpPr>
        <p:grpSpPr>
          <a:xfrm>
            <a:off x="3733357" y="1030723"/>
            <a:ext cx="4749660" cy="5341450"/>
            <a:chOff x="3733357" y="1030723"/>
            <a:chExt cx="4749660" cy="5341450"/>
          </a:xfrm>
        </p:grpSpPr>
        <p:grpSp>
          <p:nvGrpSpPr>
            <p:cNvPr id="62" name="Group 61"/>
            <p:cNvGrpSpPr/>
            <p:nvPr/>
          </p:nvGrpSpPr>
          <p:grpSpPr>
            <a:xfrm>
              <a:off x="5892501" y="1030723"/>
              <a:ext cx="422452" cy="1076232"/>
              <a:chOff x="5892501" y="1030723"/>
              <a:chExt cx="422452" cy="1076232"/>
            </a:xfrm>
          </p:grpSpPr>
          <p:cxnSp>
            <p:nvCxnSpPr>
              <p:cNvPr id="33" name="Straight Connector 32"/>
              <p:cNvCxnSpPr/>
              <p:nvPr/>
            </p:nvCxnSpPr>
            <p:spPr>
              <a:xfrm flipV="1">
                <a:off x="6095276" y="1069636"/>
                <a:ext cx="0" cy="1037319"/>
              </a:xfrm>
              <a:prstGeom prst="line">
                <a:avLst/>
              </a:prstGeom>
              <a:ln w="15875">
                <a:solidFill>
                  <a:schemeClr val="tx1">
                    <a:lumMod val="85000"/>
                    <a:lumOff val="1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34" name="Group 33"/>
              <p:cNvGrpSpPr/>
              <p:nvPr/>
            </p:nvGrpSpPr>
            <p:grpSpPr>
              <a:xfrm>
                <a:off x="5892501" y="1030723"/>
                <a:ext cx="422452" cy="405688"/>
                <a:chOff x="5778103" y="1544955"/>
                <a:chExt cx="657109" cy="631032"/>
              </a:xfrm>
            </p:grpSpPr>
            <p:sp>
              <p:nvSpPr>
                <p:cNvPr id="35" name="Oval 34"/>
                <p:cNvSpPr/>
                <p:nvPr/>
              </p:nvSpPr>
              <p:spPr>
                <a:xfrm>
                  <a:off x="5778103" y="1544955"/>
                  <a:ext cx="631032" cy="631032"/>
                </a:xfrm>
                <a:prstGeom prst="ellipse">
                  <a:avLst/>
                </a:prstGeom>
                <a:solidFill>
                  <a:schemeClr val="bg1"/>
                </a:solidFill>
                <a:ln w="25400">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p:cNvSpPr txBox="1"/>
                <p:nvPr/>
              </p:nvSpPr>
              <p:spPr>
                <a:xfrm>
                  <a:off x="5795176" y="1588040"/>
                  <a:ext cx="640036" cy="544861"/>
                </a:xfrm>
                <a:prstGeom prst="rect">
                  <a:avLst/>
                </a:prstGeom>
                <a:noFill/>
              </p:spPr>
              <p:txBody>
                <a:bodyPr wrap="none" rtlCol="0" anchor="ctr">
                  <a:spAutoFit/>
                </a:bodyPr>
                <a:lstStyle/>
                <a:p>
                  <a:pPr algn="ctr"/>
                  <a:r>
                    <a:rPr lang="en-US" sz="2000" b="1" dirty="0">
                      <a:latin typeface="Arial" panose="020B0604020202020204" pitchFamily="34" charset="0"/>
                      <a:cs typeface="Arial" panose="020B0604020202020204" pitchFamily="34" charset="0"/>
                    </a:rPr>
                    <a:t>01</a:t>
                  </a:r>
                </a:p>
              </p:txBody>
            </p:sp>
          </p:grpSp>
        </p:grpSp>
        <p:grpSp>
          <p:nvGrpSpPr>
            <p:cNvPr id="63" name="Group 62"/>
            <p:cNvGrpSpPr/>
            <p:nvPr/>
          </p:nvGrpSpPr>
          <p:grpSpPr>
            <a:xfrm>
              <a:off x="7412447" y="2267238"/>
              <a:ext cx="1070570" cy="405688"/>
              <a:chOff x="7412447" y="2267238"/>
              <a:chExt cx="1070570" cy="405688"/>
            </a:xfrm>
          </p:grpSpPr>
          <p:cxnSp>
            <p:nvCxnSpPr>
              <p:cNvPr id="29" name="Straight Connector 28"/>
              <p:cNvCxnSpPr/>
              <p:nvPr/>
            </p:nvCxnSpPr>
            <p:spPr>
              <a:xfrm rot="3600000" flipV="1">
                <a:off x="7931107" y="2121373"/>
                <a:ext cx="0" cy="1037319"/>
              </a:xfrm>
              <a:prstGeom prst="line">
                <a:avLst/>
              </a:prstGeom>
              <a:ln w="15875">
                <a:solidFill>
                  <a:schemeClr val="tx1">
                    <a:lumMod val="85000"/>
                    <a:lumOff val="1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a:xfrm rot="60000">
                <a:off x="8013017" y="2267238"/>
                <a:ext cx="470000" cy="405688"/>
                <a:chOff x="5749657" y="1544955"/>
                <a:chExt cx="731069" cy="631032"/>
              </a:xfrm>
            </p:grpSpPr>
            <p:sp>
              <p:nvSpPr>
                <p:cNvPr id="31" name="Oval 30"/>
                <p:cNvSpPr/>
                <p:nvPr/>
              </p:nvSpPr>
              <p:spPr>
                <a:xfrm>
                  <a:off x="5778103" y="1544955"/>
                  <a:ext cx="631032" cy="631032"/>
                </a:xfrm>
                <a:prstGeom prst="ellipse">
                  <a:avLst/>
                </a:prstGeom>
                <a:solidFill>
                  <a:schemeClr val="bg1"/>
                </a:solidFill>
                <a:ln w="25400">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p:cNvSpPr txBox="1"/>
                <p:nvPr/>
              </p:nvSpPr>
              <p:spPr>
                <a:xfrm>
                  <a:off x="5749657" y="1549295"/>
                  <a:ext cx="731069" cy="622356"/>
                </a:xfrm>
                <a:prstGeom prst="rect">
                  <a:avLst/>
                </a:prstGeom>
                <a:noFill/>
              </p:spPr>
              <p:txBody>
                <a:bodyPr wrap="none" rtlCol="0" anchor="ctr">
                  <a:spAutoFit/>
                </a:bodyPr>
                <a:lstStyle/>
                <a:p>
                  <a:pPr algn="ctr"/>
                  <a:r>
                    <a:rPr lang="en-US" sz="2000" b="1" dirty="0">
                      <a:latin typeface="Arial" panose="020B0604020202020204" pitchFamily="34" charset="0"/>
                      <a:cs typeface="Arial" panose="020B0604020202020204" pitchFamily="34" charset="0"/>
                    </a:rPr>
                    <a:t>02</a:t>
                  </a:r>
                </a:p>
              </p:txBody>
            </p:sp>
          </p:grpSp>
        </p:grpSp>
        <p:grpSp>
          <p:nvGrpSpPr>
            <p:cNvPr id="64" name="Group 63"/>
            <p:cNvGrpSpPr/>
            <p:nvPr/>
          </p:nvGrpSpPr>
          <p:grpSpPr>
            <a:xfrm>
              <a:off x="7418279" y="4772963"/>
              <a:ext cx="1062121" cy="405688"/>
              <a:chOff x="7418279" y="4772963"/>
              <a:chExt cx="1062121" cy="405688"/>
            </a:xfrm>
          </p:grpSpPr>
          <p:cxnSp>
            <p:nvCxnSpPr>
              <p:cNvPr id="25" name="Straight Connector 24"/>
              <p:cNvCxnSpPr/>
              <p:nvPr/>
            </p:nvCxnSpPr>
            <p:spPr>
              <a:xfrm rot="7200000" flipV="1">
                <a:off x="7936939" y="4272369"/>
                <a:ext cx="0" cy="1037319"/>
              </a:xfrm>
              <a:prstGeom prst="line">
                <a:avLst/>
              </a:prstGeom>
              <a:ln w="15875">
                <a:solidFill>
                  <a:schemeClr val="tx1">
                    <a:lumMod val="85000"/>
                    <a:lumOff val="1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26" name="Group 25"/>
              <p:cNvGrpSpPr/>
              <p:nvPr/>
            </p:nvGrpSpPr>
            <p:grpSpPr>
              <a:xfrm rot="60000">
                <a:off x="8010400" y="4772963"/>
                <a:ext cx="470000" cy="405688"/>
                <a:chOff x="5749658" y="1544955"/>
                <a:chExt cx="731069" cy="631032"/>
              </a:xfrm>
            </p:grpSpPr>
            <p:sp>
              <p:nvSpPr>
                <p:cNvPr id="27" name="Oval 26"/>
                <p:cNvSpPr/>
                <p:nvPr/>
              </p:nvSpPr>
              <p:spPr>
                <a:xfrm>
                  <a:off x="5778103" y="1544955"/>
                  <a:ext cx="631032" cy="631032"/>
                </a:xfrm>
                <a:prstGeom prst="ellipse">
                  <a:avLst/>
                </a:prstGeom>
                <a:solidFill>
                  <a:schemeClr val="bg1"/>
                </a:solidFill>
                <a:ln w="25400">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5749658" y="1549295"/>
                  <a:ext cx="731069" cy="622356"/>
                </a:xfrm>
                <a:prstGeom prst="rect">
                  <a:avLst/>
                </a:prstGeom>
                <a:noFill/>
              </p:spPr>
              <p:txBody>
                <a:bodyPr wrap="none" rtlCol="0" anchor="ctr">
                  <a:spAutoFit/>
                </a:bodyPr>
                <a:lstStyle/>
                <a:p>
                  <a:pPr algn="ctr"/>
                  <a:r>
                    <a:rPr lang="en-US" sz="2000" b="1" dirty="0">
                      <a:latin typeface="Arial" panose="020B0604020202020204" pitchFamily="34" charset="0"/>
                      <a:cs typeface="Arial" panose="020B0604020202020204" pitchFamily="34" charset="0"/>
                    </a:rPr>
                    <a:t>03</a:t>
                  </a:r>
                </a:p>
              </p:txBody>
            </p:sp>
          </p:grpSp>
        </p:grpSp>
        <p:grpSp>
          <p:nvGrpSpPr>
            <p:cNvPr id="65" name="Group 64"/>
            <p:cNvGrpSpPr/>
            <p:nvPr/>
          </p:nvGrpSpPr>
          <p:grpSpPr>
            <a:xfrm>
              <a:off x="5865758" y="5295845"/>
              <a:ext cx="470000" cy="1076328"/>
              <a:chOff x="5865758" y="5295845"/>
              <a:chExt cx="470000" cy="1076328"/>
            </a:xfrm>
          </p:grpSpPr>
          <p:cxnSp>
            <p:nvCxnSpPr>
              <p:cNvPr id="21" name="Straight Connector 20"/>
              <p:cNvCxnSpPr/>
              <p:nvPr/>
            </p:nvCxnSpPr>
            <p:spPr>
              <a:xfrm rot="10800000" flipV="1">
                <a:off x="6103727" y="5295845"/>
                <a:ext cx="0" cy="1037319"/>
              </a:xfrm>
              <a:prstGeom prst="line">
                <a:avLst/>
              </a:prstGeom>
              <a:ln w="15875">
                <a:solidFill>
                  <a:schemeClr val="tx1">
                    <a:lumMod val="85000"/>
                    <a:lumOff val="1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22" name="Group 21"/>
              <p:cNvGrpSpPr/>
              <p:nvPr/>
            </p:nvGrpSpPr>
            <p:grpSpPr>
              <a:xfrm rot="60000">
                <a:off x="5865758" y="5966485"/>
                <a:ext cx="470000" cy="405688"/>
                <a:chOff x="5749658" y="1544955"/>
                <a:chExt cx="731069" cy="631032"/>
              </a:xfrm>
            </p:grpSpPr>
            <p:sp>
              <p:nvSpPr>
                <p:cNvPr id="23" name="Oval 22"/>
                <p:cNvSpPr/>
                <p:nvPr/>
              </p:nvSpPr>
              <p:spPr>
                <a:xfrm>
                  <a:off x="5778103" y="1544955"/>
                  <a:ext cx="631032" cy="631032"/>
                </a:xfrm>
                <a:prstGeom prst="ellipse">
                  <a:avLst/>
                </a:prstGeom>
                <a:solidFill>
                  <a:schemeClr val="bg1"/>
                </a:solidFill>
                <a:ln w="25400">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5749658" y="1549295"/>
                  <a:ext cx="731069" cy="622356"/>
                </a:xfrm>
                <a:prstGeom prst="rect">
                  <a:avLst/>
                </a:prstGeom>
                <a:noFill/>
              </p:spPr>
              <p:txBody>
                <a:bodyPr wrap="none" rtlCol="0" anchor="ctr">
                  <a:spAutoFit/>
                </a:bodyPr>
                <a:lstStyle/>
                <a:p>
                  <a:pPr algn="ctr"/>
                  <a:r>
                    <a:rPr lang="en-US" sz="2000" b="1" dirty="0">
                      <a:latin typeface="Arial" panose="020B0604020202020204" pitchFamily="34" charset="0"/>
                      <a:cs typeface="Arial" panose="020B0604020202020204" pitchFamily="34" charset="0"/>
                    </a:rPr>
                    <a:t>04</a:t>
                  </a:r>
                </a:p>
              </p:txBody>
            </p:sp>
          </p:grpSp>
        </p:grpSp>
        <p:grpSp>
          <p:nvGrpSpPr>
            <p:cNvPr id="66" name="Group 65"/>
            <p:cNvGrpSpPr/>
            <p:nvPr/>
          </p:nvGrpSpPr>
          <p:grpSpPr>
            <a:xfrm>
              <a:off x="3756242" y="4740510"/>
              <a:ext cx="1059606" cy="405688"/>
              <a:chOff x="3756242" y="4740510"/>
              <a:chExt cx="1059606" cy="405688"/>
            </a:xfrm>
          </p:grpSpPr>
          <p:cxnSp>
            <p:nvCxnSpPr>
              <p:cNvPr id="17" name="Straight Connector 16"/>
              <p:cNvCxnSpPr/>
              <p:nvPr/>
            </p:nvCxnSpPr>
            <p:spPr>
              <a:xfrm rot="14400000" flipV="1">
                <a:off x="4297189" y="4254553"/>
                <a:ext cx="0" cy="1037319"/>
              </a:xfrm>
              <a:prstGeom prst="line">
                <a:avLst/>
              </a:prstGeom>
              <a:ln w="15875">
                <a:solidFill>
                  <a:schemeClr val="tx1">
                    <a:lumMod val="85000"/>
                    <a:lumOff val="1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18" name="Group 17"/>
              <p:cNvGrpSpPr/>
              <p:nvPr/>
            </p:nvGrpSpPr>
            <p:grpSpPr>
              <a:xfrm rot="60000">
                <a:off x="3756242" y="4740510"/>
                <a:ext cx="470000" cy="405688"/>
                <a:chOff x="5749658" y="1544955"/>
                <a:chExt cx="731069" cy="631032"/>
              </a:xfrm>
            </p:grpSpPr>
            <p:sp>
              <p:nvSpPr>
                <p:cNvPr id="19" name="Oval 18"/>
                <p:cNvSpPr/>
                <p:nvPr/>
              </p:nvSpPr>
              <p:spPr>
                <a:xfrm>
                  <a:off x="5778103" y="1544955"/>
                  <a:ext cx="631032" cy="631032"/>
                </a:xfrm>
                <a:prstGeom prst="ellipse">
                  <a:avLst/>
                </a:prstGeom>
                <a:solidFill>
                  <a:schemeClr val="bg1"/>
                </a:solidFill>
                <a:ln w="25400">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5749658" y="1549295"/>
                  <a:ext cx="731069" cy="622356"/>
                </a:xfrm>
                <a:prstGeom prst="rect">
                  <a:avLst/>
                </a:prstGeom>
                <a:noFill/>
              </p:spPr>
              <p:txBody>
                <a:bodyPr wrap="none" rtlCol="0" anchor="ctr">
                  <a:spAutoFit/>
                </a:bodyPr>
                <a:lstStyle/>
                <a:p>
                  <a:pPr algn="ctr"/>
                  <a:r>
                    <a:rPr lang="en-US" sz="2000" b="1" dirty="0">
                      <a:latin typeface="Arial" panose="020B0604020202020204" pitchFamily="34" charset="0"/>
                      <a:cs typeface="Arial" panose="020B0604020202020204" pitchFamily="34" charset="0"/>
                    </a:rPr>
                    <a:t>05</a:t>
                  </a:r>
                </a:p>
              </p:txBody>
            </p:sp>
          </p:grpSp>
        </p:grpSp>
        <p:grpSp>
          <p:nvGrpSpPr>
            <p:cNvPr id="67" name="Group 66"/>
            <p:cNvGrpSpPr/>
            <p:nvPr/>
          </p:nvGrpSpPr>
          <p:grpSpPr>
            <a:xfrm>
              <a:off x="3733357" y="2267238"/>
              <a:ext cx="1051156" cy="405688"/>
              <a:chOff x="3733357" y="2267238"/>
              <a:chExt cx="1051156" cy="405688"/>
            </a:xfrm>
          </p:grpSpPr>
          <p:cxnSp>
            <p:nvCxnSpPr>
              <p:cNvPr id="13" name="Straight Connector 12"/>
              <p:cNvCxnSpPr/>
              <p:nvPr/>
            </p:nvCxnSpPr>
            <p:spPr>
              <a:xfrm rot="18000000" flipV="1">
                <a:off x="4265854" y="2136009"/>
                <a:ext cx="0" cy="1037319"/>
              </a:xfrm>
              <a:prstGeom prst="line">
                <a:avLst/>
              </a:prstGeom>
              <a:ln w="15875">
                <a:solidFill>
                  <a:schemeClr val="tx1">
                    <a:lumMod val="85000"/>
                    <a:lumOff val="1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14" name="Group 13"/>
              <p:cNvGrpSpPr/>
              <p:nvPr/>
            </p:nvGrpSpPr>
            <p:grpSpPr>
              <a:xfrm rot="60000">
                <a:off x="3733357" y="2267238"/>
                <a:ext cx="470000" cy="405688"/>
                <a:chOff x="5749658" y="1544955"/>
                <a:chExt cx="731069" cy="631032"/>
              </a:xfrm>
            </p:grpSpPr>
            <p:sp>
              <p:nvSpPr>
                <p:cNvPr id="15" name="Oval 14"/>
                <p:cNvSpPr/>
                <p:nvPr/>
              </p:nvSpPr>
              <p:spPr>
                <a:xfrm>
                  <a:off x="5778103" y="1544955"/>
                  <a:ext cx="631032" cy="631032"/>
                </a:xfrm>
                <a:prstGeom prst="ellipse">
                  <a:avLst/>
                </a:prstGeom>
                <a:solidFill>
                  <a:schemeClr val="bg1"/>
                </a:solidFill>
                <a:ln w="25400">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5749658" y="1549295"/>
                  <a:ext cx="731069" cy="622356"/>
                </a:xfrm>
                <a:prstGeom prst="rect">
                  <a:avLst/>
                </a:prstGeom>
                <a:noFill/>
              </p:spPr>
              <p:txBody>
                <a:bodyPr wrap="none" rtlCol="0" anchor="ctr">
                  <a:spAutoFit/>
                </a:bodyPr>
                <a:lstStyle/>
                <a:p>
                  <a:pPr algn="ctr"/>
                  <a:r>
                    <a:rPr lang="en-US" sz="2000" b="1" dirty="0">
                      <a:latin typeface="Arial" panose="020B0604020202020204" pitchFamily="34" charset="0"/>
                      <a:cs typeface="Arial" panose="020B0604020202020204" pitchFamily="34" charset="0"/>
                    </a:rPr>
                    <a:t>06</a:t>
                  </a:r>
                </a:p>
              </p:txBody>
            </p:sp>
          </p:grpSp>
        </p:grpSp>
      </p:grpSp>
      <p:sp>
        <p:nvSpPr>
          <p:cNvPr id="70" name="Rectangle 69">
            <a:extLst>
              <a:ext uri="{FF2B5EF4-FFF2-40B4-BE49-F238E27FC236}">
                <a16:creationId xmlns:a16="http://schemas.microsoft.com/office/drawing/2014/main" id="{9FB9CB84-90FB-4EF7-A5B1-F2AF34EC4692}"/>
              </a:ext>
            </a:extLst>
          </p:cNvPr>
          <p:cNvSpPr/>
          <p:nvPr/>
        </p:nvSpPr>
        <p:spPr>
          <a:xfrm flipH="1">
            <a:off x="6303659" y="993467"/>
            <a:ext cx="3087422" cy="492443"/>
          </a:xfrm>
          <a:prstGeom prst="rect">
            <a:avLst/>
          </a:prstGeom>
        </p:spPr>
        <p:txBody>
          <a:bodyPr wrap="square">
            <a:spAutoFit/>
          </a:bodyPr>
          <a:lstStyle/>
          <a:p>
            <a:r>
              <a:rPr lang="en-US" sz="1400" b="1" dirty="0">
                <a:solidFill>
                  <a:schemeClr val="tx1">
                    <a:lumMod val="75000"/>
                    <a:lumOff val="25000"/>
                  </a:schemeClr>
                </a:solidFill>
                <a:latin typeface="Arial" panose="020B0604020202020204" pitchFamily="34" charset="0"/>
                <a:cs typeface="Arial" panose="020B0604020202020204" pitchFamily="34" charset="0"/>
              </a:rPr>
              <a:t>Strategic Alignment. </a:t>
            </a:r>
            <a:r>
              <a:rPr lang="en-US" sz="1200" dirty="0">
                <a:solidFill>
                  <a:schemeClr val="tx1">
                    <a:lumMod val="75000"/>
                    <a:lumOff val="25000"/>
                  </a:schemeClr>
                </a:solidFill>
                <a:latin typeface="Arial" panose="020B0604020202020204" pitchFamily="34" charset="0"/>
                <a:cs typeface="Arial" panose="020B0604020202020204" pitchFamily="34" charset="0"/>
              </a:rPr>
              <a:t>Process Ownership is a core to maturity</a:t>
            </a:r>
          </a:p>
        </p:txBody>
      </p:sp>
      <p:sp>
        <p:nvSpPr>
          <p:cNvPr id="71" name="Rectangle 70">
            <a:extLst>
              <a:ext uri="{FF2B5EF4-FFF2-40B4-BE49-F238E27FC236}">
                <a16:creationId xmlns:a16="http://schemas.microsoft.com/office/drawing/2014/main" id="{9FB9CB84-90FB-4EF7-A5B1-F2AF34EC4692}"/>
              </a:ext>
            </a:extLst>
          </p:cNvPr>
          <p:cNvSpPr/>
          <p:nvPr/>
        </p:nvSpPr>
        <p:spPr>
          <a:xfrm flipH="1">
            <a:off x="8022956" y="2730454"/>
            <a:ext cx="3087422" cy="307777"/>
          </a:xfrm>
          <a:prstGeom prst="rect">
            <a:avLst/>
          </a:prstGeom>
        </p:spPr>
        <p:txBody>
          <a:bodyPr wrap="square">
            <a:spAutoFit/>
          </a:bodyPr>
          <a:lstStyle/>
          <a:p>
            <a:r>
              <a:rPr lang="en-US" sz="1400" b="1" dirty="0">
                <a:solidFill>
                  <a:schemeClr val="tx1">
                    <a:lumMod val="75000"/>
                    <a:lumOff val="25000"/>
                  </a:schemeClr>
                </a:solidFill>
                <a:latin typeface="Arial" panose="020B0604020202020204" pitchFamily="34" charset="0"/>
                <a:cs typeface="Arial" panose="020B0604020202020204" pitchFamily="34" charset="0"/>
              </a:rPr>
              <a:t>Governance. </a:t>
            </a:r>
            <a:r>
              <a:rPr lang="en-US" sz="1200" dirty="0">
                <a:solidFill>
                  <a:schemeClr val="tx1">
                    <a:lumMod val="75000"/>
                    <a:lumOff val="25000"/>
                  </a:schemeClr>
                </a:solidFill>
                <a:latin typeface="Arial" panose="020B0604020202020204" pitchFamily="34" charset="0"/>
                <a:cs typeface="Arial" panose="020B0604020202020204" pitchFamily="34" charset="0"/>
              </a:rPr>
              <a:t>Owned by the business</a:t>
            </a:r>
          </a:p>
        </p:txBody>
      </p:sp>
      <p:sp>
        <p:nvSpPr>
          <p:cNvPr id="72" name="Rectangle 71">
            <a:extLst>
              <a:ext uri="{FF2B5EF4-FFF2-40B4-BE49-F238E27FC236}">
                <a16:creationId xmlns:a16="http://schemas.microsoft.com/office/drawing/2014/main" id="{9FB9CB84-90FB-4EF7-A5B1-F2AF34EC4692}"/>
              </a:ext>
            </a:extLst>
          </p:cNvPr>
          <p:cNvSpPr/>
          <p:nvPr/>
        </p:nvSpPr>
        <p:spPr>
          <a:xfrm flipH="1">
            <a:off x="7984319" y="5231450"/>
            <a:ext cx="3087422" cy="492443"/>
          </a:xfrm>
          <a:prstGeom prst="rect">
            <a:avLst/>
          </a:prstGeom>
        </p:spPr>
        <p:txBody>
          <a:bodyPr wrap="square">
            <a:spAutoFit/>
          </a:bodyPr>
          <a:lstStyle/>
          <a:p>
            <a:r>
              <a:rPr lang="en-US" sz="1400" b="1" dirty="0">
                <a:solidFill>
                  <a:schemeClr val="tx1">
                    <a:lumMod val="75000"/>
                    <a:lumOff val="25000"/>
                  </a:schemeClr>
                </a:solidFill>
                <a:latin typeface="Arial" panose="020B0604020202020204" pitchFamily="34" charset="0"/>
                <a:cs typeface="Arial" panose="020B0604020202020204" pitchFamily="34" charset="0"/>
              </a:rPr>
              <a:t>Change Management. </a:t>
            </a:r>
            <a:r>
              <a:rPr lang="en-US" sz="1200" dirty="0">
                <a:solidFill>
                  <a:schemeClr val="tx1">
                    <a:lumMod val="75000"/>
                    <a:lumOff val="25000"/>
                  </a:schemeClr>
                </a:solidFill>
                <a:latin typeface="Arial" panose="020B0604020202020204" pitchFamily="34" charset="0"/>
                <a:cs typeface="Arial" panose="020B0604020202020204" pitchFamily="34" charset="0"/>
              </a:rPr>
              <a:t>Build for Sustainability</a:t>
            </a:r>
          </a:p>
        </p:txBody>
      </p:sp>
      <p:sp>
        <p:nvSpPr>
          <p:cNvPr id="73" name="Rectangle 72">
            <a:extLst>
              <a:ext uri="{FF2B5EF4-FFF2-40B4-BE49-F238E27FC236}">
                <a16:creationId xmlns:a16="http://schemas.microsoft.com/office/drawing/2014/main" id="{9FB9CB84-90FB-4EF7-A5B1-F2AF34EC4692}"/>
              </a:ext>
            </a:extLst>
          </p:cNvPr>
          <p:cNvSpPr/>
          <p:nvPr/>
        </p:nvSpPr>
        <p:spPr>
          <a:xfrm flipH="1">
            <a:off x="2734450" y="5708702"/>
            <a:ext cx="3087422" cy="307777"/>
          </a:xfrm>
          <a:prstGeom prst="rect">
            <a:avLst/>
          </a:prstGeom>
        </p:spPr>
        <p:txBody>
          <a:bodyPr wrap="square">
            <a:spAutoFit/>
          </a:bodyPr>
          <a:lstStyle/>
          <a:p>
            <a:pPr algn="r"/>
            <a:r>
              <a:rPr lang="en-US" sz="1400" b="1" dirty="0">
                <a:solidFill>
                  <a:schemeClr val="tx1">
                    <a:lumMod val="75000"/>
                    <a:lumOff val="25000"/>
                  </a:schemeClr>
                </a:solidFill>
                <a:latin typeface="Arial" panose="020B0604020202020204" pitchFamily="34" charset="0"/>
                <a:cs typeface="Arial" panose="020B0604020202020204" pitchFamily="34" charset="0"/>
              </a:rPr>
              <a:t>Process Model. </a:t>
            </a:r>
            <a:r>
              <a:rPr lang="en-US" sz="1200" dirty="0">
                <a:solidFill>
                  <a:schemeClr val="tx1">
                    <a:lumMod val="75000"/>
                    <a:lumOff val="25000"/>
                  </a:schemeClr>
                </a:solidFill>
                <a:latin typeface="Arial" panose="020B0604020202020204" pitchFamily="34" charset="0"/>
                <a:cs typeface="Arial" panose="020B0604020202020204" pitchFamily="34" charset="0"/>
              </a:rPr>
              <a:t>Ignite Understanding</a:t>
            </a:r>
          </a:p>
        </p:txBody>
      </p:sp>
      <p:sp>
        <p:nvSpPr>
          <p:cNvPr id="74" name="Rectangle 73">
            <a:extLst>
              <a:ext uri="{FF2B5EF4-FFF2-40B4-BE49-F238E27FC236}">
                <a16:creationId xmlns:a16="http://schemas.microsoft.com/office/drawing/2014/main" id="{9FB9CB84-90FB-4EF7-A5B1-F2AF34EC4692}"/>
              </a:ext>
            </a:extLst>
          </p:cNvPr>
          <p:cNvSpPr/>
          <p:nvPr/>
        </p:nvSpPr>
        <p:spPr>
          <a:xfrm flipH="1">
            <a:off x="1297069" y="1586853"/>
            <a:ext cx="3087422" cy="492443"/>
          </a:xfrm>
          <a:prstGeom prst="rect">
            <a:avLst/>
          </a:prstGeom>
        </p:spPr>
        <p:txBody>
          <a:bodyPr wrap="square">
            <a:spAutoFit/>
          </a:bodyPr>
          <a:lstStyle/>
          <a:p>
            <a:pPr algn="r"/>
            <a:r>
              <a:rPr lang="en-US" sz="1400" b="1" dirty="0">
                <a:solidFill>
                  <a:schemeClr val="tx1">
                    <a:lumMod val="75000"/>
                    <a:lumOff val="25000"/>
                  </a:schemeClr>
                </a:solidFill>
                <a:latin typeface="Arial" panose="020B0604020202020204" pitchFamily="34" charset="0"/>
                <a:cs typeface="Arial" panose="020B0604020202020204" pitchFamily="34" charset="0"/>
              </a:rPr>
              <a:t>Process Improvement. </a:t>
            </a:r>
            <a:r>
              <a:rPr lang="en-US" sz="1200" dirty="0">
                <a:solidFill>
                  <a:schemeClr val="tx1">
                    <a:lumMod val="75000"/>
                    <a:lumOff val="25000"/>
                  </a:schemeClr>
                </a:solidFill>
                <a:latin typeface="Arial" panose="020B0604020202020204" pitchFamily="34" charset="0"/>
                <a:cs typeface="Arial" panose="020B0604020202020204" pitchFamily="34" charset="0"/>
              </a:rPr>
              <a:t>Drive to maturity and continuous improvement.</a:t>
            </a:r>
          </a:p>
        </p:txBody>
      </p:sp>
      <p:sp>
        <p:nvSpPr>
          <p:cNvPr id="75" name="Rectangle 74">
            <a:extLst>
              <a:ext uri="{FF2B5EF4-FFF2-40B4-BE49-F238E27FC236}">
                <a16:creationId xmlns:a16="http://schemas.microsoft.com/office/drawing/2014/main" id="{9FB9CB84-90FB-4EF7-A5B1-F2AF34EC4692}"/>
              </a:ext>
            </a:extLst>
          </p:cNvPr>
          <p:cNvSpPr/>
          <p:nvPr/>
        </p:nvSpPr>
        <p:spPr>
          <a:xfrm flipH="1">
            <a:off x="1030175" y="4027049"/>
            <a:ext cx="3087422" cy="492443"/>
          </a:xfrm>
          <a:prstGeom prst="rect">
            <a:avLst/>
          </a:prstGeom>
        </p:spPr>
        <p:txBody>
          <a:bodyPr wrap="square">
            <a:spAutoFit/>
          </a:bodyPr>
          <a:lstStyle/>
          <a:p>
            <a:pPr algn="r"/>
            <a:r>
              <a:rPr lang="en-US" sz="1400" b="1" dirty="0">
                <a:solidFill>
                  <a:schemeClr val="tx1">
                    <a:lumMod val="75000"/>
                    <a:lumOff val="25000"/>
                  </a:schemeClr>
                </a:solidFill>
                <a:latin typeface="Arial" panose="020B0604020202020204" pitchFamily="34" charset="0"/>
                <a:cs typeface="Arial" panose="020B0604020202020204" pitchFamily="34" charset="0"/>
              </a:rPr>
              <a:t>Process Performance. </a:t>
            </a:r>
            <a:r>
              <a:rPr lang="en-US" sz="1200" dirty="0">
                <a:solidFill>
                  <a:schemeClr val="tx1">
                    <a:lumMod val="75000"/>
                    <a:lumOff val="25000"/>
                  </a:schemeClr>
                </a:solidFill>
                <a:latin typeface="Arial" panose="020B0604020202020204" pitchFamily="34" charset="0"/>
                <a:cs typeface="Arial" panose="020B0604020202020204" pitchFamily="34" charset="0"/>
              </a:rPr>
              <a:t>Clear KPIs. Use KRIs and KBIs.</a:t>
            </a:r>
          </a:p>
        </p:txBody>
      </p:sp>
      <p:sp>
        <p:nvSpPr>
          <p:cNvPr id="77" name="Title Placeholder 1"/>
          <p:cNvSpPr txBox="1">
            <a:spLocks/>
          </p:cNvSpPr>
          <p:nvPr/>
        </p:nvSpPr>
        <p:spPr>
          <a:xfrm>
            <a:off x="1258289" y="181037"/>
            <a:ext cx="10856915" cy="5492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latin typeface="Arial" panose="020B0604020202020204" pitchFamily="34" charset="0"/>
                <a:cs typeface="Arial" panose="020B0604020202020204" pitchFamily="34" charset="0"/>
              </a:rPr>
              <a:t>Take-Away: Process Owners Drive Improvement</a:t>
            </a:r>
          </a:p>
        </p:txBody>
      </p:sp>
      <p:grpSp>
        <p:nvGrpSpPr>
          <p:cNvPr id="80" name="Group 79"/>
          <p:cNvGrpSpPr/>
          <p:nvPr/>
        </p:nvGrpSpPr>
        <p:grpSpPr>
          <a:xfrm>
            <a:off x="4739386" y="2340521"/>
            <a:ext cx="2712359" cy="2712358"/>
            <a:chOff x="4547265" y="2375566"/>
            <a:chExt cx="3098134" cy="3098132"/>
          </a:xfrm>
        </p:grpSpPr>
        <p:grpSp>
          <p:nvGrpSpPr>
            <p:cNvPr id="81" name="Group 80"/>
            <p:cNvGrpSpPr/>
            <p:nvPr/>
          </p:nvGrpSpPr>
          <p:grpSpPr>
            <a:xfrm>
              <a:off x="4547265" y="2375566"/>
              <a:ext cx="3098134" cy="3098132"/>
              <a:chOff x="4297772" y="1630666"/>
              <a:chExt cx="3596459" cy="3596457"/>
            </a:xfrm>
          </p:grpSpPr>
          <p:sp>
            <p:nvSpPr>
              <p:cNvPr id="102" name="Oval 101"/>
              <p:cNvSpPr/>
              <p:nvPr/>
            </p:nvSpPr>
            <p:spPr>
              <a:xfrm>
                <a:off x="4297772" y="1630666"/>
                <a:ext cx="3596459" cy="3596457"/>
              </a:xfrm>
              <a:prstGeom prst="ellipse">
                <a:avLst/>
              </a:prstGeom>
              <a:solidFill>
                <a:srgbClr val="FC4D1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Oval 102"/>
              <p:cNvSpPr/>
              <p:nvPr/>
            </p:nvSpPr>
            <p:spPr>
              <a:xfrm>
                <a:off x="4471442" y="1804336"/>
                <a:ext cx="3249117" cy="3249118"/>
              </a:xfrm>
              <a:prstGeom prst="ellipse">
                <a:avLst/>
              </a:prstGeom>
              <a:solidFill>
                <a:schemeClr val="bg1">
                  <a:lumMod val="95000"/>
                </a:schemeClr>
              </a:solidFill>
              <a:ln>
                <a:noFill/>
              </a:ln>
              <a:effectLst>
                <a:outerShdw blurRad="635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2" name="Group 81"/>
            <p:cNvGrpSpPr/>
            <p:nvPr/>
          </p:nvGrpSpPr>
          <p:grpSpPr>
            <a:xfrm>
              <a:off x="5001289" y="2984638"/>
              <a:ext cx="2190086" cy="1879988"/>
              <a:chOff x="6380573" y="1635617"/>
              <a:chExt cx="4050866" cy="3477296"/>
            </a:xfrm>
          </p:grpSpPr>
          <p:sp>
            <p:nvSpPr>
              <p:cNvPr id="83" name="Rounded Rectangle 82"/>
              <p:cNvSpPr/>
              <p:nvPr/>
            </p:nvSpPr>
            <p:spPr>
              <a:xfrm>
                <a:off x="6581104" y="1635617"/>
                <a:ext cx="3412902" cy="3477296"/>
              </a:xfrm>
              <a:prstGeom prst="roundRect">
                <a:avLst>
                  <a:gd name="adj" fmla="val 6101"/>
                </a:avLst>
              </a:prstGeom>
              <a:solidFill>
                <a:schemeClr val="bg1"/>
              </a:solidFill>
              <a:ln w="4445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00"/>
              </a:p>
            </p:txBody>
          </p:sp>
          <p:grpSp>
            <p:nvGrpSpPr>
              <p:cNvPr id="84" name="Group 83"/>
              <p:cNvGrpSpPr/>
              <p:nvPr/>
            </p:nvGrpSpPr>
            <p:grpSpPr>
              <a:xfrm>
                <a:off x="6380573" y="1893194"/>
                <a:ext cx="4050866" cy="3081429"/>
                <a:chOff x="6380573" y="1893194"/>
                <a:chExt cx="4050866" cy="3081429"/>
              </a:xfrm>
            </p:grpSpPr>
            <p:sp>
              <p:nvSpPr>
                <p:cNvPr id="85" name="TextBox 84"/>
                <p:cNvSpPr txBox="1"/>
                <p:nvPr/>
              </p:nvSpPr>
              <p:spPr>
                <a:xfrm>
                  <a:off x="6380573" y="1893194"/>
                  <a:ext cx="3865478" cy="910338"/>
                </a:xfrm>
                <a:prstGeom prst="rect">
                  <a:avLst/>
                </a:prstGeom>
                <a:noFill/>
              </p:spPr>
              <p:txBody>
                <a:bodyPr wrap="square" rtlCol="0">
                  <a:spAutoFit/>
                </a:bodyPr>
                <a:lstStyle/>
                <a:p>
                  <a:pPr algn="ctr"/>
                  <a:r>
                    <a:rPr lang="en-US" sz="2200" dirty="0">
                      <a:latin typeface="Arial" panose="020B0604020202020204" pitchFamily="34" charset="0"/>
                      <a:cs typeface="Arial" panose="020B0604020202020204" pitchFamily="34" charset="0"/>
                    </a:rPr>
                    <a:t>Case Study</a:t>
                  </a:r>
                </a:p>
              </p:txBody>
            </p:sp>
            <p:grpSp>
              <p:nvGrpSpPr>
                <p:cNvPr id="86" name="Group 85"/>
                <p:cNvGrpSpPr/>
                <p:nvPr/>
              </p:nvGrpSpPr>
              <p:grpSpPr>
                <a:xfrm>
                  <a:off x="7023280" y="2858657"/>
                  <a:ext cx="3408159" cy="2115966"/>
                  <a:chOff x="7023280" y="2858657"/>
                  <a:chExt cx="3408159" cy="2115966"/>
                </a:xfrm>
              </p:grpSpPr>
              <p:grpSp>
                <p:nvGrpSpPr>
                  <p:cNvPr id="87" name="Group 86"/>
                  <p:cNvGrpSpPr/>
                  <p:nvPr/>
                </p:nvGrpSpPr>
                <p:grpSpPr>
                  <a:xfrm>
                    <a:off x="7023280" y="3199939"/>
                    <a:ext cx="1522292" cy="1119494"/>
                    <a:chOff x="6980436" y="2913676"/>
                    <a:chExt cx="1476375" cy="1354587"/>
                  </a:xfrm>
                </p:grpSpPr>
                <p:sp>
                  <p:nvSpPr>
                    <p:cNvPr id="97" name="Rounded Rectangle 96"/>
                    <p:cNvSpPr/>
                    <p:nvPr/>
                  </p:nvSpPr>
                  <p:spPr>
                    <a:xfrm>
                      <a:off x="6980436" y="2913676"/>
                      <a:ext cx="1476375" cy="193522"/>
                    </a:xfrm>
                    <a:prstGeom prst="roundRect">
                      <a:avLst>
                        <a:gd name="adj" fmla="val 50000"/>
                      </a:avLst>
                    </a:prstGeom>
                    <a:solidFill>
                      <a:srgbClr val="FC4D1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00"/>
                    </a:p>
                  </p:txBody>
                </p:sp>
                <p:sp>
                  <p:nvSpPr>
                    <p:cNvPr id="98" name="Rounded Rectangle 97"/>
                    <p:cNvSpPr/>
                    <p:nvPr/>
                  </p:nvSpPr>
                  <p:spPr>
                    <a:xfrm>
                      <a:off x="6980436" y="3203942"/>
                      <a:ext cx="1476375" cy="193522"/>
                    </a:xfrm>
                    <a:prstGeom prst="roundRect">
                      <a:avLst>
                        <a:gd name="adj" fmla="val 50000"/>
                      </a:avLst>
                    </a:prstGeom>
                    <a:solidFill>
                      <a:srgbClr val="FC4D1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00"/>
                    </a:p>
                  </p:txBody>
                </p:sp>
                <p:sp>
                  <p:nvSpPr>
                    <p:cNvPr id="99" name="Rounded Rectangle 98"/>
                    <p:cNvSpPr/>
                    <p:nvPr/>
                  </p:nvSpPr>
                  <p:spPr>
                    <a:xfrm>
                      <a:off x="6980436" y="3784474"/>
                      <a:ext cx="1476375" cy="193522"/>
                    </a:xfrm>
                    <a:prstGeom prst="roundRect">
                      <a:avLst>
                        <a:gd name="adj" fmla="val 50000"/>
                      </a:avLst>
                    </a:prstGeom>
                    <a:solidFill>
                      <a:srgbClr val="FC4D1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00"/>
                    </a:p>
                  </p:txBody>
                </p:sp>
                <p:sp>
                  <p:nvSpPr>
                    <p:cNvPr id="100" name="Rounded Rectangle 99"/>
                    <p:cNvSpPr/>
                    <p:nvPr/>
                  </p:nvSpPr>
                  <p:spPr>
                    <a:xfrm>
                      <a:off x="6980436" y="4074741"/>
                      <a:ext cx="1476375" cy="193522"/>
                    </a:xfrm>
                    <a:prstGeom prst="roundRect">
                      <a:avLst>
                        <a:gd name="adj" fmla="val 50000"/>
                      </a:avLst>
                    </a:prstGeom>
                    <a:solidFill>
                      <a:srgbClr val="FC4D1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00"/>
                    </a:p>
                  </p:txBody>
                </p:sp>
                <p:sp>
                  <p:nvSpPr>
                    <p:cNvPr id="101" name="Rounded Rectangle 100"/>
                    <p:cNvSpPr/>
                    <p:nvPr/>
                  </p:nvSpPr>
                  <p:spPr>
                    <a:xfrm>
                      <a:off x="6980436" y="3494208"/>
                      <a:ext cx="1476375" cy="193522"/>
                    </a:xfrm>
                    <a:prstGeom prst="roundRect">
                      <a:avLst>
                        <a:gd name="adj" fmla="val 50000"/>
                      </a:avLst>
                    </a:prstGeom>
                    <a:solidFill>
                      <a:srgbClr val="FC4D1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00"/>
                    </a:p>
                  </p:txBody>
                </p:sp>
              </p:grpSp>
              <p:grpSp>
                <p:nvGrpSpPr>
                  <p:cNvPr id="88" name="Group 87"/>
                  <p:cNvGrpSpPr/>
                  <p:nvPr/>
                </p:nvGrpSpPr>
                <p:grpSpPr>
                  <a:xfrm>
                    <a:off x="8351743" y="2858657"/>
                    <a:ext cx="2079696" cy="2115966"/>
                    <a:chOff x="8351743" y="2858657"/>
                    <a:chExt cx="2079696" cy="2115966"/>
                  </a:xfrm>
                </p:grpSpPr>
                <p:sp>
                  <p:nvSpPr>
                    <p:cNvPr id="89" name="Rounded Rectangle 88"/>
                    <p:cNvSpPr/>
                    <p:nvPr/>
                  </p:nvSpPr>
                  <p:spPr>
                    <a:xfrm>
                      <a:off x="8621911" y="3429000"/>
                      <a:ext cx="1033088" cy="1545623"/>
                    </a:xfrm>
                    <a:prstGeom prst="roundRect">
                      <a:avLst>
                        <a:gd name="adj" fmla="val 6101"/>
                      </a:avLst>
                    </a:prstGeom>
                    <a:solidFill>
                      <a:srgbClr val="FC4D16"/>
                    </a:solidFill>
                    <a:ln w="698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00"/>
                    </a:p>
                  </p:txBody>
                </p:sp>
                <p:grpSp>
                  <p:nvGrpSpPr>
                    <p:cNvPr id="90" name="Group 89"/>
                    <p:cNvGrpSpPr/>
                    <p:nvPr/>
                  </p:nvGrpSpPr>
                  <p:grpSpPr>
                    <a:xfrm>
                      <a:off x="8351743" y="2858657"/>
                      <a:ext cx="2079696" cy="1951378"/>
                      <a:chOff x="8351743" y="2858657"/>
                      <a:chExt cx="2079696" cy="1951378"/>
                    </a:xfrm>
                  </p:grpSpPr>
                  <p:sp>
                    <p:nvSpPr>
                      <p:cNvPr id="91" name="Freeform 90"/>
                      <p:cNvSpPr/>
                      <p:nvPr/>
                    </p:nvSpPr>
                    <p:spPr>
                      <a:xfrm>
                        <a:off x="8351743" y="2858657"/>
                        <a:ext cx="2079696" cy="1951378"/>
                      </a:xfrm>
                      <a:custGeom>
                        <a:avLst/>
                        <a:gdLst>
                          <a:gd name="connsiteX0" fmla="*/ 2438400 w 6400831"/>
                          <a:gd name="connsiteY0" fmla="*/ 533034 h 6005900"/>
                          <a:gd name="connsiteX1" fmla="*/ 533034 w 6400831"/>
                          <a:gd name="connsiteY1" fmla="*/ 2438400 h 6005900"/>
                          <a:gd name="connsiteX2" fmla="*/ 2438400 w 6400831"/>
                          <a:gd name="connsiteY2" fmla="*/ 4343766 h 6005900"/>
                          <a:gd name="connsiteX3" fmla="*/ 4343766 w 6400831"/>
                          <a:gd name="connsiteY3" fmla="*/ 2438400 h 6005900"/>
                          <a:gd name="connsiteX4" fmla="*/ 2438400 w 6400831"/>
                          <a:gd name="connsiteY4" fmla="*/ 533034 h 6005900"/>
                          <a:gd name="connsiteX5" fmla="*/ 2438400 w 6400831"/>
                          <a:gd name="connsiteY5" fmla="*/ 0 h 6005900"/>
                          <a:gd name="connsiteX6" fmla="*/ 4876800 w 6400831"/>
                          <a:gd name="connsiteY6" fmla="*/ 2438400 h 6005900"/>
                          <a:gd name="connsiteX7" fmla="*/ 4460360 w 6400831"/>
                          <a:gd name="connsiteY7" fmla="*/ 3801733 h 6005900"/>
                          <a:gd name="connsiteX8" fmla="*/ 4453746 w 6400831"/>
                          <a:gd name="connsiteY8" fmla="*/ 3810577 h 6005900"/>
                          <a:gd name="connsiteX9" fmla="*/ 6137275 w 6400831"/>
                          <a:gd name="connsiteY9" fmla="*/ 4861926 h 6005900"/>
                          <a:gd name="connsiteX10" fmla="*/ 6210808 w 6400831"/>
                          <a:gd name="connsiteY10" fmla="*/ 5731291 h 6005900"/>
                          <a:gd name="connsiteX11" fmla="*/ 5341443 w 6400831"/>
                          <a:gd name="connsiteY11" fmla="*/ 5804823 h 6005900"/>
                          <a:gd name="connsiteX12" fmla="*/ 4208958 w 6400831"/>
                          <a:gd name="connsiteY12" fmla="*/ 4573625 h 6005900"/>
                          <a:gd name="connsiteX13" fmla="*/ 3984511 w 6400831"/>
                          <a:gd name="connsiteY13" fmla="*/ 4323681 h 6005900"/>
                          <a:gd name="connsiteX14" fmla="*/ 3801733 w 6400831"/>
                          <a:gd name="connsiteY14" fmla="*/ 4460360 h 6005900"/>
                          <a:gd name="connsiteX15" fmla="*/ 2438400 w 6400831"/>
                          <a:gd name="connsiteY15" fmla="*/ 4876800 h 6005900"/>
                          <a:gd name="connsiteX16" fmla="*/ 0 w 6400831"/>
                          <a:gd name="connsiteY16" fmla="*/ 2438400 h 6005900"/>
                          <a:gd name="connsiteX17" fmla="*/ 2438400 w 6400831"/>
                          <a:gd name="connsiteY17" fmla="*/ 0 h 600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400831" h="6005900">
                            <a:moveTo>
                              <a:pt x="2438400" y="533034"/>
                            </a:moveTo>
                            <a:cubicBezTo>
                              <a:pt x="1386095" y="533034"/>
                              <a:pt x="533034" y="1386095"/>
                              <a:pt x="533034" y="2438400"/>
                            </a:cubicBezTo>
                            <a:cubicBezTo>
                              <a:pt x="533034" y="3490705"/>
                              <a:pt x="1386095" y="4343766"/>
                              <a:pt x="2438400" y="4343766"/>
                            </a:cubicBezTo>
                            <a:cubicBezTo>
                              <a:pt x="3490705" y="4343766"/>
                              <a:pt x="4343766" y="3490705"/>
                              <a:pt x="4343766" y="2438400"/>
                            </a:cubicBezTo>
                            <a:cubicBezTo>
                              <a:pt x="4343766" y="1386095"/>
                              <a:pt x="3490705" y="533034"/>
                              <a:pt x="2438400" y="533034"/>
                            </a:cubicBezTo>
                            <a:close/>
                            <a:moveTo>
                              <a:pt x="2438400" y="0"/>
                            </a:moveTo>
                            <a:cubicBezTo>
                              <a:pt x="3785091" y="0"/>
                              <a:pt x="4876800" y="1091709"/>
                              <a:pt x="4876800" y="2438400"/>
                            </a:cubicBezTo>
                            <a:cubicBezTo>
                              <a:pt x="4876800" y="2943409"/>
                              <a:pt x="4723279" y="3412562"/>
                              <a:pt x="4460360" y="3801733"/>
                            </a:cubicBezTo>
                            <a:lnTo>
                              <a:pt x="4453746" y="3810577"/>
                            </a:lnTo>
                            <a:lnTo>
                              <a:pt x="6137275" y="4861926"/>
                            </a:lnTo>
                            <a:cubicBezTo>
                              <a:pt x="6522151" y="5103344"/>
                              <a:pt x="6430570" y="5470917"/>
                              <a:pt x="6210808" y="5731291"/>
                            </a:cubicBezTo>
                            <a:cubicBezTo>
                              <a:pt x="5991043" y="5991664"/>
                              <a:pt x="5667191" y="6156443"/>
                              <a:pt x="5341443" y="5804823"/>
                            </a:cubicBezTo>
                            <a:lnTo>
                              <a:pt x="4208958" y="4573625"/>
                            </a:lnTo>
                            <a:lnTo>
                              <a:pt x="3984511" y="4323681"/>
                            </a:lnTo>
                            <a:lnTo>
                              <a:pt x="3801733" y="4460360"/>
                            </a:lnTo>
                            <a:cubicBezTo>
                              <a:pt x="3412562" y="4723279"/>
                              <a:pt x="2943409" y="4876800"/>
                              <a:pt x="2438400" y="4876800"/>
                            </a:cubicBezTo>
                            <a:cubicBezTo>
                              <a:pt x="1091709" y="4876800"/>
                              <a:pt x="0" y="3785091"/>
                              <a:pt x="0" y="2438400"/>
                            </a:cubicBezTo>
                            <a:cubicBezTo>
                              <a:pt x="0" y="1091709"/>
                              <a:pt x="1091709" y="0"/>
                              <a:pt x="2438400" y="0"/>
                            </a:cubicBezTo>
                            <a:close/>
                          </a:path>
                        </a:pathLst>
                      </a:custGeom>
                      <a:solidFill>
                        <a:schemeClr val="tx1">
                          <a:lumMod val="85000"/>
                          <a:lumOff val="15000"/>
                        </a:schemeClr>
                      </a:solidFill>
                      <a:ln w="158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00">
                          <a:solidFill>
                            <a:schemeClr val="tx1"/>
                          </a:solidFill>
                        </a:endParaRPr>
                      </a:p>
                    </p:txBody>
                  </p:sp>
                  <p:grpSp>
                    <p:nvGrpSpPr>
                      <p:cNvPr id="92" name="Group 91"/>
                      <p:cNvGrpSpPr/>
                      <p:nvPr/>
                    </p:nvGrpSpPr>
                    <p:grpSpPr>
                      <a:xfrm>
                        <a:off x="8494291" y="3002751"/>
                        <a:ext cx="1299116" cy="1299116"/>
                        <a:chOff x="8494291" y="3002751"/>
                        <a:chExt cx="1299116" cy="1299116"/>
                      </a:xfrm>
                    </p:grpSpPr>
                    <p:sp>
                      <p:nvSpPr>
                        <p:cNvPr id="93" name="Freeform 92"/>
                        <p:cNvSpPr/>
                        <p:nvPr/>
                      </p:nvSpPr>
                      <p:spPr>
                        <a:xfrm>
                          <a:off x="8494291" y="3002751"/>
                          <a:ext cx="1299116" cy="1299116"/>
                        </a:xfrm>
                        <a:custGeom>
                          <a:avLst/>
                          <a:gdLst>
                            <a:gd name="connsiteX0" fmla="*/ 336854 w 673708"/>
                            <a:gd name="connsiteY0" fmla="*/ 0 h 673708"/>
                            <a:gd name="connsiteX1" fmla="*/ 673708 w 673708"/>
                            <a:gd name="connsiteY1" fmla="*/ 336854 h 673708"/>
                            <a:gd name="connsiteX2" fmla="*/ 336854 w 673708"/>
                            <a:gd name="connsiteY2" fmla="*/ 673708 h 673708"/>
                            <a:gd name="connsiteX3" fmla="*/ 0 w 673708"/>
                            <a:gd name="connsiteY3" fmla="*/ 336854 h 673708"/>
                            <a:gd name="connsiteX4" fmla="*/ 336854 w 673708"/>
                            <a:gd name="connsiteY4" fmla="*/ 0 h 6737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3708" h="673708">
                              <a:moveTo>
                                <a:pt x="336854" y="0"/>
                              </a:moveTo>
                              <a:cubicBezTo>
                                <a:pt x="522893" y="0"/>
                                <a:pt x="673708" y="150815"/>
                                <a:pt x="673708" y="336854"/>
                              </a:cubicBezTo>
                              <a:cubicBezTo>
                                <a:pt x="673708" y="522893"/>
                                <a:pt x="522893" y="673708"/>
                                <a:pt x="336854" y="673708"/>
                              </a:cubicBezTo>
                              <a:cubicBezTo>
                                <a:pt x="150814" y="673708"/>
                                <a:pt x="0" y="522893"/>
                                <a:pt x="0" y="336854"/>
                              </a:cubicBezTo>
                              <a:cubicBezTo>
                                <a:pt x="0" y="150815"/>
                                <a:pt x="150814" y="0"/>
                                <a:pt x="336854" y="0"/>
                              </a:cubicBezTo>
                              <a:close/>
                            </a:path>
                          </a:pathLst>
                        </a:custGeom>
                        <a:solidFill>
                          <a:srgbClr val="F2F2F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500">
                            <a:solidFill>
                              <a:schemeClr val="tx1"/>
                            </a:solidFill>
                          </a:endParaRPr>
                        </a:p>
                      </p:txBody>
                    </p:sp>
                    <p:grpSp>
                      <p:nvGrpSpPr>
                        <p:cNvPr id="94" name="Group 93"/>
                        <p:cNvGrpSpPr/>
                        <p:nvPr/>
                      </p:nvGrpSpPr>
                      <p:grpSpPr>
                        <a:xfrm>
                          <a:off x="8693804" y="3359449"/>
                          <a:ext cx="889302" cy="540942"/>
                          <a:chOff x="8771783" y="3492500"/>
                          <a:chExt cx="744133" cy="452640"/>
                        </a:xfrm>
                      </p:grpSpPr>
                      <p:sp>
                        <p:nvSpPr>
                          <p:cNvPr id="95" name="Freeform 94"/>
                          <p:cNvSpPr/>
                          <p:nvPr/>
                        </p:nvSpPr>
                        <p:spPr>
                          <a:xfrm>
                            <a:off x="8984040" y="3492500"/>
                            <a:ext cx="319618" cy="319618"/>
                          </a:xfrm>
                          <a:custGeom>
                            <a:avLst/>
                            <a:gdLst>
                              <a:gd name="connsiteX0" fmla="*/ 336854 w 673708"/>
                              <a:gd name="connsiteY0" fmla="*/ 0 h 673708"/>
                              <a:gd name="connsiteX1" fmla="*/ 673708 w 673708"/>
                              <a:gd name="connsiteY1" fmla="*/ 336854 h 673708"/>
                              <a:gd name="connsiteX2" fmla="*/ 336854 w 673708"/>
                              <a:gd name="connsiteY2" fmla="*/ 673708 h 673708"/>
                              <a:gd name="connsiteX3" fmla="*/ 0 w 673708"/>
                              <a:gd name="connsiteY3" fmla="*/ 336854 h 673708"/>
                              <a:gd name="connsiteX4" fmla="*/ 336854 w 673708"/>
                              <a:gd name="connsiteY4" fmla="*/ 0 h 6737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3708" h="673708">
                                <a:moveTo>
                                  <a:pt x="336854" y="0"/>
                                </a:moveTo>
                                <a:cubicBezTo>
                                  <a:pt x="522893" y="0"/>
                                  <a:pt x="673708" y="150815"/>
                                  <a:pt x="673708" y="336854"/>
                                </a:cubicBezTo>
                                <a:cubicBezTo>
                                  <a:pt x="673708" y="522893"/>
                                  <a:pt x="522893" y="673708"/>
                                  <a:pt x="336854" y="673708"/>
                                </a:cubicBezTo>
                                <a:cubicBezTo>
                                  <a:pt x="150814" y="673708"/>
                                  <a:pt x="0" y="522893"/>
                                  <a:pt x="0" y="336854"/>
                                </a:cubicBezTo>
                                <a:cubicBezTo>
                                  <a:pt x="0" y="150815"/>
                                  <a:pt x="150814" y="0"/>
                                  <a:pt x="336854" y="0"/>
                                </a:cubicBezTo>
                                <a:close/>
                              </a:path>
                            </a:pathLst>
                          </a:custGeom>
                          <a:solidFill>
                            <a:srgbClr val="FC4D1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500">
                              <a:solidFill>
                                <a:schemeClr val="tx1"/>
                              </a:solidFill>
                            </a:endParaRPr>
                          </a:p>
                        </p:txBody>
                      </p:sp>
                      <p:sp>
                        <p:nvSpPr>
                          <p:cNvPr id="96" name="Rounded Rectangle 95"/>
                          <p:cNvSpPr/>
                          <p:nvPr/>
                        </p:nvSpPr>
                        <p:spPr>
                          <a:xfrm>
                            <a:off x="8771783" y="3845833"/>
                            <a:ext cx="744133" cy="99307"/>
                          </a:xfrm>
                          <a:prstGeom prst="roundRect">
                            <a:avLst>
                              <a:gd name="adj" fmla="val 50000"/>
                            </a:avLst>
                          </a:prstGeom>
                          <a:solidFill>
                            <a:srgbClr val="FC4D1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00"/>
                          </a:p>
                        </p:txBody>
                      </p:sp>
                    </p:grpSp>
                  </p:grpSp>
                </p:grpSp>
              </p:grpSp>
            </p:grpSp>
          </p:grpSp>
        </p:grpSp>
      </p:grpSp>
    </p:spTree>
    <p:extLst>
      <p:ext uri="{BB962C8B-B14F-4D97-AF65-F5344CB8AC3E}">
        <p14:creationId xmlns:p14="http://schemas.microsoft.com/office/powerpoint/2010/main" val="18056727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6BF31-398A-A649-AC64-6794C7CAF60F}"/>
              </a:ext>
            </a:extLst>
          </p:cNvPr>
          <p:cNvSpPr>
            <a:spLocks noGrp="1"/>
          </p:cNvSpPr>
          <p:nvPr>
            <p:ph type="title"/>
          </p:nvPr>
        </p:nvSpPr>
        <p:spPr/>
        <p:txBody>
          <a:bodyPr/>
          <a:lstStyle/>
          <a:p>
            <a:r>
              <a:rPr lang="en-US" dirty="0"/>
              <a:t>Thank You</a:t>
            </a:r>
          </a:p>
        </p:txBody>
      </p:sp>
      <p:sp>
        <p:nvSpPr>
          <p:cNvPr id="3" name="Title 1">
            <a:extLst>
              <a:ext uri="{FF2B5EF4-FFF2-40B4-BE49-F238E27FC236}">
                <a16:creationId xmlns:a16="http://schemas.microsoft.com/office/drawing/2014/main" id="{575D2817-DF46-4F12-B553-FAF0CF8F0AE4}"/>
              </a:ext>
            </a:extLst>
          </p:cNvPr>
          <p:cNvSpPr txBox="1">
            <a:spLocks/>
          </p:cNvSpPr>
          <p:nvPr/>
        </p:nvSpPr>
        <p:spPr>
          <a:xfrm>
            <a:off x="5919488" y="3804258"/>
            <a:ext cx="608072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rgbClr val="92D050"/>
                </a:solidFill>
                <a:latin typeface="+mj-lt"/>
                <a:ea typeface="+mj-ea"/>
                <a:cs typeface="+mj-cs"/>
              </a:defRPr>
            </a:lvl1pPr>
          </a:lstStyle>
          <a:p>
            <a:r>
              <a:rPr lang="en-US" sz="2400" dirty="0"/>
              <a:t>Jeremiah Genest</a:t>
            </a:r>
          </a:p>
          <a:p>
            <a:r>
              <a:rPr lang="en-US" sz="2400" dirty="0"/>
              <a:t>Head of Quality Management Systems</a:t>
            </a:r>
          </a:p>
          <a:p>
            <a:r>
              <a:rPr lang="en-US" sz="2400" dirty="0"/>
              <a:t>Amylyx </a:t>
            </a:r>
          </a:p>
        </p:txBody>
      </p:sp>
    </p:spTree>
    <p:extLst>
      <p:ext uri="{BB962C8B-B14F-4D97-AF65-F5344CB8AC3E}">
        <p14:creationId xmlns:p14="http://schemas.microsoft.com/office/powerpoint/2010/main" val="138230426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ASQ 1">
      <a:dk1>
        <a:srgbClr val="000000"/>
      </a:dk1>
      <a:lt1>
        <a:srgbClr val="FFFFFF"/>
      </a:lt1>
      <a:dk2>
        <a:srgbClr val="1F497D"/>
      </a:dk2>
      <a:lt2>
        <a:srgbClr val="EEECE1"/>
      </a:lt2>
      <a:accent1>
        <a:srgbClr val="026CB6"/>
      </a:accent1>
      <a:accent2>
        <a:srgbClr val="8DC63F"/>
      </a:accent2>
      <a:accent3>
        <a:srgbClr val="A3343A"/>
      </a:accent3>
      <a:accent4>
        <a:srgbClr val="E36F1E"/>
      </a:accent4>
      <a:accent5>
        <a:srgbClr val="FCB617"/>
      </a:accent5>
      <a:accent6>
        <a:srgbClr val="27B9A5"/>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43436-2020-Quality-4pt0-PPT-0608" id="{C1E4E7C9-C51D-4F46-ABC7-EDB3489CE46A}" vid="{1C3B44CB-5131-B443-9518-0FD025CB5F1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F9A2B8A1837114AA09082981DB6A585" ma:contentTypeVersion="13" ma:contentTypeDescription="Create a new document." ma:contentTypeScope="" ma:versionID="8ab36b095ec97e8e067fb7c40c76f9fa">
  <xsd:schema xmlns:xsd="http://www.w3.org/2001/XMLSchema" xmlns:xs="http://www.w3.org/2001/XMLSchema" xmlns:p="http://schemas.microsoft.com/office/2006/metadata/properties" xmlns:ns2="7f04a6e2-7c47-4df9-8568-b8708a203910" xmlns:ns3="58f7916a-4e9f-4e00-a8dc-8ffdb986c144" targetNamespace="http://schemas.microsoft.com/office/2006/metadata/properties" ma:root="true" ma:fieldsID="ecf27ce8735ec38e54866b702509eee2" ns2:_="" ns3:_="">
    <xsd:import namespace="7f04a6e2-7c47-4df9-8568-b8708a203910"/>
    <xsd:import namespace="58f7916a-4e9f-4e00-a8dc-8ffdb986c14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f04a6e2-7c47-4df9-8568-b8708a20391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8f7916a-4e9f-4e00-a8dc-8ffdb986c144"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A6CA5B5-B2CD-4E1D-B7B4-3CADD2214EA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f04a6e2-7c47-4df9-8568-b8708a203910"/>
    <ds:schemaRef ds:uri="58f7916a-4e9f-4e00-a8dc-8ffdb986c14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4DADBDE-FD51-46F8-A0C8-F0094957A86D}">
  <ds:schemaRefs>
    <ds:schemaRef ds:uri="http://schemas.microsoft.com/sharepoint/v3/contenttype/forms"/>
  </ds:schemaRefs>
</ds:datastoreItem>
</file>

<file path=customXml/itemProps3.xml><?xml version="1.0" encoding="utf-8"?>
<ds:datastoreItem xmlns:ds="http://schemas.openxmlformats.org/officeDocument/2006/customXml" ds:itemID="{7622F858-CD90-45B6-A20E-1F0D39345676}">
  <ds:schemaRefs>
    <ds:schemaRef ds:uri="http://schemas.microsoft.com/office/2006/documentManagement/types"/>
    <ds:schemaRef ds:uri="http://schemas.microsoft.com/office/infopath/2007/PartnerControls"/>
    <ds:schemaRef ds:uri="7f04a6e2-7c47-4df9-8568-b8708a203910"/>
    <ds:schemaRef ds:uri="http://purl.org/dc/terms/"/>
    <ds:schemaRef ds:uri="http://schemas.microsoft.com/office/2006/metadata/properties"/>
    <ds:schemaRef ds:uri="http://purl.org/dc/dcmitype/"/>
    <ds:schemaRef ds:uri="http://www.w3.org/XML/1998/namespace"/>
    <ds:schemaRef ds:uri="58f7916a-4e9f-4e00-a8dc-8ffdb986c144"/>
    <ds:schemaRef ds:uri="http://schemas.openxmlformats.org/package/2006/metadata/core-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3689</TotalTime>
  <Words>4346</Words>
  <Application>Microsoft Office PowerPoint</Application>
  <PresentationFormat>Widescreen</PresentationFormat>
  <Paragraphs>441</Paragraphs>
  <Slides>23</Slides>
  <Notes>13</Notes>
  <HiddenSlides>0</HiddenSlides>
  <MMClips>0</MMClips>
  <ScaleCrop>false</ScaleCrop>
  <HeadingPairs>
    <vt:vector size="8" baseType="variant">
      <vt:variant>
        <vt:lpstr>Fonts Used</vt:lpstr>
      </vt:variant>
      <vt:variant>
        <vt:i4>13</vt:i4>
      </vt:variant>
      <vt:variant>
        <vt:lpstr>Theme</vt:lpstr>
      </vt:variant>
      <vt:variant>
        <vt:i4>1</vt:i4>
      </vt:variant>
      <vt:variant>
        <vt:lpstr>Embedded OLE Servers</vt:lpstr>
      </vt:variant>
      <vt:variant>
        <vt:i4>1</vt:i4>
      </vt:variant>
      <vt:variant>
        <vt:lpstr>Slide Titles</vt:lpstr>
      </vt:variant>
      <vt:variant>
        <vt:i4>23</vt:i4>
      </vt:variant>
    </vt:vector>
  </HeadingPairs>
  <TitlesOfParts>
    <vt:vector size="38" baseType="lpstr">
      <vt:lpstr>-apple-system</vt:lpstr>
      <vt:lpstr>Arial</vt:lpstr>
      <vt:lpstr>Arial Nova</vt:lpstr>
      <vt:lpstr>Arial Nova Cond</vt:lpstr>
      <vt:lpstr>Calibri</vt:lpstr>
      <vt:lpstr>Century Gothic</vt:lpstr>
      <vt:lpstr>Georgia</vt:lpstr>
      <vt:lpstr>Monaco</vt:lpstr>
      <vt:lpstr>Open Sans</vt:lpstr>
      <vt:lpstr>Segoe UI</vt:lpstr>
      <vt:lpstr>Source Sans Pro</vt:lpstr>
      <vt:lpstr>Verdana</vt:lpstr>
      <vt:lpstr>Wingdings</vt:lpstr>
      <vt:lpstr>Office Theme</vt:lpstr>
      <vt:lpstr>Document</vt:lpstr>
      <vt:lpstr>Enabling the Process Owner to Drive Improvement</vt:lpstr>
      <vt:lpstr>Learning Objectives</vt:lpstr>
      <vt:lpstr>The Problem (established company)</vt:lpstr>
      <vt:lpstr>Process Governance Challenges</vt:lpstr>
      <vt:lpstr>PowerPoint Presentation</vt:lpstr>
      <vt:lpstr>PowerPoint Presentation</vt:lpstr>
      <vt:lpstr>Building a Process Owner to Drive Improvement</vt:lpstr>
      <vt:lpstr>PowerPoint Presentation</vt:lpstr>
      <vt:lpstr>Process Framework Ignites Understanding</vt:lpstr>
      <vt:lpstr>PowerPoint Presentation</vt:lpstr>
      <vt:lpstr>PowerPoint Presentation</vt:lpstr>
      <vt:lpstr>PowerPoint Presentation</vt:lpstr>
      <vt:lpstr>PowerPoint Presentation</vt:lpstr>
      <vt:lpstr>PowerPoint Presentation</vt:lpstr>
      <vt:lpstr>PowerPoint Presentation</vt:lpstr>
      <vt:lpstr>Process Owner Deliverables</vt:lpstr>
      <vt:lpstr>Process definition</vt:lpstr>
      <vt:lpstr>Process Landscape</vt:lpstr>
      <vt:lpstr>PowerPoint Presentation</vt:lpstr>
      <vt:lpstr>We measure success by</vt:lpstr>
      <vt:lpstr>We measure success by</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USE A VERB AND  PROMISE A STORY TO  CREATE A MEMORABLE TITLE</dc:title>
  <dc:creator>Wagner, Julie</dc:creator>
  <cp:lastModifiedBy>Jeremiah Genest</cp:lastModifiedBy>
  <cp:revision>38</cp:revision>
  <dcterms:created xsi:type="dcterms:W3CDTF">2020-06-09T13:13:51Z</dcterms:created>
  <dcterms:modified xsi:type="dcterms:W3CDTF">2022-05-16T15:20:41Z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0x010100DF9A2B8A1837114AA09082981DB6A585</vt:lpwstr>
  </property>
</Properties>
</file>